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94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  <p:sldId id="282" r:id="rId29"/>
    <p:sldId id="283" r:id="rId30"/>
    <p:sldId id="290" r:id="rId31"/>
    <p:sldId id="291" r:id="rId32"/>
    <p:sldId id="292" r:id="rId33"/>
    <p:sldId id="285" r:id="rId34"/>
    <p:sldId id="289" r:id="rId35"/>
    <p:sldId id="287" r:id="rId36"/>
    <p:sldId id="284" r:id="rId37"/>
    <p:sldId id="286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4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7F757-C9B7-531B-D7CC-56B80CDE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Feed Tray Location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1C601-1DBD-C2D5-98A0-450CF31B5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3" y="633756"/>
            <a:ext cx="4518733" cy="507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31879-879D-D35D-4C36-F884A0BC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99" y="633755"/>
            <a:ext cx="4518734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32C3-2522-49C5-8485-F99F1ECE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Determination of Active Area (AAM)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a function of vapor and liquid loads, system properties, flood factor and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flow path length.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flood factor (FF) is used in certain equations for purpose of estimating column size. It is the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"design percent of flood" expressed as a fraction.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A value of not more than 0.77 is normally used for vacuum columns and a value not more than 0.82 is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used for other services.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For demethanisers and near critical point values, it is recommended to adopt a value in the range 0.6 to 0.7.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These values are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intented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to give not more than approximately 10 % entrainment.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Higher flood factors may result in excessive entrainment and/or a column sized too small for effective operation.</a:t>
            </a:r>
          </a:p>
          <a:p>
            <a:pPr algn="l"/>
            <a:r>
              <a:rPr lang="en-US" dirty="0">
                <a:latin typeface="Century" panose="02040604050505020304" pitchFamily="18" charset="0"/>
              </a:rPr>
              <a:t>F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lood factor of 0.65 to 0.75 should be used for column diameters under 36" (90 cm).</a:t>
            </a:r>
          </a:p>
        </p:txBody>
      </p:sp>
    </p:spTree>
    <p:extLst>
      <p:ext uri="{BB962C8B-B14F-4D97-AF65-F5344CB8AC3E}">
        <p14:creationId xmlns:p14="http://schemas.microsoft.com/office/powerpoint/2010/main" val="271472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0FEB-AD3C-EC5D-41B4-02BF7BA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determined with equation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54821-43C7-D20D-7386-48A5D517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57" y="1415217"/>
            <a:ext cx="3290310" cy="849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C6F13-5D71-2F37-182B-EA72825C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9" y="2960492"/>
            <a:ext cx="5128953" cy="12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EA6B-850A-9EAA-B91C-D7F92F73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5. Determination of the Downcomer area (ADM)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downcomer area is a function of liquid rate, downcomer design velocity and flood factor.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If the downcomer area calculated by this equation is less than 11 % of the active area (AAM) adopt for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(ADM) the smaller value of relations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97D9B-83A0-11C6-D974-BF11A7A1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5" y="1080924"/>
            <a:ext cx="2135927" cy="7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CE3B5-3130-30E0-F457-D491045A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1911084"/>
            <a:ext cx="5193532" cy="96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F14C2-B285-2026-6D94-48091C28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1" y="5250234"/>
            <a:ext cx="2616102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59A-44CA-AE18-2BB5-9EB5AD35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6. Determination of the minimum inside diameter (DC) of the column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approximate column cross sectional area is calculated by equations as follows: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The higher value is adopted.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Minimum inside diameter of the column (DC) in meters is calculated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with relation: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13883-048D-0462-A28F-6D3BA159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49" y="1013687"/>
            <a:ext cx="2812694" cy="113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803E7-BDAE-C887-3B41-BCF03259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9" y="3429000"/>
            <a:ext cx="1846385" cy="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7.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Tray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BF008-375B-EF09-E73B-4C59FC39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" y="949910"/>
            <a:ext cx="9201150" cy="52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172-069A-5718-FC0C-6024F73A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Fill-up tray type, number of passes and Koch valve type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38CDF-E2D2-30B3-0368-3DFEB1A12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932155"/>
            <a:ext cx="9215021" cy="52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2014-2D03-AB5D-05CC-AD9FA780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 to TOOL and select “ Estimate Tower Diameter”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D7E93-296B-6FE7-4740-FED3D21F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6" y="1407711"/>
            <a:ext cx="5513033" cy="38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6EA7-D453-0D90-D1A7-73339FE2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Check the Results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314E4-3443-146E-6C87-DBA3E0E4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6" y="861134"/>
            <a:ext cx="8532519" cy="5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9B61C-268E-22EF-4F68-E5CE466AD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06" y="663837"/>
            <a:ext cx="8448675" cy="5530326"/>
          </a:xfrm>
        </p:spPr>
      </p:pic>
    </p:spTree>
    <p:extLst>
      <p:ext uri="{BB962C8B-B14F-4D97-AF65-F5344CB8AC3E}">
        <p14:creationId xmlns:p14="http://schemas.microsoft.com/office/powerpoint/2010/main" val="251318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7CC6-94F0-8D50-22F9-4192988D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Trey Selection and Spacing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Spacing is generally assumed to be 45 cm for diameters of less than 1.2 m and 60 or 75 cm for more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than 1.2 m. Spacing of 90 cm is only seldom necessary in zones where there is a high liquid flow rate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(circulating reflux zone, for example).</a:t>
            </a: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A18D6-448E-6F1E-D613-4BD6B470D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66" y="607410"/>
            <a:ext cx="5905500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3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2619-4EBD-8CCB-0AC7-93BCDC6A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Packed Tower ID Sizing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1.Determine the capacity term value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Choose a ΔP value and calculate the flow parameter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97194-771A-18A7-9DA8-7CB9075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9" y="4288875"/>
            <a:ext cx="5250558" cy="2155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4909F-FFFE-7C85-5618-1CD5B4911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85" y="1384770"/>
            <a:ext cx="1794652" cy="861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30424-B041-C196-3DF2-089F38A5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94" y="2533865"/>
            <a:ext cx="5250559" cy="14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D4B9-B753-F471-C61B-51781651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2. Determine Capacity term or C from diagram below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B6E61-FA82-D8B9-BE83-BE5D8600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51" y="1014853"/>
            <a:ext cx="2364971" cy="112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2DD4D-9C59-2849-DB5E-A27B4076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34" y="2592276"/>
            <a:ext cx="7617512" cy="862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B0B8BE-D203-B1CA-5593-C5C98378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34" y="3454425"/>
            <a:ext cx="5331277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8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37A1D31-47A1-7DBD-5058-43AF9DA9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77619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Packed Column Pressure Drop Correlation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52409-DBAE-CC6C-F5FF-07C98A84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01" y="914400"/>
            <a:ext cx="5631214" cy="2514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ACF0B-94CC-801F-A95B-A50DA00B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01" y="3429000"/>
            <a:ext cx="56312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2789-8A47-4DD6-FC24-DD1125A2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Choose a packing type and determine the packing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Fp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The packing factors for various packings are shown in figure 18.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Usually packings smaller than 25 mm (1 in) size are intended for column diameters of 300 mm or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smaller, packings of 25 mm to 37 mm (1 in to 1½ in) in size for column diameters from 300 mm to 900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mm, and packings from 50 mm to 75 mm (2 in to 3 in) in size for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columndiameters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of 900 mm and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more.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6E825-B4CB-44EF-8987-689B7F19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9" y="3310531"/>
            <a:ext cx="8534400" cy="1605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911D1-DB1E-C6A9-659C-BF9A30B7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9" y="4916307"/>
            <a:ext cx="8534400" cy="16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BB47-160A-FF9D-9D90-0C65424D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Calculate the gas (or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mass velocity G with the capacity term C value determined in previous step.</a:t>
            </a: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5. Determine minimum inside diameter using following formula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A02FC-65C9-921A-8A1E-D75ABE1F7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7" y="1339237"/>
            <a:ext cx="2114291" cy="107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D82A4-1A8D-C082-6DFE-0A0156AD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12" y="4357645"/>
            <a:ext cx="4783873" cy="862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05762-E234-F9B9-D796-DF53BA8DD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7" y="3182395"/>
            <a:ext cx="2042445" cy="9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6.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Packing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F53AF-8C6E-1B30-D903-C42761EC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056443"/>
            <a:ext cx="8935837" cy="51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1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FE714BB-59AD-2305-8BE0-653E80B6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50" y="365760"/>
            <a:ext cx="10152562" cy="629249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Fill-up the box accordingly and Click </a:t>
            </a:r>
            <a:r>
              <a:rPr lang="en-US" sz="1800" b="1" i="1" u="sng" dirty="0"/>
              <a:t>Options</a:t>
            </a:r>
            <a:r>
              <a:rPr lang="en-US" sz="1800" dirty="0"/>
              <a:t> and select </a:t>
            </a:r>
            <a:r>
              <a:rPr lang="en-US" sz="1800" b="1" i="1" u="sng" dirty="0"/>
              <a:t>Constant liquid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Note that please check pressure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CB52-4E0F-12FF-D663-D2BF3A0A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31DB0-03DA-CA46-BA8C-0E9740F7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0" y="1064291"/>
            <a:ext cx="10048875" cy="48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14A5-61A8-069D-5285-93E8A9C7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Packed Tower Height Sizing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To determine the height of a packed column bed, when the number of equilibrium stages is fixed, the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 height of packing to achieve the same separation as one equilibrium stage is required. This height is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called HETP (Height Equivalent to a Theoretical Plate).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HETP is determined experimentally in laboratory or pilot plant tests. It is a function, among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 others, of packing type, vapor and liquid densities, liquid viscosity and surface tension, vapor and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liquid loading. Generally HETP values range from 300 to 900 mm but can be as high as 1500 mm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8DED3-DFD0-EF3D-B519-508CC9AF1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" y="2189321"/>
            <a:ext cx="1647497" cy="437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1D284-43BB-B86F-8DD8-233FB34EA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" y="2531378"/>
            <a:ext cx="4702629" cy="7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AD97-A31A-CAEF-1EE3-A00E76F6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HETP values for hydrocarbon systems in gas processing industry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For preliminary sizing calculations the following values could be adopted.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3EFB3-E186-CCD4-E275-B3ECB7836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31" y="730048"/>
            <a:ext cx="7402089" cy="2983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0B5A3-457B-A5CF-94AD-909B6A08F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57" y="4822633"/>
            <a:ext cx="4019204" cy="1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B6D3-6B87-73DB-8D0D-7FF965A8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Tower ID Sizing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 Use C-factor method or Koch-</a:t>
            </a:r>
            <a:r>
              <a:rPr lang="en-US" dirty="0" err="1">
                <a:latin typeface="Century" panose="02040604050505020304" pitchFamily="18" charset="0"/>
              </a:rPr>
              <a:t>Glitsch</a:t>
            </a:r>
            <a:r>
              <a:rPr lang="en-US" dirty="0">
                <a:latin typeface="Century" panose="02040604050505020304" pitchFamily="18" charset="0"/>
              </a:rPr>
              <a:t> diagram for first estimation of Diameter</a:t>
            </a: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Vm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maximum acceptable vapor velocity in the space below one tray, (m/h),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ρl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liquid density at operating temp. and pressure of the tray (kg/m3),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ρv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vapor density at operating temp. and pressure of the tray (kg/m3),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C =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Souders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-Brown factor given by figure 12, in m/h versus tray spacing in cm and liquid surface tension in N/m,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56AAC-26C3-295E-7259-DC57D6AF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14" y="1267477"/>
            <a:ext cx="1633111" cy="718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99655-342C-7308-B330-D70FB562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05" y="4871813"/>
            <a:ext cx="5436524" cy="1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5F70-CF27-CE82-F288-94846F0A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128351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Random Packing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PalatinoLinotype-Roman"/>
              </a:rPr>
              <a:t>There are numerous process advantages that can be realized by using random packing in various </a:t>
            </a:r>
          </a:p>
          <a:p>
            <a:pPr marL="0" indent="0">
              <a:buNone/>
            </a:pPr>
            <a:r>
              <a:rPr lang="en-US" dirty="0">
                <a:latin typeface="PalatinoLinotype-Roman"/>
              </a:rPr>
              <a:t> </a:t>
            </a:r>
            <a:r>
              <a:rPr lang="en-US" sz="1800" b="0" i="0" u="none" strike="noStrike" baseline="0" dirty="0">
                <a:latin typeface="PalatinoLinotype-Roman"/>
              </a:rPr>
              <a:t>applications. The predominant reasons to use tower packings are to:</a:t>
            </a:r>
          </a:p>
          <a:p>
            <a:pPr marL="0" indent="0">
              <a:buNone/>
            </a:pPr>
            <a:r>
              <a:rPr lang="en-US" dirty="0">
                <a:latin typeface="PalatinoLinotype-Roman"/>
              </a:rPr>
              <a:t> 1. </a:t>
            </a:r>
            <a:r>
              <a:rPr lang="en-US" sz="1800" b="0" i="0" u="none" strike="noStrike" baseline="0" dirty="0">
                <a:latin typeface="PalatinoLinotype-Roman"/>
              </a:rPr>
              <a:t>Reduce pressure drop through the column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PalatinoLinotype-Roman"/>
              </a:rPr>
              <a:t> 2. Increase the capacity compared to trays at the same efficiency and/or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PalatinoLinotype-Roman"/>
              </a:rPr>
              <a:t> 3. Reduce liquid holdup in the column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47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86F3-D969-7ABC-5FE8-4557F794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IMTP® Packing</a:t>
            </a:r>
          </a:p>
          <a:p>
            <a:pPr marL="0" indent="0" algn="ctr">
              <a:buNone/>
            </a:pPr>
            <a:r>
              <a:rPr lang="en-US" sz="1800" i="0" u="none" strike="noStrike" baseline="0" dirty="0">
                <a:solidFill>
                  <a:srgbClr val="1F0000"/>
                </a:solidFill>
                <a:latin typeface="Century" panose="02040604050505020304" pitchFamily="18" charset="0"/>
              </a:rPr>
              <a:t>   Provides low pressure drop and high efficiency.</a:t>
            </a: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Developed in the late 1970s, IMTP® random packing combines the advantages of the saddle shape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packing with that of modern high performance ring type packings. The inherent shape provides a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lower pressure drop at the same vapor and liquid loads compared to previous generation packings.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IMTP random packing has been applied in numerous distillation and absorption columns around the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world. For demanding applications, combining IMTP random packing with state-of-the-art INTALOX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Packed Tower Systems column internals is recommended.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57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7BCDD-9415-4F72-A189-C81DF1BE1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472736"/>
            <a:ext cx="7208668" cy="5912528"/>
          </a:xfrm>
        </p:spPr>
      </p:pic>
    </p:spTree>
    <p:extLst>
      <p:ext uri="{BB962C8B-B14F-4D97-AF65-F5344CB8AC3E}">
        <p14:creationId xmlns:p14="http://schemas.microsoft.com/office/powerpoint/2010/main" val="2149447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D250-950B-03B2-4C27-5D18EAE6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The height of a packed column takes account of 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distance between inlet distributor and tangent line or H1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inlet distributor height or H2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disengagement Zone or H3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Packing Height or H4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support grid Height plus the distance between grid to tangent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84CA638-04A9-4F92-8EAB-041C599C7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45" y="399496"/>
            <a:ext cx="3470513" cy="55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7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49A58-3151-AED4-4123-3BB22D288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38" y="85445"/>
            <a:ext cx="2749747" cy="655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03054-ACA3-504D-4B83-07D0ECDC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7" y="216393"/>
            <a:ext cx="3721323" cy="62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6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6518-BB53-06C4-A01C-76D8E955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Standard Liquid Distributor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that</a:t>
            </a:r>
            <a:r>
              <a:rPr lang="fa-IR" dirty="0"/>
              <a:t> </a:t>
            </a:r>
            <a:r>
              <a:rPr lang="en-US" dirty="0"/>
              <a:t>each distributor has a specific properties and they are selected based on their applicability.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9B0CF-DF47-AFD8-1D2E-F862A320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" y="573766"/>
            <a:ext cx="3048000" cy="47339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C03BF-1A1A-5F01-220E-E346090D2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54" y="369580"/>
            <a:ext cx="4352925" cy="2686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D1305-DA64-006F-5414-60614C918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54" y="2940728"/>
            <a:ext cx="4352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62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1808F-C5BE-D786-2A20-B1D30940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27907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B6EA1-08D7-AAF3-95A4-5CF3BFA2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3" y="520500"/>
            <a:ext cx="2333302" cy="319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41326E-A40D-CC63-2C76-DC9C3ECE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2" y="609277"/>
            <a:ext cx="2326783" cy="1666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EBC122-9C73-B5DF-AA28-A3450663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83" y="520500"/>
            <a:ext cx="3950795" cy="37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4E3F4B-18ED-BF69-29DA-7E44B1F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03494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Support Plate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Every packed bed will need a support. Two critical factors to be considered in the design of a packing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support are: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PalatinoLinotype-Roman"/>
              </a:rPr>
              <a:t>1. The ability to physically retain and support the packed bed under column operating conditions.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PalatinoLinotype-Roman"/>
              </a:rPr>
              <a:t>2. A high percentage of open area to allow unrestricted countercurrent flow of down coming liquid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PalatinoLinotype-Roman"/>
              </a:rPr>
              <a:t>    and upward flowing vapor so the packing capacity is not limited.</a:t>
            </a:r>
          </a:p>
          <a:p>
            <a:pPr marL="0" indent="0">
              <a:buNone/>
            </a:pPr>
            <a:endParaRPr lang="en-US" dirty="0">
              <a:latin typeface="PalatinoLinotype-Roman"/>
            </a:endParaRPr>
          </a:p>
          <a:p>
            <a:pPr marL="0" indent="0">
              <a:buNone/>
            </a:pPr>
            <a:r>
              <a:rPr lang="en-US" dirty="0">
                <a:latin typeface="PalatinoLinotype-Roman"/>
              </a:rPr>
              <a:t>Koch-</a:t>
            </a:r>
            <a:r>
              <a:rPr lang="en-US" dirty="0" err="1">
                <a:latin typeface="PalatinoLinotype-Roman"/>
              </a:rPr>
              <a:t>Glitsch</a:t>
            </a:r>
            <a:r>
              <a:rPr lang="en-US" dirty="0">
                <a:latin typeface="PalatinoLinotype-Roman"/>
              </a:rPr>
              <a:t> has three types of support grids, namely Model 802 , Model 804 , Model 814, among which  </a:t>
            </a:r>
          </a:p>
          <a:p>
            <a:pPr marL="0" indent="0">
              <a:buNone/>
            </a:pPr>
            <a:r>
              <a:rPr lang="en-US" dirty="0">
                <a:latin typeface="PalatinoLinotype-Roman"/>
              </a:rPr>
              <a:t>804 and 814 are suitable for random packing and since 814 is not suitable for diameter above 900 mm,</a:t>
            </a:r>
          </a:p>
          <a:p>
            <a:pPr marL="0" indent="0">
              <a:buNone/>
            </a:pPr>
            <a:r>
              <a:rPr lang="en-US" dirty="0">
                <a:latin typeface="PalatinoLinotype-Roman"/>
              </a:rPr>
              <a:t>Model 804 is selected.</a:t>
            </a:r>
            <a:endParaRPr lang="fa-IR" sz="1800" b="0" i="0" u="none" strike="noStrike" baseline="0" dirty="0">
              <a:latin typeface="CenturyGothic"/>
            </a:endParaRP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1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EB0D0-5F4F-D19D-7222-180BBADAA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6" y="381740"/>
            <a:ext cx="6951216" cy="5894773"/>
          </a:xfrm>
        </p:spPr>
      </p:pic>
    </p:spTree>
    <p:extLst>
      <p:ext uri="{BB962C8B-B14F-4D97-AF65-F5344CB8AC3E}">
        <p14:creationId xmlns:p14="http://schemas.microsoft.com/office/powerpoint/2010/main" val="151965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FB66-4F1B-0D6F-4A0F-59EE1AD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D = inside diameter of the column in meters,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Q = vapor flowrate at actual tray conditions (m3/h),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This method was originally developed for bubble cap trays and gives a rough diameter value,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especially for other types of tray.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FF09-B20A-76D1-5D5B-1C146352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68" y="188188"/>
            <a:ext cx="1543309" cy="6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09F2BBB-47A4-1ACA-C9FF-73FB0A7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r>
              <a:rPr lang="en-US" sz="1800" dirty="0">
                <a:latin typeface="Century" panose="02040604050505020304" pitchFamily="18" charset="0"/>
              </a:rPr>
              <a:t>Koch-</a:t>
            </a:r>
            <a:r>
              <a:rPr lang="en-US" sz="1800" dirty="0" err="1">
                <a:latin typeface="Century" panose="02040604050505020304" pitchFamily="18" charset="0"/>
              </a:rPr>
              <a:t>Glitsch</a:t>
            </a:r>
            <a:r>
              <a:rPr lang="en-US" sz="1800" dirty="0">
                <a:latin typeface="Century" panose="02040604050505020304" pitchFamily="18" charset="0"/>
              </a:rPr>
              <a:t> diagram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93740-A901-901A-937E-193498E7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59" y="431421"/>
            <a:ext cx="1317567" cy="633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74D8C-D9FD-2B08-8FB2-D947159E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" y="1324891"/>
            <a:ext cx="5357553" cy="976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C60BB-4CCE-4655-95FD-1FF2898F0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" y="2268345"/>
            <a:ext cx="5341586" cy="430306"/>
          </a:xfrm>
          <a:prstGeom prst="rect">
            <a:avLst/>
          </a:prstGeom>
        </p:spPr>
      </p:pic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5603B30B-D233-D9A1-4D2D-CC53C943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42" y="1324891"/>
            <a:ext cx="343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FED6A-3A45-F3C3-A31C-FE5D9D92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Determine Flow Path Length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Determination of Vapor Capacity Factor (CAF)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Figure 14 allows to determine the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CAFo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in meter per second, versus vapor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density and tray spacing for nonfoaming fluids.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For foaming fluids this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must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be corrected by the system factor value indicated in the table of figure 15.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0EEA0-B01C-779B-3053-1219B40D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85" y="529714"/>
            <a:ext cx="1559859" cy="631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E841E-0C17-37C2-B360-85D901DD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81" y="1308434"/>
            <a:ext cx="3107305" cy="56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077070-AA8E-7C7C-ED85-8897AE8F0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69" y="4885452"/>
            <a:ext cx="2199290" cy="524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7AA90-7B9B-1B15-A701-8E59987F6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2" y="5514231"/>
            <a:ext cx="5226996" cy="7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3686F-E8DE-B84D-E24F-81C9FFD2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0" y="1035375"/>
            <a:ext cx="7219451" cy="2546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95113-9370-FD3A-68F1-E2A59D03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1" y="3582290"/>
            <a:ext cx="7219451" cy="2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D7D39-9D55-EED0-BFC6-39A273D4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4" y="641856"/>
            <a:ext cx="4407837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114D6-7C8C-D629-F17C-DD6A5E1D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3" y="3659376"/>
            <a:ext cx="440783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53A-8DF9-F147-2E36-104D2AC9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Determination of the Downcomer Velocity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VDdsg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algn="l"/>
            <a:r>
              <a:rPr lang="en-US" b="0" i="0" u="none" strike="noStrike" baseline="0" dirty="0">
                <a:latin typeface="Century" panose="02040604050505020304" pitchFamily="18" charset="0"/>
              </a:rPr>
              <a:t>The procedure used in this method for establishing downcomer area is based on a "design“ velocity in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b="0" i="0" u="none" strike="noStrike" baseline="0" dirty="0">
                <a:latin typeface="Century" panose="02040604050505020304" pitchFamily="18" charset="0"/>
              </a:rPr>
              <a:t>meter per hour given by figure 16 for non foaming fluid or by equation as follows: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8AC63-BEBD-3751-3E3D-E8F82886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70" y="2053455"/>
            <a:ext cx="5066482" cy="54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36BD3-05C5-8DAE-07DF-387F8BF8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49" y="3251763"/>
            <a:ext cx="6260123" cy="2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30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774</TotalTime>
  <Words>1382</Words>
  <Application>Microsoft Office PowerPoint</Application>
  <PresentationFormat>Widescreen</PresentationFormat>
  <Paragraphs>186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Century</vt:lpstr>
      <vt:lpstr>Century Schoolbook</vt:lpstr>
      <vt:lpstr>CenturyGothic</vt:lpstr>
      <vt:lpstr>CIDFont+F3</vt:lpstr>
      <vt:lpstr>PalatinoLinotype-Roman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Packed Column Pressure Drop Correlation</vt:lpstr>
      <vt:lpstr>PowerPoint Presentation</vt:lpstr>
      <vt:lpstr>PowerPoint Presentation</vt:lpstr>
      <vt:lpstr>PowerPoint Presentation</vt:lpstr>
      <vt:lpstr>PowerPoint Presentation</vt:lpstr>
      <vt:lpstr>Fill-up the box accordingly and Click Options and select Constant liquid                       Note that please check pressure drop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10</cp:revision>
  <dcterms:created xsi:type="dcterms:W3CDTF">2022-07-21T10:02:22Z</dcterms:created>
  <dcterms:modified xsi:type="dcterms:W3CDTF">2022-07-24T12:49:14Z</dcterms:modified>
</cp:coreProperties>
</file>