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7" r:id="rId1"/>
  </p:sldMasterIdLst>
  <p:notesMasterIdLst>
    <p:notesMasterId r:id="rId19"/>
  </p:notesMasterIdLst>
  <p:sldIdLst>
    <p:sldId id="290" r:id="rId2"/>
    <p:sldId id="284" r:id="rId3"/>
    <p:sldId id="274" r:id="rId4"/>
    <p:sldId id="283" r:id="rId5"/>
    <p:sldId id="275" r:id="rId6"/>
    <p:sldId id="276" r:id="rId7"/>
    <p:sldId id="285" r:id="rId8"/>
    <p:sldId id="277" r:id="rId9"/>
    <p:sldId id="287" r:id="rId10"/>
    <p:sldId id="278" r:id="rId11"/>
    <p:sldId id="286" r:id="rId12"/>
    <p:sldId id="280" r:id="rId13"/>
    <p:sldId id="281" r:id="rId14"/>
    <p:sldId id="279" r:id="rId15"/>
    <p:sldId id="282" r:id="rId16"/>
    <p:sldId id="288" r:id="rId17"/>
    <p:sldId id="289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hrouzi Mohamadreza" initials="BM" lastIdx="1" clrIdx="0">
    <p:extLst>
      <p:ext uri="{19B8F6BF-5375-455C-9EA6-DF929625EA0E}">
        <p15:presenceInfo xmlns:p15="http://schemas.microsoft.com/office/powerpoint/2012/main" userId="S-1-5-21-2872128775-995947245-1327417395-131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A569FB-5764-43EF-A408-AC7BBB124CD8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42DF9F-4E80-4636-BE7F-823B3FEF6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116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42DF9F-4E80-4636-BE7F-823B3FEF6F2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520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FA033E27-BBD9-40CF-B21A-68EAC709DB56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A157FE40-485B-46DA-8053-552C31EDBA2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734489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33E27-BBD9-40CF-B21A-68EAC709DB56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7FE40-485B-46DA-8053-552C31EDB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386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33E27-BBD9-40CF-B21A-68EAC709DB56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7FE40-485B-46DA-8053-552C31EDB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749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33E27-BBD9-40CF-B21A-68EAC709DB56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7FE40-485B-46DA-8053-552C31EDB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022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33E27-BBD9-40CF-B21A-68EAC709DB56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7FE40-485B-46DA-8053-552C31EDBA2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44520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33E27-BBD9-40CF-B21A-68EAC709DB56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7FE40-485B-46DA-8053-552C31EDB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922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33E27-BBD9-40CF-B21A-68EAC709DB56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7FE40-485B-46DA-8053-552C31EDB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951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33E27-BBD9-40CF-B21A-68EAC709DB56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7FE40-485B-46DA-8053-552C31EDB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288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33E27-BBD9-40CF-B21A-68EAC709DB56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7FE40-485B-46DA-8053-552C31EDB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154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33E27-BBD9-40CF-B21A-68EAC709DB56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7FE40-485B-46DA-8053-552C31EDB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000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33E27-BBD9-40CF-B21A-68EAC709DB56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7FE40-485B-46DA-8053-552C31EDB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799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FA033E27-BBD9-40CF-B21A-68EAC709DB56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A157FE40-485B-46DA-8053-552C31EDB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466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F2599C-E4CC-4BC9-7565-4362C1C921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1283518" cy="68580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2000" dirty="0"/>
              <a:t>Design your Packed Tower </a:t>
            </a:r>
          </a:p>
          <a:p>
            <a:pPr marL="0" indent="0" algn="ctr">
              <a:buNone/>
            </a:pPr>
            <a:r>
              <a:rPr lang="en-US" dirty="0"/>
              <a:t>By KG TOWER</a:t>
            </a:r>
          </a:p>
          <a:p>
            <a:pPr marL="0" indent="0" algn="ctr">
              <a:buNone/>
            </a:pPr>
            <a:r>
              <a:rPr lang="en-US" sz="2000" dirty="0"/>
              <a:t>In Just </a:t>
            </a:r>
            <a:r>
              <a:rPr lang="en-US" sz="2000"/>
              <a:t>5 minutes!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853610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C9BB47-160A-FF9D-9D90-0C65424DF6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1292396" cy="6858000"/>
          </a:xfrm>
        </p:spPr>
        <p:txBody>
          <a:bodyPr/>
          <a:lstStyle/>
          <a:p>
            <a:pPr marL="0" indent="0" algn="ctr">
              <a:buNone/>
            </a:pPr>
            <a:endParaRPr lang="en-US" sz="1800" b="0" i="0" u="none" strike="noStrike" baseline="0" dirty="0">
              <a:latin typeface="Century" panose="02040604050505020304" pitchFamily="18" charset="0"/>
            </a:endParaRPr>
          </a:p>
          <a:p>
            <a:pPr marL="0" indent="0" algn="ctr">
              <a:buNone/>
            </a:pPr>
            <a:r>
              <a:rPr lang="en-US" sz="1800" b="0" i="0" u="none" strike="noStrike" baseline="0" dirty="0">
                <a:latin typeface="Century" panose="02040604050505020304" pitchFamily="18" charset="0"/>
              </a:rPr>
              <a:t>4. Calculate the gas (or </a:t>
            </a:r>
            <a:r>
              <a:rPr lang="en-US" sz="1800" b="0" i="0" u="none" strike="noStrike" baseline="0" dirty="0" err="1">
                <a:latin typeface="Century" panose="02040604050505020304" pitchFamily="18" charset="0"/>
              </a:rPr>
              <a:t>vapour</a:t>
            </a:r>
            <a:r>
              <a:rPr lang="en-US" sz="1800" b="0" i="0" u="none" strike="noStrike" baseline="0" dirty="0">
                <a:latin typeface="Century" panose="02040604050505020304" pitchFamily="18" charset="0"/>
              </a:rPr>
              <a:t>) mass velocity G with the capacity term C value determined in previous step.</a:t>
            </a:r>
          </a:p>
          <a:p>
            <a:pPr marL="0" indent="0" algn="ctr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 algn="ctr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 algn="ctr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 algn="ctr">
              <a:buNone/>
            </a:pPr>
            <a:r>
              <a:rPr lang="en-US" dirty="0">
                <a:latin typeface="Century" panose="02040604050505020304" pitchFamily="18" charset="0"/>
              </a:rPr>
              <a:t>5. Determine minimum inside diameter using following formula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3A02FC-65C9-921A-8A1E-D75ABE1F78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927" y="1339237"/>
            <a:ext cx="2114291" cy="10723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ED82A4-1A8D-C082-6DFE-0A0156ADA4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212" y="4357645"/>
            <a:ext cx="4783873" cy="8623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DC05762-E234-F9B9-D796-DF53BA8DDC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927" y="3182395"/>
            <a:ext cx="2042445" cy="901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8614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F0FB93-05D6-B0C1-0B35-80C2C1DCCD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0"/>
            <a:ext cx="11287124" cy="6858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Calculation for this step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839B660-9A71-C2E9-45FA-F418ED86BC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7118243"/>
              </p:ext>
            </p:extLst>
          </p:nvPr>
        </p:nvGraphicFramePr>
        <p:xfrm>
          <a:off x="2800350" y="472440"/>
          <a:ext cx="6172201" cy="2956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1813">
                  <a:extLst>
                    <a:ext uri="{9D8B030D-6E8A-4147-A177-3AD203B41FA5}">
                      <a16:colId xmlns:a16="http://schemas.microsoft.com/office/drawing/2014/main" val="3420905092"/>
                    </a:ext>
                  </a:extLst>
                </a:gridCol>
                <a:gridCol w="3100388">
                  <a:extLst>
                    <a:ext uri="{9D8B030D-6E8A-4147-A177-3AD203B41FA5}">
                      <a16:colId xmlns:a16="http://schemas.microsoft.com/office/drawing/2014/main" val="151699426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Inlet 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0149819"/>
                  </a:ext>
                </a:extLst>
              </a:tr>
              <a:tr h="33933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</a:rPr>
                        <a:t> </a:t>
                      </a:r>
                      <a:r>
                        <a:rPr lang="el-G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</a:rPr>
                        <a:t>ρ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</a:rPr>
                        <a:t>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989 kg/m3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8391315"/>
                  </a:ext>
                </a:extLst>
              </a:tr>
              <a:tr h="362575">
                <a:tc>
                  <a:txBody>
                    <a:bodyPr/>
                    <a:lstStyle/>
                    <a:p>
                      <a:r>
                        <a:rPr lang="el-G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</a:rPr>
                        <a:t>ρ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</a:rPr>
                        <a:t>v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1.15 kg/m3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156642"/>
                  </a:ext>
                </a:extLst>
              </a:tr>
              <a:tr h="339333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0.0175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2149463"/>
                  </a:ext>
                </a:extLst>
              </a:tr>
              <a:tr h="339333">
                <a:tc>
                  <a:txBody>
                    <a:bodyPr/>
                    <a:lstStyle/>
                    <a:p>
                      <a:r>
                        <a:rPr lang="en-US" dirty="0" err="1"/>
                        <a:t>Fp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9418597"/>
                  </a:ext>
                </a:extLst>
              </a:tr>
              <a:tr h="339333">
                <a:tc>
                  <a:txBody>
                    <a:bodyPr/>
                    <a:lstStyle/>
                    <a:p>
                      <a:r>
                        <a:rPr lang="en-US" dirty="0"/>
                        <a:t>G^2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3.49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188506"/>
                  </a:ext>
                </a:extLst>
              </a:tr>
              <a:tr h="339333">
                <a:tc>
                  <a:txBody>
                    <a:bodyPr/>
                    <a:lstStyle/>
                    <a:p>
                      <a:r>
                        <a:rPr lang="en-US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1.86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5574390"/>
                  </a:ext>
                </a:extLst>
              </a:tr>
              <a:tr h="339333"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1464 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8278904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E130C97-A9AB-50FB-9D35-7EF45A9BD4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1809561"/>
              </p:ext>
            </p:extLst>
          </p:nvPr>
        </p:nvGraphicFramePr>
        <p:xfrm>
          <a:off x="2800350" y="3665220"/>
          <a:ext cx="6172201" cy="2956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1813">
                  <a:extLst>
                    <a:ext uri="{9D8B030D-6E8A-4147-A177-3AD203B41FA5}">
                      <a16:colId xmlns:a16="http://schemas.microsoft.com/office/drawing/2014/main" val="2092697064"/>
                    </a:ext>
                  </a:extLst>
                </a:gridCol>
                <a:gridCol w="3100388">
                  <a:extLst>
                    <a:ext uri="{9D8B030D-6E8A-4147-A177-3AD203B41FA5}">
                      <a16:colId xmlns:a16="http://schemas.microsoft.com/office/drawing/2014/main" val="388320145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Outlet 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072903"/>
                  </a:ext>
                </a:extLst>
              </a:tr>
              <a:tr h="33933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</a:rPr>
                        <a:t> </a:t>
                      </a:r>
                      <a:r>
                        <a:rPr lang="el-G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</a:rPr>
                        <a:t>ρ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</a:rPr>
                        <a:t>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964kg/m3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3905086"/>
                  </a:ext>
                </a:extLst>
              </a:tr>
              <a:tr h="362575">
                <a:tc>
                  <a:txBody>
                    <a:bodyPr/>
                    <a:lstStyle/>
                    <a:p>
                      <a:r>
                        <a:rPr lang="el-G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</a:rPr>
                        <a:t>ρ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</a:rPr>
                        <a:t>v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1.11 kg/m3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0998441"/>
                  </a:ext>
                </a:extLst>
              </a:tr>
              <a:tr h="339333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0.0175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1552193"/>
                  </a:ext>
                </a:extLst>
              </a:tr>
              <a:tr h="339333">
                <a:tc>
                  <a:txBody>
                    <a:bodyPr/>
                    <a:lstStyle/>
                    <a:p>
                      <a:r>
                        <a:rPr lang="en-US" dirty="0" err="1"/>
                        <a:t>Fp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2593132"/>
                  </a:ext>
                </a:extLst>
              </a:tr>
              <a:tr h="339333">
                <a:tc>
                  <a:txBody>
                    <a:bodyPr/>
                    <a:lstStyle/>
                    <a:p>
                      <a:r>
                        <a:rPr lang="en-US" dirty="0"/>
                        <a:t>G^2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3788186"/>
                  </a:ext>
                </a:extLst>
              </a:tr>
              <a:tr h="339333">
                <a:tc>
                  <a:txBody>
                    <a:bodyPr/>
                    <a:lstStyle/>
                    <a:p>
                      <a:r>
                        <a:rPr lang="en-US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1.81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1500201"/>
                  </a:ext>
                </a:extLst>
              </a:tr>
              <a:tr h="339333"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1466 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37783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19138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AB6F1F-D2B1-DADE-39B9-2672995AE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1292396" cy="6858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6. KG TOWER Confirmation</a:t>
            </a:r>
          </a:p>
          <a:p>
            <a:pPr marL="0" indent="0">
              <a:buNone/>
            </a:pPr>
            <a:r>
              <a:rPr lang="en-US" dirty="0"/>
              <a:t>                                                  </a:t>
            </a:r>
          </a:p>
          <a:p>
            <a:pPr marL="0" indent="0">
              <a:buNone/>
            </a:pPr>
            <a:r>
              <a:rPr lang="en-US" dirty="0"/>
              <a:t>                                                    Open the software and select a new case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493CB4-42E5-4F4C-CF7B-A7DF82C4C5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370" y="1393794"/>
            <a:ext cx="9291546" cy="4962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6926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5A3021-DE32-076E-0813-E55FA9A3BD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0"/>
            <a:ext cx="11319028" cy="6858000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algn="ctr"/>
            <a:r>
              <a:rPr lang="en-US" dirty="0"/>
              <a:t>Fill-up box 1 and 2 and then click </a:t>
            </a:r>
            <a:r>
              <a:rPr lang="en-US" b="1" i="1" u="sng" dirty="0"/>
              <a:t>Packing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2C9497-2339-65A6-6C3D-AB06B5E9C2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776" y="885825"/>
            <a:ext cx="8324850" cy="566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1919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EFE714BB-59AD-2305-8BE0-653E80B64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950" y="365760"/>
            <a:ext cx="10152562" cy="6292492"/>
          </a:xfrm>
        </p:spPr>
        <p:txBody>
          <a:bodyPr>
            <a:normAutofit/>
          </a:bodyPr>
          <a:lstStyle/>
          <a:p>
            <a:pPr algn="ctr"/>
            <a:r>
              <a:rPr lang="en-US" sz="1800" dirty="0"/>
              <a:t>Fill-up the box accordingly and Click </a:t>
            </a:r>
            <a:r>
              <a:rPr lang="en-US" sz="1800" b="1" i="1" u="sng" dirty="0"/>
              <a:t>Options</a:t>
            </a:r>
            <a:r>
              <a:rPr lang="en-US" sz="1800" dirty="0"/>
              <a:t> and select </a:t>
            </a:r>
            <a:r>
              <a:rPr lang="en-US" sz="1800" b="1" i="1" u="sng" dirty="0"/>
              <a:t>Constant liquid</a:t>
            </a:r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r>
              <a:rPr lang="en-US" sz="1800" dirty="0"/>
              <a:t>Note that please check pressure drop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5FCB52-4E0F-12FF-D663-D2BF3A0AD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E31DB0-03DA-CA46-BA8C-0E9740F791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50" y="1064291"/>
            <a:ext cx="10048875" cy="4895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7619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0E21F57-A171-00D5-810B-91A28EEDD5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1296650" cy="6858000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Comparison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Notice that if the height of the tower is 5 m then the total </a:t>
            </a:r>
            <a:r>
              <a:rPr lang="en-US" dirty="0" err="1"/>
              <a:t>dp</a:t>
            </a:r>
            <a:r>
              <a:rPr lang="en-US" dirty="0"/>
              <a:t> according to KG Tower is 10 mbar it means that the minimum ID for the packed tower is 1250.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EA3BF6B5-ADB6-2113-60BF-EDD62977C5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4110605"/>
              </p:ext>
            </p:extLst>
          </p:nvPr>
        </p:nvGraphicFramePr>
        <p:xfrm>
          <a:off x="1905000" y="1062566"/>
          <a:ext cx="7931149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2483">
                  <a:extLst>
                    <a:ext uri="{9D8B030D-6E8A-4147-A177-3AD203B41FA5}">
                      <a16:colId xmlns:a16="http://schemas.microsoft.com/office/drawing/2014/main" val="222482138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234385532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8234274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Haldor Topsoe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Excel Sheet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KG Tower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9826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35360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15840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42E62B-2AC5-217F-5673-4690BDA16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1283518" cy="6858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latin typeface="Century" panose="02040604050505020304" pitchFamily="18" charset="0"/>
              </a:rPr>
              <a:t> Mechanical features</a:t>
            </a:r>
            <a:endParaRPr lang="fa-IR" sz="1800" b="0" i="0" u="none" strike="noStrike" baseline="0" dirty="0">
              <a:latin typeface="Century" panose="02040604050505020304" pitchFamily="18" charset="0"/>
            </a:endParaRPr>
          </a:p>
          <a:p>
            <a:pPr algn="ctr"/>
            <a:r>
              <a:rPr lang="en-US" sz="1800" b="0" i="0" u="none" strike="noStrike" baseline="0" dirty="0">
                <a:latin typeface="Century" panose="02040604050505020304" pitchFamily="18" charset="0"/>
              </a:rPr>
              <a:t>Support Plates</a:t>
            </a:r>
          </a:p>
          <a:p>
            <a:pPr algn="ctr"/>
            <a:r>
              <a:rPr lang="en-US" sz="1800" b="0" i="0" u="none" strike="noStrike" baseline="0" dirty="0">
                <a:latin typeface="PalatinoLinotype-Roman"/>
              </a:rPr>
              <a:t>Every packed bed will need a support. Two critical factors to be considered in the design of a packing</a:t>
            </a:r>
          </a:p>
          <a:p>
            <a:pPr marL="0" indent="0" algn="ctr">
              <a:buNone/>
            </a:pPr>
            <a:r>
              <a:rPr lang="en-US" dirty="0">
                <a:latin typeface="PalatinoLinotype-Roman"/>
              </a:rPr>
              <a:t>   </a:t>
            </a:r>
            <a:r>
              <a:rPr lang="en-US" sz="1800" b="0" i="0" u="none" strike="noStrike" baseline="0" dirty="0">
                <a:latin typeface="PalatinoLinotype-Roman"/>
              </a:rPr>
              <a:t> support are:</a:t>
            </a:r>
          </a:p>
          <a:p>
            <a:pPr algn="ctr"/>
            <a:r>
              <a:rPr lang="en-US" sz="1800" b="0" i="0" u="none" strike="noStrike" baseline="0" dirty="0">
                <a:latin typeface="PalatinoLinotype-Roman"/>
              </a:rPr>
              <a:t>The ability to physically retain and support the packed bed under column operating conditions.</a:t>
            </a:r>
          </a:p>
          <a:p>
            <a:pPr algn="ctr"/>
            <a:r>
              <a:rPr lang="en-US" sz="1800" b="0" i="0" u="none" strike="noStrike" baseline="0" dirty="0">
                <a:latin typeface="PalatinoLinotype-Roman"/>
              </a:rPr>
              <a:t>A high percentage of open area to allow unrestricted countercurrent flow of down coming liquid</a:t>
            </a:r>
          </a:p>
          <a:p>
            <a:pPr marL="0" indent="0" algn="ctr">
              <a:buNone/>
            </a:pPr>
            <a:r>
              <a:rPr lang="en-US" sz="1800" b="0" i="0" u="none" strike="noStrike" baseline="0" dirty="0">
                <a:latin typeface="PalatinoLinotype-Roman"/>
              </a:rPr>
              <a:t>   and upward flowing vapor so the packing capacity is not limited.</a:t>
            </a:r>
          </a:p>
          <a:p>
            <a:pPr marL="0" indent="0" algn="ctr">
              <a:buNone/>
            </a:pPr>
            <a:r>
              <a:rPr lang="en-US" dirty="0">
                <a:latin typeface="PalatinoLinotype-Roman"/>
              </a:rPr>
              <a:t>Koch-</a:t>
            </a:r>
            <a:r>
              <a:rPr lang="en-US" dirty="0" err="1">
                <a:latin typeface="PalatinoLinotype-Roman"/>
              </a:rPr>
              <a:t>Glitsch</a:t>
            </a:r>
            <a:r>
              <a:rPr lang="en-US" dirty="0">
                <a:latin typeface="PalatinoLinotype-Roman"/>
              </a:rPr>
              <a:t> has three types of support grids, namely Model 802 , Model 804 , Model 814, among which  </a:t>
            </a:r>
          </a:p>
          <a:p>
            <a:pPr marL="0" indent="0" algn="ctr">
              <a:buNone/>
            </a:pPr>
            <a:r>
              <a:rPr lang="en-US" dirty="0">
                <a:latin typeface="PalatinoLinotype-Roman"/>
              </a:rPr>
              <a:t> 804 and 814 are suitable for random packing and since 814 is not suitable for diameter above 900 mm,</a:t>
            </a:r>
          </a:p>
          <a:p>
            <a:pPr marL="0" indent="0" algn="ctr">
              <a:buNone/>
            </a:pPr>
            <a:r>
              <a:rPr lang="en-US" dirty="0">
                <a:latin typeface="PalatinoLinotype-Roman"/>
              </a:rPr>
              <a:t> Model 804 is selected.</a:t>
            </a:r>
            <a:endParaRPr lang="fa-IR" sz="1800" b="0" i="0" u="none" strike="noStrike" baseline="0" dirty="0">
              <a:latin typeface="CenturyGothic"/>
            </a:endParaRPr>
          </a:p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4BC17F-BE4B-8D86-7A0A-17467623FC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939" y="4487708"/>
            <a:ext cx="4102778" cy="2370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4003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DD76D0-B050-8539-9C1B-804330C79E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1301274" cy="6858000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2800" dirty="0"/>
              <a:t>Thank you for your attention</a:t>
            </a:r>
          </a:p>
          <a:p>
            <a:pPr marL="0" indent="0" algn="ctr">
              <a:buNone/>
            </a:pPr>
            <a:r>
              <a:rPr lang="en-US" sz="2800" dirty="0"/>
              <a:t>Educational Institute for Equipment and Process Design</a:t>
            </a:r>
          </a:p>
          <a:p>
            <a:pPr marL="0" indent="0" algn="ctr">
              <a:buNone/>
            </a:pPr>
            <a:r>
              <a:rPr lang="en-US" sz="2800" dirty="0"/>
              <a:t>Mohammadreza Behrouzi</a:t>
            </a:r>
          </a:p>
          <a:p>
            <a:pPr marL="0" indent="0" algn="ctr">
              <a:buNone/>
            </a:pPr>
            <a:r>
              <a:rPr lang="en-US" sz="2800" dirty="0"/>
              <a:t>+989107884134 </a:t>
            </a:r>
          </a:p>
        </p:txBody>
      </p:sp>
    </p:spTree>
    <p:extLst>
      <p:ext uri="{BB962C8B-B14F-4D97-AF65-F5344CB8AC3E}">
        <p14:creationId xmlns:p14="http://schemas.microsoft.com/office/powerpoint/2010/main" val="3301833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C632A6-5CFB-6878-F2BC-4E27545324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0"/>
            <a:ext cx="11310150" cy="6858000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Packed Tower Data Input</a:t>
            </a:r>
          </a:p>
          <a:p>
            <a:pPr marL="0" indent="0">
              <a:buNone/>
            </a:pPr>
            <a:r>
              <a:rPr lang="en-US" dirty="0"/>
              <a:t>                              Vapor inlet                                                                 Vapor Outlet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                       Liquid Inlet                                                                   Liquid Outlet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3B1AED-7767-8273-3DCA-8900ED3162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12" y="1334147"/>
            <a:ext cx="4488125" cy="23431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47EB285-29C3-25BE-ED1B-CEB4450254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36" y="4245376"/>
            <a:ext cx="4492101" cy="2362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3217A52-416D-8519-4499-015B532DDC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373" y="4245376"/>
            <a:ext cx="5136841" cy="2362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EAEDD8F-D6BB-1ACB-E984-755DC26163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373" y="1334146"/>
            <a:ext cx="5136841" cy="2343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535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AD2619-4EBD-8CCB-0AC7-93BCDC6A0F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1292396" cy="6858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Packed Tower ID Sizing</a:t>
            </a:r>
          </a:p>
          <a:p>
            <a:pPr marL="0" indent="0" algn="ctr">
              <a:buNone/>
            </a:pPr>
            <a:r>
              <a:rPr lang="en-US" sz="1800" b="0" i="0" u="none" strike="noStrike" baseline="0" dirty="0">
                <a:latin typeface="Century" panose="02040604050505020304" pitchFamily="18" charset="0"/>
              </a:rPr>
              <a:t>1.Determine the capacity term value</a:t>
            </a:r>
          </a:p>
          <a:p>
            <a:pPr marL="0" indent="0" algn="ctr">
              <a:buNone/>
            </a:pPr>
            <a:r>
              <a:rPr lang="en-US" dirty="0">
                <a:latin typeface="Century" panose="02040604050505020304" pitchFamily="18" charset="0"/>
              </a:rPr>
              <a:t>   </a:t>
            </a:r>
            <a:r>
              <a:rPr lang="en-US" sz="1800" b="0" i="0" u="none" strike="noStrike" baseline="0" dirty="0">
                <a:latin typeface="Century" panose="02040604050505020304" pitchFamily="18" charset="0"/>
              </a:rPr>
              <a:t>Choose a ΔP value and calculate the flow parameter</a:t>
            </a:r>
          </a:p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B97194-771A-18A7-9DA8-7CB9075A3F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919" y="4288875"/>
            <a:ext cx="5250558" cy="21556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744909F-FFFE-7C85-5618-1CD5B49111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285" y="1384770"/>
            <a:ext cx="1794652" cy="86128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D330424-B041-C196-3DF2-089F38A54F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294" y="2533865"/>
            <a:ext cx="5250559" cy="1467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220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5A9270-121A-69BA-2B0C-FF7828E95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1292396" cy="6858000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Calculation for this step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43529B8-F7C8-292C-CBF7-AC705D1079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4332067"/>
              </p:ext>
            </p:extLst>
          </p:nvPr>
        </p:nvGraphicFramePr>
        <p:xfrm>
          <a:off x="2956264" y="959363"/>
          <a:ext cx="5708342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4171">
                  <a:extLst>
                    <a:ext uri="{9D8B030D-6E8A-4147-A177-3AD203B41FA5}">
                      <a16:colId xmlns:a16="http://schemas.microsoft.com/office/drawing/2014/main" val="2716743012"/>
                    </a:ext>
                  </a:extLst>
                </a:gridCol>
                <a:gridCol w="2854171">
                  <a:extLst>
                    <a:ext uri="{9D8B030D-6E8A-4147-A177-3AD203B41FA5}">
                      <a16:colId xmlns:a16="http://schemas.microsoft.com/office/drawing/2014/main" val="15440612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06112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8197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45502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11332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15168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Lm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2.2769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30429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6695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9252010"/>
                  </a:ext>
                </a:extLst>
              </a:tr>
            </a:tbl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ACA3F1D4-5AAC-D2A6-4114-18B7634A4E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767592"/>
              </p:ext>
            </p:extLst>
          </p:nvPr>
        </p:nvGraphicFramePr>
        <p:xfrm>
          <a:off x="2956263" y="3673598"/>
          <a:ext cx="5708344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4172">
                  <a:extLst>
                    <a:ext uri="{9D8B030D-6E8A-4147-A177-3AD203B41FA5}">
                      <a16:colId xmlns:a16="http://schemas.microsoft.com/office/drawing/2014/main" val="3226719576"/>
                    </a:ext>
                  </a:extLst>
                </a:gridCol>
                <a:gridCol w="2854172">
                  <a:extLst>
                    <a:ext uri="{9D8B030D-6E8A-4147-A177-3AD203B41FA5}">
                      <a16:colId xmlns:a16="http://schemas.microsoft.com/office/drawing/2014/main" val="10538869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Outlet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02673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8524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32907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11004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14515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Lm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3790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45716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87567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7777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6DD4B9-B753-F471-C61B-51781651B4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1301274" cy="6858000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2. Determine Capacity term or C from diagram below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EB6E61-FA82-D8B9-BE83-BE5D860076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151" y="1014853"/>
            <a:ext cx="2364971" cy="11263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352DD4D-9C59-2849-DB5E-A27B407632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934" y="2592276"/>
            <a:ext cx="7617512" cy="86214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2B0B8BE-D203-B1CA-5593-C5C983782D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934" y="3454425"/>
            <a:ext cx="5331277" cy="862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784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937A1D31-47A1-7DBD-5058-43AF9DA91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477619"/>
          </a:xfrm>
        </p:spPr>
        <p:txBody>
          <a:bodyPr>
            <a:normAutofit/>
          </a:bodyPr>
          <a:lstStyle/>
          <a:p>
            <a:pPr algn="ctr"/>
            <a:r>
              <a:rPr lang="en-US" sz="1800" dirty="0"/>
              <a:t>Packed Column Pressure Drop Correlation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F152409-DBAE-CC6C-F5FF-07C98A84C7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601" y="914400"/>
            <a:ext cx="5631214" cy="25146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2FACF0B-94CC-801F-A95B-A50DA00B67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601" y="3429000"/>
            <a:ext cx="5631214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294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CCCBEB-81C3-4A6E-94F3-AFD4FBE91C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1277600" cy="6858000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Calculation for this step</a:t>
            </a:r>
          </a:p>
          <a:p>
            <a:pPr marL="0" indent="0" algn="ctr">
              <a:buNone/>
            </a:pPr>
            <a:r>
              <a:rPr lang="en-US" dirty="0"/>
              <a:t>Note that according to licensor requirement a </a:t>
            </a:r>
            <a:r>
              <a:rPr lang="en-US" dirty="0" err="1"/>
              <a:t>dp</a:t>
            </a:r>
            <a:r>
              <a:rPr lang="en-US" dirty="0"/>
              <a:t> of 10 mbar is chosen</a:t>
            </a:r>
          </a:p>
          <a:p>
            <a:pPr marL="0" indent="0" algn="ctr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B40B23-81C2-B6B1-987F-B1909F5272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735" y="1394951"/>
            <a:ext cx="5678129" cy="488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084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DB2789-8A47-4DD6-FC24-DD1125A2EF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1283518" cy="6858000"/>
          </a:xfrm>
        </p:spPr>
        <p:txBody>
          <a:bodyPr/>
          <a:lstStyle/>
          <a:p>
            <a:pPr marL="0" indent="0">
              <a:buNone/>
            </a:pPr>
            <a:r>
              <a:rPr lang="en-US" sz="1800" b="0" i="0" u="none" strike="noStrike" baseline="0" dirty="0">
                <a:latin typeface="Century" panose="02040604050505020304" pitchFamily="18" charset="0"/>
              </a:rPr>
              <a:t>3. Choose a packing type and determine the packing factor (</a:t>
            </a:r>
            <a:r>
              <a:rPr lang="en-US" sz="1800" b="0" i="0" u="none" strike="noStrike" baseline="0" dirty="0" err="1">
                <a:latin typeface="Century" panose="02040604050505020304" pitchFamily="18" charset="0"/>
              </a:rPr>
              <a:t>Fp</a:t>
            </a:r>
            <a:r>
              <a:rPr lang="en-US" sz="1800" b="0" i="0" u="none" strike="noStrike" baseline="0" dirty="0">
                <a:latin typeface="Century" panose="02040604050505020304" pitchFamily="18" charset="0"/>
              </a:rPr>
              <a:t>)</a:t>
            </a:r>
          </a:p>
          <a:p>
            <a:pPr marL="0" indent="0">
              <a:buNone/>
            </a:pPr>
            <a:endParaRPr lang="en-US" sz="1800" b="0" i="0" u="none" strike="noStrike" baseline="0" dirty="0">
              <a:latin typeface="Century" panose="02040604050505020304" pitchFamily="18" charset="0"/>
            </a:endParaRPr>
          </a:p>
          <a:p>
            <a:r>
              <a:rPr lang="en-US" sz="1800" b="0" i="0" u="none" strike="noStrike" baseline="0" dirty="0">
                <a:latin typeface="Century" panose="02040604050505020304" pitchFamily="18" charset="0"/>
              </a:rPr>
              <a:t>The packing factors for various packings are shown in figure 18.</a:t>
            </a:r>
          </a:p>
          <a:p>
            <a:r>
              <a:rPr lang="en-US" sz="1800" b="0" i="0" u="none" strike="noStrike" baseline="0" dirty="0">
                <a:latin typeface="Century" panose="02040604050505020304" pitchFamily="18" charset="0"/>
              </a:rPr>
              <a:t>Usually packings smaller than 25 mm (1 in) size are intended for column diameters of 300 mm or </a:t>
            </a:r>
          </a:p>
          <a:p>
            <a:pPr marL="0" indent="0">
              <a:buNone/>
            </a:pPr>
            <a:r>
              <a:rPr lang="en-US" dirty="0">
                <a:latin typeface="Century" panose="02040604050505020304" pitchFamily="18" charset="0"/>
              </a:rPr>
              <a:t>   </a:t>
            </a:r>
            <a:r>
              <a:rPr lang="en-US" sz="1800" b="0" i="0" u="none" strike="noStrike" baseline="0" dirty="0">
                <a:latin typeface="Century" panose="02040604050505020304" pitchFamily="18" charset="0"/>
              </a:rPr>
              <a:t>smaller, packings of 25 mm to 37 mm (1 in to 1½ in) in size for column diameters from 300 mm to 900 </a:t>
            </a:r>
          </a:p>
          <a:p>
            <a:pPr marL="0" indent="0">
              <a:buNone/>
            </a:pPr>
            <a:r>
              <a:rPr lang="en-US" dirty="0">
                <a:latin typeface="Century" panose="02040604050505020304" pitchFamily="18" charset="0"/>
              </a:rPr>
              <a:t>   </a:t>
            </a:r>
            <a:r>
              <a:rPr lang="en-US" sz="1800" b="0" i="0" u="none" strike="noStrike" baseline="0" dirty="0">
                <a:latin typeface="Century" panose="02040604050505020304" pitchFamily="18" charset="0"/>
              </a:rPr>
              <a:t>mm, and packings from 50 mm to 75 mm (2 in to 3 in) in size for column diameters of 900 mm and </a:t>
            </a:r>
          </a:p>
          <a:p>
            <a:pPr marL="0" indent="0">
              <a:buNone/>
            </a:pPr>
            <a:r>
              <a:rPr lang="en-US" dirty="0">
                <a:latin typeface="Century" panose="02040604050505020304" pitchFamily="18" charset="0"/>
              </a:rPr>
              <a:t>   </a:t>
            </a:r>
            <a:r>
              <a:rPr lang="en-US" sz="1800" b="0" i="0" u="none" strike="noStrike" baseline="0" dirty="0">
                <a:latin typeface="Century" panose="02040604050505020304" pitchFamily="18" charset="0"/>
              </a:rPr>
              <a:t>more.</a:t>
            </a:r>
            <a:endParaRPr lang="en-US" dirty="0">
              <a:latin typeface="Century" panose="020406040505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F6E825-B4CB-44EF-8987-689B7F19A8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559" y="3310531"/>
            <a:ext cx="8534400" cy="16057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17911D1-DB1E-C6A9-659C-BF9A30B784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559" y="4916307"/>
            <a:ext cx="8534400" cy="1609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669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D7A053-F295-48A7-2F68-13A3E9143E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0"/>
            <a:ext cx="11287124" cy="6858000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Calculation for this step</a:t>
            </a:r>
          </a:p>
          <a:p>
            <a:pPr marL="0" indent="0" algn="ctr">
              <a:buNone/>
            </a:pPr>
            <a:r>
              <a:rPr lang="en-US" dirty="0"/>
              <a:t>We select IMTP because of its  wide applicability and suppose that ID is more than 900mm; as a result, </a:t>
            </a:r>
          </a:p>
          <a:p>
            <a:pPr marL="0" indent="0" algn="ctr">
              <a:buNone/>
            </a:pPr>
            <a:r>
              <a:rPr lang="en-US" dirty="0"/>
              <a:t>a 2 inch (50mm) IMPT is selected with packing factor of 18 according to the table below.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3F1C747-EC9A-807C-281A-2626BDC1F4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850" y="2019300"/>
            <a:ext cx="7112794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978915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TM03457515[[fn=View]]</Template>
  <TotalTime>892</TotalTime>
  <Words>594</Words>
  <Application>Microsoft Office PowerPoint</Application>
  <PresentationFormat>Widescreen</PresentationFormat>
  <Paragraphs>148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Century</vt:lpstr>
      <vt:lpstr>Century Schoolbook</vt:lpstr>
      <vt:lpstr>CenturyGothic</vt:lpstr>
      <vt:lpstr>PalatinoLinotype-Roman</vt:lpstr>
      <vt:lpstr>Wingdings 2</vt:lpstr>
      <vt:lpstr>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Packed Column Pressure Drop Correlation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Fill-up the box accordingly and Click Options and select Constant liquid                       Note that please check pressure drop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Behrouzi Mohamadreza</dc:creator>
  <cp:lastModifiedBy>Behrouzi Mohamadreza</cp:lastModifiedBy>
  <cp:revision>12</cp:revision>
  <dcterms:created xsi:type="dcterms:W3CDTF">2022-07-21T10:02:22Z</dcterms:created>
  <dcterms:modified xsi:type="dcterms:W3CDTF">2022-07-26T06:13:17Z</dcterms:modified>
</cp:coreProperties>
</file>