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75" r:id="rId2"/>
    <p:sldId id="277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79" r:id="rId16"/>
    <p:sldId id="267" r:id="rId17"/>
    <p:sldId id="280" r:id="rId18"/>
    <p:sldId id="268" r:id="rId19"/>
    <p:sldId id="269" r:id="rId20"/>
    <p:sldId id="281" r:id="rId21"/>
    <p:sldId id="270" r:id="rId22"/>
    <p:sldId id="271" r:id="rId23"/>
    <p:sldId id="272" r:id="rId24"/>
    <p:sldId id="273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344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452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5D605-B202-5BFB-CABA-7FA7613E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Design Your Tower </a:t>
            </a:r>
          </a:p>
          <a:p>
            <a:pPr marL="0" indent="0" algn="ctr">
              <a:buNone/>
            </a:pPr>
            <a:r>
              <a:rPr lang="en-US" sz="2400" dirty="0"/>
              <a:t>by KG TOWER</a:t>
            </a:r>
          </a:p>
          <a:p>
            <a:pPr marL="0" indent="0" algn="ctr">
              <a:buNone/>
            </a:pPr>
            <a:r>
              <a:rPr lang="en-US" dirty="0"/>
              <a:t> in Just 5 Minutes!!</a:t>
            </a:r>
          </a:p>
        </p:txBody>
      </p:sp>
    </p:spTree>
    <p:extLst>
      <p:ext uri="{BB962C8B-B14F-4D97-AF65-F5344CB8AC3E}">
        <p14:creationId xmlns:p14="http://schemas.microsoft.com/office/powerpoint/2010/main" val="362941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162C-7F88-99C6-11F4-C06FF395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FPL and CAF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FPL = 0.75 * 10.22 / 2 = 3.83</a:t>
            </a:r>
          </a:p>
          <a:p>
            <a:pPr marL="0" indent="0" algn="ctr">
              <a:buNone/>
            </a:pPr>
            <a:r>
              <a:rPr lang="en-US" dirty="0"/>
              <a:t>   Note that 2 pass has been selected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CAF = CAF0 * SF = 0.13 * 1 = 0.13</a:t>
            </a:r>
          </a:p>
          <a:p>
            <a:pPr marL="0" indent="0" algn="ctr">
              <a:buNone/>
            </a:pPr>
            <a:r>
              <a:rPr lang="en-US" dirty="0"/>
              <a:t>    Note that CAF0 is determined by Diagram on last page</a:t>
            </a:r>
          </a:p>
        </p:txBody>
      </p:sp>
    </p:spTree>
    <p:extLst>
      <p:ext uri="{BB962C8B-B14F-4D97-AF65-F5344CB8AC3E}">
        <p14:creationId xmlns:p14="http://schemas.microsoft.com/office/powerpoint/2010/main" val="257351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53A-8DF9-F147-2E36-104D2AC9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3. Determination of the Downcomer Velocity (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VDdsg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</a:t>
            </a:r>
          </a:p>
          <a:p>
            <a:pPr algn="l"/>
            <a:r>
              <a:rPr lang="en-US" b="0" i="0" u="none" strike="noStrike" baseline="0" dirty="0">
                <a:latin typeface="Century" panose="02040604050505020304" pitchFamily="18" charset="0"/>
              </a:rPr>
              <a:t>The procedure used in this method for establishing downcomer area is based on a "design“ velocity in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b="0" i="0" u="none" strike="noStrike" baseline="0" dirty="0">
                <a:latin typeface="Century" panose="02040604050505020304" pitchFamily="18" charset="0"/>
              </a:rPr>
              <a:t>meter per hour given by figure 16 for non foaming fluid or by equation as follows: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8AC63-BEBD-3751-3E3D-E8F82886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70" y="2053455"/>
            <a:ext cx="5066482" cy="549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36BD3-05C5-8DAE-07DF-387F8BF8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49" y="3251763"/>
            <a:ext cx="6260123" cy="20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32C3-2522-49C5-8485-F99F1ECE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92396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4. Determination of Active Area (AAM)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active area is a function of vapor and liquid loads, system properties, flood factor and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flow path length.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flood factor (FF) is used in certain equations for purpose of estimating column size. It is the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"design percent of flood" expressed as a fraction.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A value of not more than 0.77 is normally used for vacuum columns and a value not more than 0.82 is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used for other services.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For demethanisers and near critical point values, it is recommended to adopt a value in the range 0.6 to 0.7.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These values are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intented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to give not more than approximately 10 % entrainment.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Higher flood factors may result in excessive entrainment and/or a column sized too small for effective operation.</a:t>
            </a:r>
          </a:p>
          <a:p>
            <a:pPr algn="l"/>
            <a:r>
              <a:rPr lang="en-US" dirty="0">
                <a:latin typeface="Century" panose="02040604050505020304" pitchFamily="18" charset="0"/>
              </a:rPr>
              <a:t>F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lood factor of 0.65 to 0.75 should be used for column diameters under 36" (90 cm).</a:t>
            </a:r>
          </a:p>
        </p:txBody>
      </p:sp>
    </p:spTree>
    <p:extLst>
      <p:ext uri="{BB962C8B-B14F-4D97-AF65-F5344CB8AC3E}">
        <p14:creationId xmlns:p14="http://schemas.microsoft.com/office/powerpoint/2010/main" val="271472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0FEB-AD3C-EC5D-41B4-02BF7BAD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active area is determined with equation as follows: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54821-43C7-D20D-7386-48A5D5173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57" y="1415217"/>
            <a:ext cx="3290310" cy="849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C6F13-5D71-2F37-182B-EA72825CB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29" y="2960492"/>
            <a:ext cx="5128953" cy="12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0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CEA6B-850A-9EAA-B91C-D7F92F73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5. Determination of the Downcomer area (ADM)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downcomer area is a function of liquid rate, downcomer design velocity and flood factor.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If the downcomer area calculated by this equation is less than 11 % of the active area (AAM) adopt for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(ADM) the smaller value of relations as follows: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97D9B-83A0-11C6-D974-BF11A7A1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95" y="1080924"/>
            <a:ext cx="2135927" cy="718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8CE3B5-3130-30E0-F457-D491045AE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93" y="1911084"/>
            <a:ext cx="5193532" cy="969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F14C2-B285-2026-6D94-48091C283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51" y="5250234"/>
            <a:ext cx="2616102" cy="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93C2C-F69B-3D38-DF79-D095B65CF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</a:t>
            </a:r>
            <a:r>
              <a:rPr lang="en-US" dirty="0" err="1"/>
              <a:t>Vd</a:t>
            </a:r>
            <a:r>
              <a:rPr lang="en-US" dirty="0"/>
              <a:t> and AAM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 that FF = 82%</a:t>
            </a:r>
          </a:p>
          <a:p>
            <a:pPr marL="0" indent="0" algn="ctr">
              <a:buNone/>
            </a:pPr>
            <a:r>
              <a:rPr lang="en-US" dirty="0"/>
              <a:t>Note that since </a:t>
            </a:r>
            <a:r>
              <a:rPr lang="en-US" dirty="0" err="1"/>
              <a:t>ADMm</a:t>
            </a:r>
            <a:r>
              <a:rPr lang="en-US" dirty="0"/>
              <a:t> is less than 11% AAM, 1.61 has been selected 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34DFE5-BE88-3455-44FD-68282B5A5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35912"/>
              </p:ext>
            </p:extLst>
          </p:nvPr>
        </p:nvGraphicFramePr>
        <p:xfrm>
          <a:off x="2743199" y="1207938"/>
          <a:ext cx="56728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208">
                  <a:extLst>
                    <a:ext uri="{9D8B030D-6E8A-4147-A177-3AD203B41FA5}">
                      <a16:colId xmlns:a16="http://schemas.microsoft.com/office/drawing/2014/main" val="698856167"/>
                    </a:ext>
                  </a:extLst>
                </a:gridCol>
                <a:gridCol w="1418208">
                  <a:extLst>
                    <a:ext uri="{9D8B030D-6E8A-4147-A177-3AD203B41FA5}">
                      <a16:colId xmlns:a16="http://schemas.microsoft.com/office/drawing/2014/main" val="3858855439"/>
                    </a:ext>
                  </a:extLst>
                </a:gridCol>
                <a:gridCol w="1418208">
                  <a:extLst>
                    <a:ext uri="{9D8B030D-6E8A-4147-A177-3AD203B41FA5}">
                      <a16:colId xmlns:a16="http://schemas.microsoft.com/office/drawing/2014/main" val="2390061443"/>
                    </a:ext>
                  </a:extLst>
                </a:gridCol>
                <a:gridCol w="1418208">
                  <a:extLst>
                    <a:ext uri="{9D8B030D-6E8A-4147-A177-3AD203B41FA5}">
                      <a16:colId xmlns:a16="http://schemas.microsoft.com/office/drawing/2014/main" val="76661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ADMsel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6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605.57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61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27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B59A-44CA-AE18-2BB5-9EB5AD35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6. Determination of the minimum inside diameter (DC) of the column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approximate column cross sectional area is calculated by equations as follows: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fa-IR" sz="1800" b="0" i="0" u="none" strike="noStrike" baseline="0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The higher value is adopted.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Minimum inside diameter of the column (DC) in meters is calculated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with relation: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13883-048D-0462-A28F-6D3BA159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49" y="1013687"/>
            <a:ext cx="2812694" cy="1137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803E7-BDAE-C887-3B41-BCF03259B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49" y="3429000"/>
            <a:ext cx="1846385" cy="9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6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48B8-6092-08FD-C471-7AC8964E3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calculated ATM and Tower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 that 2 ATM are calculated and the higher one is selected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DCD018-11CB-4CBE-1188-73D228B6A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43582"/>
              </p:ext>
            </p:extLst>
          </p:nvPr>
        </p:nvGraphicFramePr>
        <p:xfrm>
          <a:off x="2942947" y="1927029"/>
          <a:ext cx="54153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690">
                  <a:extLst>
                    <a:ext uri="{9D8B030D-6E8A-4147-A177-3AD203B41FA5}">
                      <a16:colId xmlns:a16="http://schemas.microsoft.com/office/drawing/2014/main" val="3866399637"/>
                    </a:ext>
                  </a:extLst>
                </a:gridCol>
                <a:gridCol w="2707690">
                  <a:extLst>
                    <a:ext uri="{9D8B030D-6E8A-4147-A177-3AD203B41FA5}">
                      <a16:colId xmlns:a16="http://schemas.microsoft.com/office/drawing/2014/main" val="3362173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Diamater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57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32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92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6F1F-D2B1-DADE-39B9-2672995A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7. KG TOWER Confirmation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Open the software and select a new case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93CB4-42E5-4F4C-CF7B-A7DF82C4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0" y="1393794"/>
            <a:ext cx="9291546" cy="49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3021-DE32-076E-0813-E55FA9A3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Fill-up box 1 and 2 and then click </a:t>
            </a:r>
            <a:r>
              <a:rPr lang="en-US" b="1" i="1" u="sng" dirty="0"/>
              <a:t>Tray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BF008-375B-EF09-E73B-4C59FC390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" y="949910"/>
            <a:ext cx="9201150" cy="52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2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EC1E2-2C07-3D75-DB21-F4B3EDA6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 Tower Data Input</a:t>
            </a:r>
          </a:p>
          <a:p>
            <a:pPr marL="0" indent="0" algn="ctr">
              <a:buNone/>
            </a:pPr>
            <a:r>
              <a:rPr lang="en-US" dirty="0"/>
              <a:t>Maximum Load in different Zones</a:t>
            </a:r>
          </a:p>
          <a:p>
            <a:pPr marL="0" indent="0">
              <a:buNone/>
            </a:pPr>
            <a:r>
              <a:rPr lang="en-US" sz="1600" dirty="0"/>
              <a:t>                  Vapor Load in Zone 1                                                                                Vapor Load in Zone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Liquid Load in Zone 1                                                                                         Liquid Load in Zone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FF8B7-229B-6B78-6544-9FB187AF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4" y="1845769"/>
            <a:ext cx="4316197" cy="203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44BD36-3773-814A-62D7-FBC6AC62E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3" y="4505671"/>
            <a:ext cx="4316197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C759F7-D980-04AC-99C5-30E45EFDA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25" y="1836244"/>
            <a:ext cx="4316197" cy="2047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73AC0D-C356-910C-C01A-B82009126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25" y="4505671"/>
            <a:ext cx="431619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83F99-9C1D-7261-2A03-71A160505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2000" dirty="0"/>
              <a:t>T-5002 Input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D4539-DA7E-0F5B-9ACB-FD103B709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952499"/>
            <a:ext cx="9110663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3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D7172-069A-5718-FC0C-6024F73A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</a:t>
            </a:r>
          </a:p>
          <a:p>
            <a:pPr marL="0" indent="0" algn="ctr">
              <a:buNone/>
            </a:pPr>
            <a:r>
              <a:rPr lang="en-US" dirty="0"/>
              <a:t>Fill-up tray type, number of passes and Koch valve type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5DCCB-44F1-00C1-0CF6-3337591EC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5" y="942975"/>
            <a:ext cx="8586669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0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2014-2D03-AB5D-05CC-AD9FA780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Go to TOOL and select “ Estimate Tower Diameter”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D7E93-296B-6FE7-4740-FED3D21F9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86" y="1407711"/>
            <a:ext cx="5513033" cy="38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6EA7-D453-0D90-D1A7-73339FE2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Check the Results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9ED4C-FD72-9F88-33C4-9FABED772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87" y="828674"/>
            <a:ext cx="85654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4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448C5A-2858-413A-F06A-E53F3D7C3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866775"/>
            <a:ext cx="8296275" cy="5124449"/>
          </a:xfrm>
        </p:spPr>
      </p:pic>
    </p:spTree>
    <p:extLst>
      <p:ext uri="{BB962C8B-B14F-4D97-AF65-F5344CB8AC3E}">
        <p14:creationId xmlns:p14="http://schemas.microsoft.com/office/powerpoint/2010/main" val="251318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2661-A9E9-C0BA-782C-49796C0A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75B423-A4A3-DD16-27BE-FAF3E0FFA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62618"/>
              </p:ext>
            </p:extLst>
          </p:nvPr>
        </p:nvGraphicFramePr>
        <p:xfrm>
          <a:off x="2032000" y="1820498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186562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063180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44314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Haldor Topsoe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Koch-</a:t>
                      </a:r>
                      <a:r>
                        <a:rPr lang="en-US" dirty="0" err="1"/>
                        <a:t>Glitsch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 Tower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2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7591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7681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1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034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825D-18EA-0D30-7A5E-A687960FB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Thank you for your attention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  Education Institute for Process and Equipment Design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Mohammadreza Behrouzi</a:t>
            </a:r>
          </a:p>
          <a:p>
            <a:pPr marL="0" indent="0" algn="ctr">
              <a:buNone/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 +</a:t>
            </a:r>
            <a:r>
              <a:rPr lang="en-US" sz="3200" dirty="0">
                <a:solidFill>
                  <a:schemeClr val="tx1"/>
                </a:solidFill>
              </a:rPr>
              <a:t>989107884134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526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4B6D3-6B87-73DB-8D0D-7FF965A8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Tower ID Sizing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 Use C-factor method or Koch-</a:t>
            </a:r>
            <a:r>
              <a:rPr lang="en-US" dirty="0" err="1">
                <a:latin typeface="Century" panose="02040604050505020304" pitchFamily="18" charset="0"/>
              </a:rPr>
              <a:t>Glitsch</a:t>
            </a:r>
            <a:r>
              <a:rPr lang="en-US" dirty="0">
                <a:latin typeface="Century" panose="02040604050505020304" pitchFamily="18" charset="0"/>
              </a:rPr>
              <a:t> diagram for first estimation of Diameter</a:t>
            </a: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Vm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maximum acceptable vapor velocity in the space below one tray, (m/h),</a:t>
            </a: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ρl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liquid density at operating temp. and pressure of the tray (kg/m3),</a:t>
            </a: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ρv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vapor density at operating temp. and pressure of the tray (kg/m3),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C =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Souders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-Brown factor given by figure 12, in m/h versus tray spacing in cm and liquid surface tension in N/m,</a:t>
            </a:r>
            <a:r>
              <a:rPr lang="en-US" dirty="0">
                <a:latin typeface="Century" panose="02040604050505020304" pitchFamily="18" charset="0"/>
              </a:rPr>
              <a:t> 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D56AAC-26C3-295E-7259-DC57D6AFE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14" y="1267477"/>
            <a:ext cx="1633111" cy="7187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B99655-342C-7308-B330-D70FB5627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05" y="4871813"/>
            <a:ext cx="5436524" cy="14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FB66-4F1B-0D6F-4A0F-59EE1AD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D = inside diameter of the column in meters,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Q = vapor flowrate at actual tray conditions (m3/h),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This method was originally developed for bubble cap trays and gives a rough diameter value,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especially for other types of tray.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FFF09-B20A-76D1-5D5B-1C146352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68" y="188188"/>
            <a:ext cx="1543309" cy="6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09F2BBB-47A4-1ACA-C9FF-73FB0A7E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r>
              <a:rPr lang="en-US" sz="1800" dirty="0">
                <a:latin typeface="Century" panose="02040604050505020304" pitchFamily="18" charset="0"/>
              </a:rPr>
              <a:t>Koch-</a:t>
            </a:r>
            <a:r>
              <a:rPr lang="en-US" sz="1800" dirty="0" err="1">
                <a:latin typeface="Century" panose="02040604050505020304" pitchFamily="18" charset="0"/>
              </a:rPr>
              <a:t>Glitsch</a:t>
            </a:r>
            <a:r>
              <a:rPr lang="en-US" sz="1800" dirty="0">
                <a:latin typeface="Century" panose="02040604050505020304" pitchFamily="18" charset="0"/>
              </a:rPr>
              <a:t> diagram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en-US" sz="18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93740-A901-901A-937E-193498E71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59" y="431421"/>
            <a:ext cx="1317567" cy="633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74D8C-D9FD-2B08-8FB2-D947159EC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" y="1324891"/>
            <a:ext cx="5357553" cy="976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FC60BB-4CCE-4655-95FD-1FF2898F0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" y="2268345"/>
            <a:ext cx="5341586" cy="430306"/>
          </a:xfrm>
          <a:prstGeom prst="rect">
            <a:avLst/>
          </a:prstGeom>
        </p:spPr>
      </p:pic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5603B30B-D233-D9A1-4D2D-CC53C9432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842" y="1324891"/>
            <a:ext cx="34305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E475-B8DC-8D86-5CE3-36D09D2C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C-factor Method for T-5003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6D3AEA-284A-FD92-C40D-375B8B426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92699"/>
              </p:ext>
            </p:extLst>
          </p:nvPr>
        </p:nvGraphicFramePr>
        <p:xfrm>
          <a:off x="1331649" y="1065894"/>
          <a:ext cx="917951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919">
                  <a:extLst>
                    <a:ext uri="{9D8B030D-6E8A-4147-A177-3AD203B41FA5}">
                      <a16:colId xmlns:a16="http://schemas.microsoft.com/office/drawing/2014/main" val="1122596880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57381414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255327103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134996309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1446805579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2538540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Tray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V-max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V-Liquid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87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3951.16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10.22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46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8B76E3-4E2E-CBB9-440C-3246B5759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8731"/>
              </p:ext>
            </p:extLst>
          </p:nvPr>
        </p:nvGraphicFramePr>
        <p:xfrm>
          <a:off x="1331649" y="2238375"/>
          <a:ext cx="917951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919">
                  <a:extLst>
                    <a:ext uri="{9D8B030D-6E8A-4147-A177-3AD203B41FA5}">
                      <a16:colId xmlns:a16="http://schemas.microsoft.com/office/drawing/2014/main" val="3361473069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2172842001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4125474613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090308753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1161155097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2756792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Tray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V-max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V-Liquid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9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2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52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FED6A-3A45-F3C3-A31C-FE5D9D92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Determine Flow Path Length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</a:t>
            </a:r>
            <a:r>
              <a:rPr lang="en-US" sz="1800" b="0" i="0" u="none" strike="noStrike" baseline="0" dirty="0">
                <a:solidFill>
                  <a:srgbClr val="EBEBEB"/>
                </a:solidFill>
                <a:latin typeface="CIDFont+F3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Determination of Vapor Capacity Factor (CAF)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Figure 14 allows to determine the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vapour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capacity factor (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CAFo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 in meter per second, versus vapor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density and tray spacing for nonfoaming fluids.</a:t>
            </a:r>
            <a:r>
              <a:rPr lang="en-US" sz="1800" b="0" i="0" u="none" strike="noStrike" baseline="0" dirty="0">
                <a:solidFill>
                  <a:srgbClr val="EBEBEB"/>
                </a:solidFill>
                <a:latin typeface="CIDFont+F3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For foaming fluids this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vapour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capacity factor must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be corrected by the system factor value indicated in the table of figure 15.</a:t>
            </a:r>
          </a:p>
          <a:p>
            <a:pPr marL="0" indent="0" algn="l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0EEA0-B01C-779B-3053-1219B40D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85" y="529714"/>
            <a:ext cx="1559859" cy="631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E841E-0C17-37C2-B360-85D901DDD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81" y="1308434"/>
            <a:ext cx="3107305" cy="562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077070-AA8E-7C7C-ED85-8897AE8F0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69" y="4885452"/>
            <a:ext cx="2199290" cy="5242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7AA90-7B9B-1B15-A701-8E59987F6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02" y="5514231"/>
            <a:ext cx="5226996" cy="7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4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F3686F-E8DE-B84D-E24F-81C9FFD22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0" y="1035375"/>
            <a:ext cx="7219451" cy="25469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95113-9370-FD3A-68F1-E2A59D03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1" y="3582290"/>
            <a:ext cx="7219451" cy="25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9D7D39-9D55-EED0-BFC6-39A273D41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4" y="641856"/>
            <a:ext cx="4407837" cy="3017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114D6-7C8C-D629-F17C-DD6A5E1D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3" y="3659376"/>
            <a:ext cx="440783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20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271</TotalTime>
  <Words>822</Words>
  <Application>Microsoft Office PowerPoint</Application>
  <PresentationFormat>Widescreen</PresentationFormat>
  <Paragraphs>173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</vt:lpstr>
      <vt:lpstr>Century Schoolbook</vt:lpstr>
      <vt:lpstr>CIDFont+F3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5</cp:revision>
  <dcterms:created xsi:type="dcterms:W3CDTF">2022-07-21T10:02:22Z</dcterms:created>
  <dcterms:modified xsi:type="dcterms:W3CDTF">2022-07-23T08:32:07Z</dcterms:modified>
</cp:coreProperties>
</file>