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75" r:id="rId2"/>
    <p:sldId id="277" r:id="rId3"/>
    <p:sldId id="257" r:id="rId4"/>
    <p:sldId id="258" r:id="rId5"/>
    <p:sldId id="259" r:id="rId6"/>
    <p:sldId id="274" r:id="rId7"/>
    <p:sldId id="260" r:id="rId8"/>
    <p:sldId id="261" r:id="rId9"/>
    <p:sldId id="262" r:id="rId10"/>
    <p:sldId id="278" r:id="rId11"/>
    <p:sldId id="263" r:id="rId12"/>
    <p:sldId id="264" r:id="rId13"/>
    <p:sldId id="265" r:id="rId14"/>
    <p:sldId id="266" r:id="rId15"/>
    <p:sldId id="279" r:id="rId16"/>
    <p:sldId id="267" r:id="rId17"/>
    <p:sldId id="280" r:id="rId18"/>
    <p:sldId id="268" r:id="rId19"/>
    <p:sldId id="269" r:id="rId20"/>
    <p:sldId id="281" r:id="rId21"/>
    <p:sldId id="270" r:id="rId22"/>
    <p:sldId id="271" r:id="rId23"/>
    <p:sldId id="272" r:id="rId24"/>
    <p:sldId id="273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A033E27-BBD9-40CF-B21A-68EAC709DB56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3448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8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4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2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452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2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5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8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5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0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E27-BBD9-40CF-B21A-68EAC709DB56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9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A033E27-BBD9-40CF-B21A-68EAC709DB56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157FE40-485B-46DA-8053-552C31EDB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6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5D605-B202-5BFB-CABA-7FA7613E6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015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Design Your Tower </a:t>
            </a:r>
          </a:p>
          <a:p>
            <a:pPr marL="0" indent="0" algn="ctr">
              <a:buNone/>
            </a:pPr>
            <a:r>
              <a:rPr lang="en-US" sz="2400" dirty="0"/>
              <a:t>by KG TOWER</a:t>
            </a:r>
          </a:p>
          <a:p>
            <a:pPr marL="0" indent="0" algn="ctr">
              <a:buNone/>
            </a:pPr>
            <a:r>
              <a:rPr lang="en-US" dirty="0"/>
              <a:t> in Just 5 Minutes!!</a:t>
            </a:r>
          </a:p>
        </p:txBody>
      </p:sp>
    </p:spTree>
    <p:extLst>
      <p:ext uri="{BB962C8B-B14F-4D97-AF65-F5344CB8AC3E}">
        <p14:creationId xmlns:p14="http://schemas.microsoft.com/office/powerpoint/2010/main" val="3629414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162C-7F88-99C6-11F4-C06FF395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9239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Results for FPL and CAF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FPL = 0.75 * 5.14 / 2 = 1.92</a:t>
            </a:r>
          </a:p>
          <a:p>
            <a:pPr marL="0" indent="0" algn="ctr">
              <a:buNone/>
            </a:pPr>
            <a:r>
              <a:rPr lang="en-US" dirty="0"/>
              <a:t>   Note that 2 pass has been selected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  CAF = CAF0 * SF = 0.135 * 1 = 0.135</a:t>
            </a:r>
          </a:p>
          <a:p>
            <a:pPr marL="0" indent="0" algn="ctr">
              <a:buNone/>
            </a:pPr>
            <a:r>
              <a:rPr lang="en-US" dirty="0"/>
              <a:t>    Note that CAF0 is determined by Diagram on last page</a:t>
            </a:r>
          </a:p>
        </p:txBody>
      </p:sp>
    </p:spTree>
    <p:extLst>
      <p:ext uri="{BB962C8B-B14F-4D97-AF65-F5344CB8AC3E}">
        <p14:creationId xmlns:p14="http://schemas.microsoft.com/office/powerpoint/2010/main" val="2573518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7E53A-8DF9-F147-2E36-104D2AC96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74640" cy="6858000"/>
          </a:xfrm>
        </p:spPr>
        <p:txBody>
          <a:bodyPr/>
          <a:lstStyle/>
          <a:p>
            <a:pPr marL="0" indent="0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3. Determination of the Downcomer Velocity (</a:t>
            </a:r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VDdsg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)</a:t>
            </a:r>
          </a:p>
          <a:p>
            <a:pPr algn="l"/>
            <a:r>
              <a:rPr lang="en-US" b="0" i="0" u="none" strike="noStrike" baseline="0" dirty="0">
                <a:latin typeface="Century" panose="02040604050505020304" pitchFamily="18" charset="0"/>
              </a:rPr>
              <a:t>The procedure used in this method for establishing downcomer area is based on a "design“ velocity in </a:t>
            </a:r>
          </a:p>
          <a:p>
            <a:pPr marL="0" indent="0" algn="l">
              <a:buNone/>
            </a:pPr>
            <a:r>
              <a:rPr lang="en-US" dirty="0">
                <a:latin typeface="Century" panose="02040604050505020304" pitchFamily="18" charset="0"/>
              </a:rPr>
              <a:t>   </a:t>
            </a:r>
            <a:r>
              <a:rPr lang="en-US" b="0" i="0" u="none" strike="noStrike" baseline="0" dirty="0">
                <a:latin typeface="Century" panose="02040604050505020304" pitchFamily="18" charset="0"/>
              </a:rPr>
              <a:t>meter per hour given by figure 16 for non foaming fluid or by equation as follows:</a:t>
            </a: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18AC63-BEBD-3751-3E3D-E8F82886D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870" y="2053455"/>
            <a:ext cx="5066482" cy="549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736BD3-05C5-8DAE-07DF-387F8BF89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049" y="3251763"/>
            <a:ext cx="6260123" cy="200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63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832C3-2522-49C5-8485-F99F1ECE1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92396" cy="6858000"/>
          </a:xfrm>
        </p:spPr>
        <p:txBody>
          <a:bodyPr/>
          <a:lstStyle/>
          <a:p>
            <a:pPr marL="0" indent="0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4. Determination of Active Area (AAM)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The minimum active area is a function of vapor and liquid loads, system properties, flood factor and </a:t>
            </a:r>
          </a:p>
          <a:p>
            <a:pPr marL="0" indent="0" algn="l">
              <a:buNone/>
            </a:pPr>
            <a:r>
              <a:rPr lang="en-US" dirty="0">
                <a:latin typeface="Century" panose="02040604050505020304" pitchFamily="18" charset="0"/>
              </a:rPr>
              <a:t> 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flow path length.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The flood factor (FF) is used in certain equations for purpose of estimating column size. It is the 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   "design percent of flood" expressed as a fraction.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A value of not more than 0.77 is normally used for vacuum columns and a value not more than 0.82 is </a:t>
            </a:r>
          </a:p>
          <a:p>
            <a:pPr marL="0" indent="0" algn="l">
              <a:buNone/>
            </a:pPr>
            <a:r>
              <a:rPr lang="en-US" dirty="0">
                <a:latin typeface="Century" panose="02040604050505020304" pitchFamily="18" charset="0"/>
              </a:rPr>
              <a:t> 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used for other services.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For demethanisers and near critical point values, it is recommended to adopt a value in the range 0.6 to 0.7.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These values are </a:t>
            </a:r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intented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to give not more than approximately 10 % entrainment.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Higher flood factors may result in excessive entrainment and/or a column sized too small for effective operation.</a:t>
            </a:r>
          </a:p>
          <a:p>
            <a:pPr algn="l"/>
            <a:r>
              <a:rPr lang="en-US" dirty="0">
                <a:latin typeface="Century" panose="02040604050505020304" pitchFamily="18" charset="0"/>
              </a:rPr>
              <a:t>F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lood factor of 0.65 to 0.75 should be used for column diameters under 36" (90 cm).</a:t>
            </a:r>
          </a:p>
        </p:txBody>
      </p:sp>
    </p:spTree>
    <p:extLst>
      <p:ext uri="{BB962C8B-B14F-4D97-AF65-F5344CB8AC3E}">
        <p14:creationId xmlns:p14="http://schemas.microsoft.com/office/powerpoint/2010/main" val="2714725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A0FEB-AD3C-EC5D-41B4-02BF7BADA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The minimum active area is determined with equation as follows:</a:t>
            </a:r>
          </a:p>
          <a:p>
            <a:pPr marL="0" indent="0" algn="l">
              <a:buNone/>
            </a:pPr>
            <a:endParaRPr lang="en-US" sz="1800" b="0" i="0" u="none" strike="noStrike" baseline="0" dirty="0">
              <a:latin typeface="Century" panose="02040604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54821-43C7-D20D-7386-48A5D5173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657" y="1415217"/>
            <a:ext cx="3290310" cy="8493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DC6F13-5D71-2F37-182B-EA72825CB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829" y="2960492"/>
            <a:ext cx="5128953" cy="127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08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CEA6B-850A-9EAA-B91C-D7F92F73D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5. Determination of the Downcomer area (ADM)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The minimum downcomer area is a function of liquid rate, downcomer design velocity and flood factor.</a:t>
            </a:r>
          </a:p>
          <a:p>
            <a:pPr algn="l"/>
            <a:endParaRPr lang="en-US" dirty="0">
              <a:latin typeface="Century" panose="02040604050505020304" pitchFamily="18" charset="0"/>
            </a:endParaRPr>
          </a:p>
          <a:p>
            <a:pPr algn="l"/>
            <a:endParaRPr lang="en-US" sz="1800" b="0" i="0" u="none" strike="noStrike" baseline="0" dirty="0">
              <a:latin typeface="Century" panose="02040604050505020304" pitchFamily="18" charset="0"/>
            </a:endParaRPr>
          </a:p>
          <a:p>
            <a:pPr algn="l"/>
            <a:endParaRPr lang="en-US" dirty="0">
              <a:latin typeface="Century" panose="02040604050505020304" pitchFamily="18" charset="0"/>
            </a:endParaRPr>
          </a:p>
          <a:p>
            <a:pPr algn="l"/>
            <a:endParaRPr lang="en-US" sz="1800" b="0" i="0" u="none" strike="noStrike" baseline="0" dirty="0">
              <a:latin typeface="Century" panose="02040604050505020304" pitchFamily="18" charset="0"/>
            </a:endParaRPr>
          </a:p>
          <a:p>
            <a:pPr algn="l"/>
            <a:endParaRPr lang="en-US" dirty="0">
              <a:latin typeface="Century" panose="02040604050505020304" pitchFamily="18" charset="0"/>
            </a:endParaRPr>
          </a:p>
          <a:p>
            <a:pPr algn="l"/>
            <a:endParaRPr lang="en-US" sz="1800" b="0" i="0" u="none" strike="noStrike" baseline="0" dirty="0">
              <a:latin typeface="Century" panose="02040604050505020304" pitchFamily="18" charset="0"/>
            </a:endParaRP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If the downcomer area calculated by this equation is less than 11 % of the active area (AAM) adopt for </a:t>
            </a:r>
          </a:p>
          <a:p>
            <a:pPr marL="0" indent="0" algn="l">
              <a:buNone/>
            </a:pPr>
            <a:r>
              <a:rPr lang="en-US" dirty="0">
                <a:latin typeface="Century" panose="02040604050505020304" pitchFamily="18" charset="0"/>
              </a:rPr>
              <a:t> 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(ADM) the smaller value of relations as follows:</a:t>
            </a:r>
          </a:p>
          <a:p>
            <a:pPr marL="0" indent="0" algn="l">
              <a:buNone/>
            </a:pPr>
            <a:endParaRPr lang="en-US" sz="1800" b="0" i="0" u="none" strike="noStrike" baseline="0" dirty="0">
              <a:latin typeface="Century" panose="02040604050505020304" pitchFamily="18" charset="0"/>
            </a:endParaRPr>
          </a:p>
          <a:p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097D9B-83A0-11C6-D974-BF11A7A15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95" y="1080924"/>
            <a:ext cx="2135927" cy="7189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8CE3B5-3130-30E0-F457-D491045AE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393" y="1911084"/>
            <a:ext cx="5193532" cy="969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BF14C2-B285-2026-6D94-48091C283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51" y="5250234"/>
            <a:ext cx="2616102" cy="6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30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93C2C-F69B-3D38-DF79-D095B65CF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7464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Results for </a:t>
            </a:r>
            <a:r>
              <a:rPr lang="en-US" dirty="0" err="1"/>
              <a:t>Vd</a:t>
            </a:r>
            <a:r>
              <a:rPr lang="en-US" dirty="0"/>
              <a:t> and AAM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Note that FF = 82%</a:t>
            </a:r>
          </a:p>
          <a:p>
            <a:pPr marL="0" indent="0" algn="ctr">
              <a:buNone/>
            </a:pPr>
            <a:r>
              <a:rPr lang="en-US" dirty="0"/>
              <a:t>Note that since </a:t>
            </a:r>
            <a:r>
              <a:rPr lang="en-US" dirty="0" err="1"/>
              <a:t>ADMm</a:t>
            </a:r>
            <a:r>
              <a:rPr lang="en-US" dirty="0"/>
              <a:t> is less than 11% AAM, 1.31 has been selected </a:t>
            </a:r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34DFE5-BE88-3455-44FD-68282B5A5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074890"/>
              </p:ext>
            </p:extLst>
          </p:nvPr>
        </p:nvGraphicFramePr>
        <p:xfrm>
          <a:off x="2743199" y="1207938"/>
          <a:ext cx="56728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208">
                  <a:extLst>
                    <a:ext uri="{9D8B030D-6E8A-4147-A177-3AD203B41FA5}">
                      <a16:colId xmlns:a16="http://schemas.microsoft.com/office/drawing/2014/main" val="698856167"/>
                    </a:ext>
                  </a:extLst>
                </a:gridCol>
                <a:gridCol w="1418208">
                  <a:extLst>
                    <a:ext uri="{9D8B030D-6E8A-4147-A177-3AD203B41FA5}">
                      <a16:colId xmlns:a16="http://schemas.microsoft.com/office/drawing/2014/main" val="3858855439"/>
                    </a:ext>
                  </a:extLst>
                </a:gridCol>
                <a:gridCol w="1418208">
                  <a:extLst>
                    <a:ext uri="{9D8B030D-6E8A-4147-A177-3AD203B41FA5}">
                      <a16:colId xmlns:a16="http://schemas.microsoft.com/office/drawing/2014/main" val="2390061443"/>
                    </a:ext>
                  </a:extLst>
                </a:gridCol>
                <a:gridCol w="1418208">
                  <a:extLst>
                    <a:ext uri="{9D8B030D-6E8A-4147-A177-3AD203B41FA5}">
                      <a16:colId xmlns:a16="http://schemas.microsoft.com/office/drawing/2014/main" val="766617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ADMm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ADMsel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467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608.13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261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277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EB59A-44CA-AE18-2BB5-9EB5AD353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0150" cy="6858000"/>
          </a:xfrm>
        </p:spPr>
        <p:txBody>
          <a:bodyPr/>
          <a:lstStyle/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6. Determination of the minimum inside diameter (DC) of the column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The approximate column cross sectional area is calculated by equations as follows:</a:t>
            </a:r>
          </a:p>
          <a:p>
            <a:pPr algn="l"/>
            <a:endParaRPr lang="en-US" dirty="0">
              <a:latin typeface="Century" panose="02040604050505020304" pitchFamily="18" charset="0"/>
            </a:endParaRPr>
          </a:p>
          <a:p>
            <a:pPr algn="l"/>
            <a:endParaRPr lang="en-US" sz="1800" b="0" i="0" u="none" strike="noStrike" baseline="0" dirty="0">
              <a:latin typeface="Century" panose="02040604050505020304" pitchFamily="18" charset="0"/>
            </a:endParaRPr>
          </a:p>
          <a:p>
            <a:pPr algn="l"/>
            <a:endParaRPr lang="en-US" dirty="0">
              <a:latin typeface="Century" panose="02040604050505020304" pitchFamily="18" charset="0"/>
            </a:endParaRPr>
          </a:p>
          <a:p>
            <a:pPr marL="0" indent="0" algn="l">
              <a:buNone/>
            </a:pPr>
            <a:r>
              <a:rPr lang="fa-IR" sz="1800" b="0" i="0" u="none" strike="noStrike" baseline="0" dirty="0">
                <a:latin typeface="Century" panose="02040604050505020304" pitchFamily="18" charset="0"/>
              </a:rPr>
              <a:t>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The higher value is adopted.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Minimum inside diameter of the column (DC) in meters is calculated</a:t>
            </a:r>
            <a:r>
              <a:rPr lang="fa-IR" sz="1800" b="0" i="0" u="none" strike="noStrike" baseline="0" dirty="0">
                <a:latin typeface="Century" panose="02040604050505020304" pitchFamily="18" charset="0"/>
              </a:rPr>
              <a:t>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with relation:</a:t>
            </a: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113883-048D-0462-A28F-6D3BA1593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849" y="1013687"/>
            <a:ext cx="2812694" cy="1137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F803E7-BDAE-C887-3B41-BCF03259B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349" y="3429000"/>
            <a:ext cx="1846385" cy="92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64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B48B8-6092-08FD-C471-7AC8964E3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Results for calculated ATM and Tower Diameter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Note that 2 ATM are calculated and the higher one is selected</a:t>
            </a:r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FDCD018-11CB-4CBE-1188-73D228B6A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768568"/>
              </p:ext>
            </p:extLst>
          </p:nvPr>
        </p:nvGraphicFramePr>
        <p:xfrm>
          <a:off x="2942947" y="1927029"/>
          <a:ext cx="541538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690">
                  <a:extLst>
                    <a:ext uri="{9D8B030D-6E8A-4147-A177-3AD203B41FA5}">
                      <a16:colId xmlns:a16="http://schemas.microsoft.com/office/drawing/2014/main" val="3866399637"/>
                    </a:ext>
                  </a:extLst>
                </a:gridCol>
                <a:gridCol w="2707690">
                  <a:extLst>
                    <a:ext uri="{9D8B030D-6E8A-4147-A177-3AD203B41FA5}">
                      <a16:colId xmlns:a16="http://schemas.microsoft.com/office/drawing/2014/main" val="3362173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Diamater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577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328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923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B6F1F-D2B1-DADE-39B9-2672995AE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92396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7. KG TOWER Confirmation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Open the software and select a new case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493CB4-42E5-4F4C-CF7B-A7DF82C4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70" y="1393794"/>
            <a:ext cx="9291546" cy="496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15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A3021-DE32-076E-0813-E55FA9A3B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902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/>
              <a:t>Fill-up box 1 and 2 and then click </a:t>
            </a:r>
            <a:r>
              <a:rPr lang="en-US" b="1" i="1" u="sng" dirty="0"/>
              <a:t>Tray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1BF008-375B-EF09-E73B-4C59FC390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96" y="949910"/>
            <a:ext cx="9201150" cy="526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2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EC1E2-2C07-3D75-DB21-F4B3EDA6A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dirty="0"/>
              <a:t> Tower Data Input</a:t>
            </a:r>
          </a:p>
          <a:p>
            <a:pPr marL="0" indent="0" algn="ctr">
              <a:buNone/>
            </a:pPr>
            <a:r>
              <a:rPr lang="en-US" dirty="0"/>
              <a:t>Maximum Load in different Zones</a:t>
            </a:r>
          </a:p>
          <a:p>
            <a:pPr marL="0" indent="0">
              <a:buNone/>
            </a:pPr>
            <a:r>
              <a:rPr lang="en-US" sz="1600" dirty="0"/>
              <a:t>                  Vapor Load in Zone 1                                                                                Vapor Load in Zone 1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Liquid Load in Zone 1                                                                                         Liquid Load in Zone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5E7BE3-B6E4-A63B-2297-195759776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03" y="1864819"/>
            <a:ext cx="4316197" cy="2019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A159B4-AF6D-E11C-AC03-6C7B04898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03" y="4505671"/>
            <a:ext cx="4316197" cy="2047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29A12E-514D-844E-841F-E5ECF3B6F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325" y="1845769"/>
            <a:ext cx="4453260" cy="2038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679D3A-8352-DAA2-3A9C-91FEA014E2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324" y="4505671"/>
            <a:ext cx="4453259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08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83F99-9C1D-7261-2A03-71A160505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2000" dirty="0"/>
              <a:t>T-5001 Input</a:t>
            </a:r>
          </a:p>
          <a:p>
            <a:pPr marL="0" indent="0" algn="ctr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51581E-0417-76CC-6CE5-7E9DFE0A7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32" y="985422"/>
            <a:ext cx="9210675" cy="534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34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D7172-069A-5718-FC0C-6024F73A5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 </a:t>
            </a:r>
          </a:p>
          <a:p>
            <a:pPr marL="0" indent="0" algn="ctr">
              <a:buNone/>
            </a:pPr>
            <a:r>
              <a:rPr lang="en-US" dirty="0"/>
              <a:t>Fill-up tray type, number of passes and Koch valve type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D12B1C-5F03-4FEB-184B-445FFCF88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62" y="852255"/>
            <a:ext cx="8579594" cy="564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90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2014-2D03-AB5D-05CC-AD9FA780C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Go to TOOL and select “ Estimate Tower Diameter”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Note that if DC Area is set to default value of 12% then ID in next slide would be 4300 mm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BEFF51-B1D4-B4FD-8CA5-BD59C2F40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697" y="1368086"/>
            <a:ext cx="4834123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19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16EA7-D453-0D90-D1A7-73339FE23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Check the Results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1BE337-93D5-DF2A-627D-ACC44F0F4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28" y="861134"/>
            <a:ext cx="8574858" cy="56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94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3BB1F4-BA91-1BEA-E6C4-31F88826E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11" y="1000957"/>
            <a:ext cx="7892248" cy="4856085"/>
          </a:xfrm>
        </p:spPr>
      </p:pic>
    </p:spTree>
    <p:extLst>
      <p:ext uri="{BB962C8B-B14F-4D97-AF65-F5344CB8AC3E}">
        <p14:creationId xmlns:p14="http://schemas.microsoft.com/office/powerpoint/2010/main" val="2513180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32661-A9E9-C0BA-782C-49796C0AA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9239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Comparison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A75B423-A4A3-DD16-27BE-FAF3E0FFA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510056"/>
              </p:ext>
            </p:extLst>
          </p:nvPr>
        </p:nvGraphicFramePr>
        <p:xfrm>
          <a:off x="2032000" y="1820498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51865622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063180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44314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Haldor Topsoe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Koch-</a:t>
                      </a:r>
                      <a:r>
                        <a:rPr lang="en-US" dirty="0" err="1"/>
                        <a:t>Glitsch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Excell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KG Tower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521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4320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4300mm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4300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217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034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E825D-18EA-0D30-7A5E-A687960FB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Thank you for your attention</a:t>
            </a: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   Education Institute for Process and Equipment Design</a:t>
            </a: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Mohammadreza Behrouzi</a:t>
            </a:r>
          </a:p>
          <a:p>
            <a:pPr marL="0" indent="0" algn="ctr">
              <a:buNone/>
            </a:pP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>
                <a:solidFill>
                  <a:schemeClr val="tx1"/>
                </a:solidFill>
              </a:rPr>
              <a:t> +</a:t>
            </a:r>
            <a:r>
              <a:rPr lang="en-US" sz="3200" dirty="0">
                <a:solidFill>
                  <a:schemeClr val="tx1"/>
                </a:solidFill>
              </a:rPr>
              <a:t>989107884134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5268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4B6D3-6B87-73DB-8D0D-7FF965A89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Century" panose="02040604050505020304" pitchFamily="18" charset="0"/>
              </a:rPr>
              <a:t>Tower ID Sizing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1. Use C-factor method or Koch-</a:t>
            </a:r>
            <a:r>
              <a:rPr lang="en-US" dirty="0" err="1">
                <a:latin typeface="Century" panose="02040604050505020304" pitchFamily="18" charset="0"/>
              </a:rPr>
              <a:t>Glitsch</a:t>
            </a:r>
            <a:r>
              <a:rPr lang="en-US" dirty="0">
                <a:latin typeface="Century" panose="02040604050505020304" pitchFamily="18" charset="0"/>
              </a:rPr>
              <a:t> diagram for first estimation of Diameter</a:t>
            </a:r>
          </a:p>
          <a:p>
            <a:pPr marL="342900" indent="-342900">
              <a:buAutoNum type="arabicPeriod"/>
            </a:pPr>
            <a:endParaRPr lang="en-US" dirty="0">
              <a:latin typeface="Century" panose="02040604050505020304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Century" panose="02040604050505020304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Century" panose="02040604050505020304" pitchFamily="18" charset="0"/>
            </a:endParaRPr>
          </a:p>
          <a:p>
            <a:pPr algn="l"/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Vm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= maximum acceptable vapor velocity in the space below one tray, (m/h),</a:t>
            </a:r>
          </a:p>
          <a:p>
            <a:pPr algn="l"/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ρl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= liquid density at operating temp. and pressure of the tray (kg/m3),</a:t>
            </a:r>
          </a:p>
          <a:p>
            <a:pPr algn="l"/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ρv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= vapor density at operating temp. and pressure of the tray (kg/m3),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C = </a:t>
            </a:r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Souders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-Brown factor given by figure 12, in m/h versus tray spacing in cm and liquid surface tension in N/m,</a:t>
            </a:r>
            <a:r>
              <a:rPr lang="en-US" dirty="0">
                <a:latin typeface="Century" panose="02040604050505020304" pitchFamily="18" charset="0"/>
              </a:rPr>
              <a:t> </a:t>
            </a:r>
          </a:p>
          <a:p>
            <a:pPr algn="l"/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D56AAC-26C3-295E-7259-DC57D6AFE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14" y="1267477"/>
            <a:ext cx="1633111" cy="7187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B99655-342C-7308-B330-D70FB5627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05" y="4871813"/>
            <a:ext cx="5436524" cy="14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5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9FB66-4F1B-0D6F-4A0F-59EE1AD13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D = inside diameter of the column in meters,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Q = vapor flowrate at actual tray conditions (m3/h),</a:t>
            </a:r>
          </a:p>
          <a:p>
            <a:pPr algn="l"/>
            <a:r>
              <a:rPr lang="en-US" sz="1800" b="0" i="0" u="none" strike="noStrike" baseline="0" dirty="0">
                <a:latin typeface="Century" panose="02040604050505020304" pitchFamily="18" charset="0"/>
              </a:rPr>
              <a:t>This method was originally developed for bubble cap trays and gives a rough diameter value,</a:t>
            </a:r>
          </a:p>
          <a:p>
            <a:pPr marL="0" indent="0" algn="l">
              <a:buNone/>
            </a:pPr>
            <a:r>
              <a:rPr lang="en-US" dirty="0">
                <a:latin typeface="Century" panose="02040604050505020304" pitchFamily="18" charset="0"/>
              </a:rPr>
              <a:t> 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especially for other types of tray.</a:t>
            </a: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7FFF09-B20A-76D1-5D5B-1C146352A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68" y="188188"/>
            <a:ext cx="1543309" cy="65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09F2BBB-47A4-1ACA-C9FF-73FB0A7EE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r>
              <a:rPr lang="en-US" sz="1800" dirty="0">
                <a:latin typeface="Century" panose="02040604050505020304" pitchFamily="18" charset="0"/>
              </a:rPr>
              <a:t>Koch-</a:t>
            </a:r>
            <a:r>
              <a:rPr lang="en-US" sz="1800" dirty="0" err="1">
                <a:latin typeface="Century" panose="02040604050505020304" pitchFamily="18" charset="0"/>
              </a:rPr>
              <a:t>Glitsch</a:t>
            </a:r>
            <a:r>
              <a:rPr lang="en-US" sz="1800" dirty="0">
                <a:latin typeface="Century" panose="02040604050505020304" pitchFamily="18" charset="0"/>
              </a:rPr>
              <a:t> diagram</a:t>
            </a:r>
          </a:p>
          <a:p>
            <a:endParaRPr lang="en-US" dirty="0">
              <a:latin typeface="Century" panose="02040604050505020304" pitchFamily="18" charset="0"/>
            </a:endParaRPr>
          </a:p>
          <a:p>
            <a:endParaRPr lang="en-US" sz="1800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Century" panose="02040604050505020304" pitchFamily="18" charset="0"/>
            </a:endParaRP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9193740-A901-901A-937E-193498E71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959" y="431421"/>
            <a:ext cx="1317567" cy="6330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B74D8C-D9FD-2B08-8FB2-D947159EC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7" y="1324891"/>
            <a:ext cx="5357553" cy="9767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FC60BB-4CCE-4655-95FD-1FF2898F0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4" y="2268345"/>
            <a:ext cx="5341586" cy="430306"/>
          </a:xfrm>
          <a:prstGeom prst="rect">
            <a:avLst/>
          </a:prstGeom>
        </p:spPr>
      </p:pic>
      <p:pic>
        <p:nvPicPr>
          <p:cNvPr id="25" name="Content Placeholder 8">
            <a:extLst>
              <a:ext uri="{FF2B5EF4-FFF2-40B4-BE49-F238E27FC236}">
                <a16:creationId xmlns:a16="http://schemas.microsoft.com/office/drawing/2014/main" id="{5603B30B-D233-D9A1-4D2D-CC53C9432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6842" y="1324891"/>
            <a:ext cx="34305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1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0E475-B8DC-8D86-5CE3-36D09D2C0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01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Results for C-factor Method for T-5003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06D3AEA-284A-FD92-C40D-375B8B426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038536"/>
              </p:ext>
            </p:extLst>
          </p:nvPr>
        </p:nvGraphicFramePr>
        <p:xfrm>
          <a:off x="1331649" y="1065894"/>
          <a:ext cx="9179514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919">
                  <a:extLst>
                    <a:ext uri="{9D8B030D-6E8A-4147-A177-3AD203B41FA5}">
                      <a16:colId xmlns:a16="http://schemas.microsoft.com/office/drawing/2014/main" val="1122596880"/>
                    </a:ext>
                  </a:extLst>
                </a:gridCol>
                <a:gridCol w="1529919">
                  <a:extLst>
                    <a:ext uri="{9D8B030D-6E8A-4147-A177-3AD203B41FA5}">
                      <a16:colId xmlns:a16="http://schemas.microsoft.com/office/drawing/2014/main" val="57381414"/>
                    </a:ext>
                  </a:extLst>
                </a:gridCol>
                <a:gridCol w="1529919">
                  <a:extLst>
                    <a:ext uri="{9D8B030D-6E8A-4147-A177-3AD203B41FA5}">
                      <a16:colId xmlns:a16="http://schemas.microsoft.com/office/drawing/2014/main" val="3255327103"/>
                    </a:ext>
                  </a:extLst>
                </a:gridCol>
                <a:gridCol w="1529919">
                  <a:extLst>
                    <a:ext uri="{9D8B030D-6E8A-4147-A177-3AD203B41FA5}">
                      <a16:colId xmlns:a16="http://schemas.microsoft.com/office/drawing/2014/main" val="3134996309"/>
                    </a:ext>
                  </a:extLst>
                </a:gridCol>
                <a:gridCol w="1529919">
                  <a:extLst>
                    <a:ext uri="{9D8B030D-6E8A-4147-A177-3AD203B41FA5}">
                      <a16:colId xmlns:a16="http://schemas.microsoft.com/office/drawing/2014/main" val="1446805579"/>
                    </a:ext>
                  </a:extLst>
                </a:gridCol>
                <a:gridCol w="1529919">
                  <a:extLst>
                    <a:ext uri="{9D8B030D-6E8A-4147-A177-3AD203B41FA5}">
                      <a16:colId xmlns:a16="http://schemas.microsoft.com/office/drawing/2014/main" val="32538540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Tray Spacing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V-max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V-Load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V-Liquid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874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600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4.81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9469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18B76E3-4E2E-CBB9-440C-3246B5759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270681"/>
              </p:ext>
            </p:extLst>
          </p:nvPr>
        </p:nvGraphicFramePr>
        <p:xfrm>
          <a:off x="1331649" y="2238375"/>
          <a:ext cx="9179514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919">
                  <a:extLst>
                    <a:ext uri="{9D8B030D-6E8A-4147-A177-3AD203B41FA5}">
                      <a16:colId xmlns:a16="http://schemas.microsoft.com/office/drawing/2014/main" val="3361473069"/>
                    </a:ext>
                  </a:extLst>
                </a:gridCol>
                <a:gridCol w="1529919">
                  <a:extLst>
                    <a:ext uri="{9D8B030D-6E8A-4147-A177-3AD203B41FA5}">
                      <a16:colId xmlns:a16="http://schemas.microsoft.com/office/drawing/2014/main" val="2172842001"/>
                    </a:ext>
                  </a:extLst>
                </a:gridCol>
                <a:gridCol w="1529919">
                  <a:extLst>
                    <a:ext uri="{9D8B030D-6E8A-4147-A177-3AD203B41FA5}">
                      <a16:colId xmlns:a16="http://schemas.microsoft.com/office/drawing/2014/main" val="4125474613"/>
                    </a:ext>
                  </a:extLst>
                </a:gridCol>
                <a:gridCol w="1529919">
                  <a:extLst>
                    <a:ext uri="{9D8B030D-6E8A-4147-A177-3AD203B41FA5}">
                      <a16:colId xmlns:a16="http://schemas.microsoft.com/office/drawing/2014/main" val="3090308753"/>
                    </a:ext>
                  </a:extLst>
                </a:gridCol>
                <a:gridCol w="1529919">
                  <a:extLst>
                    <a:ext uri="{9D8B030D-6E8A-4147-A177-3AD203B41FA5}">
                      <a16:colId xmlns:a16="http://schemas.microsoft.com/office/drawing/2014/main" val="1161155097"/>
                    </a:ext>
                  </a:extLst>
                </a:gridCol>
                <a:gridCol w="1529919">
                  <a:extLst>
                    <a:ext uri="{9D8B030D-6E8A-4147-A177-3AD203B41FA5}">
                      <a16:colId xmlns:a16="http://schemas.microsoft.com/office/drawing/2014/main" val="27567929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Tray Spacing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V-max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V-Load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V-Liquid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993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600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5.14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728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52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9FED6A-3A45-F3C3-A31C-FE5D9D929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319028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Determine Flow Path Length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</a:t>
            </a:r>
            <a:r>
              <a:rPr lang="en-US" sz="1800" b="0" i="0" u="none" strike="noStrike" baseline="0" dirty="0">
                <a:solidFill>
                  <a:srgbClr val="EBEBEB"/>
                </a:solidFill>
                <a:latin typeface="CIDFont+F3"/>
              </a:rPr>
              <a:t>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Determination of Vapor Capacity Factor (CAF)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    Figure 14 allows to determine the </a:t>
            </a:r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vapour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capacity factor (</a:t>
            </a:r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CAFo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) in meter per second, versus vapor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    density and tray spacing for nonfoaming fluids.</a:t>
            </a:r>
            <a:r>
              <a:rPr lang="en-US" sz="1800" b="0" i="0" u="none" strike="noStrike" baseline="0" dirty="0">
                <a:solidFill>
                  <a:srgbClr val="EBEBEB"/>
                </a:solidFill>
                <a:latin typeface="CIDFont+F3"/>
              </a:rPr>
              <a:t> 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For foaming fluids this </a:t>
            </a:r>
            <a:r>
              <a:rPr lang="en-US" sz="1800" b="0" i="0" u="none" strike="noStrike" baseline="0" dirty="0" err="1">
                <a:latin typeface="Century" panose="02040604050505020304" pitchFamily="18" charset="0"/>
              </a:rPr>
              <a:t>vapour</a:t>
            </a:r>
            <a:r>
              <a:rPr lang="en-US" sz="1800" b="0" i="0" u="none" strike="noStrike" baseline="0" dirty="0">
                <a:latin typeface="Century" panose="02040604050505020304" pitchFamily="18" charset="0"/>
              </a:rPr>
              <a:t> capacity factor must 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Century" panose="02040604050505020304" pitchFamily="18" charset="0"/>
              </a:rPr>
              <a:t>    be corrected by the system factor value indicated in the table of figure 15.</a:t>
            </a:r>
          </a:p>
          <a:p>
            <a:pPr marL="0" indent="0" algn="l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50EEA0-B01C-779B-3053-1219B40D0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585" y="529714"/>
            <a:ext cx="1559859" cy="6317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AE841E-0C17-37C2-B360-85D901DDD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781" y="1308434"/>
            <a:ext cx="3107305" cy="5627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077070-AA8E-7C7C-ED85-8897AE8F0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69" y="4885452"/>
            <a:ext cx="2199290" cy="5242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37AA90-7B9B-1B15-A701-8E59987F6A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502" y="5514231"/>
            <a:ext cx="5226996" cy="72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4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F3686F-E8DE-B84D-E24F-81C9FFD22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20" y="1035375"/>
            <a:ext cx="7219451" cy="254691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295113-9370-FD3A-68F1-E2A59D03F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821" y="3582290"/>
            <a:ext cx="7219451" cy="25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72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9D7D39-9D55-EED0-BFC6-39A273D41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14" y="641856"/>
            <a:ext cx="4407837" cy="3017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114D6-7C8C-D629-F17C-DD6A5E1D5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13" y="3659376"/>
            <a:ext cx="4407837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5206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362</TotalTime>
  <Words>843</Words>
  <Application>Microsoft Office PowerPoint</Application>
  <PresentationFormat>Widescreen</PresentationFormat>
  <Paragraphs>182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Century</vt:lpstr>
      <vt:lpstr>Century Schoolbook</vt:lpstr>
      <vt:lpstr>CIDFont+F3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Behrouzi Mohamadreza</cp:lastModifiedBy>
  <cp:revision>7</cp:revision>
  <dcterms:created xsi:type="dcterms:W3CDTF">2022-07-21T10:02:22Z</dcterms:created>
  <dcterms:modified xsi:type="dcterms:W3CDTF">2022-07-23T10:37:18Z</dcterms:modified>
</cp:coreProperties>
</file>