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76" r:id="rId4"/>
    <p:sldId id="277" r:id="rId5"/>
    <p:sldId id="281" r:id="rId6"/>
    <p:sldId id="278" r:id="rId7"/>
    <p:sldId id="279" r:id="rId8"/>
    <p:sldId id="280" r:id="rId9"/>
    <p:sldId id="261" r:id="rId10"/>
    <p:sldId id="296" r:id="rId11"/>
    <p:sldId id="297" r:id="rId12"/>
    <p:sldId id="282" r:id="rId13"/>
    <p:sldId id="283" r:id="rId14"/>
    <p:sldId id="258" r:id="rId15"/>
    <p:sldId id="259" r:id="rId16"/>
    <p:sldId id="284" r:id="rId17"/>
    <p:sldId id="285" r:id="rId18"/>
    <p:sldId id="299" r:id="rId19"/>
    <p:sldId id="300" r:id="rId20"/>
    <p:sldId id="262" r:id="rId21"/>
    <p:sldId id="298" r:id="rId22"/>
    <p:sldId id="263" r:id="rId23"/>
    <p:sldId id="265" r:id="rId24"/>
    <p:sldId id="264" r:id="rId25"/>
    <p:sldId id="286" r:id="rId26"/>
    <p:sldId id="287" r:id="rId27"/>
    <p:sldId id="288" r:id="rId28"/>
    <p:sldId id="289" r:id="rId29"/>
    <p:sldId id="290" r:id="rId30"/>
    <p:sldId id="291" r:id="rId31"/>
    <p:sldId id="307" r:id="rId32"/>
    <p:sldId id="267" r:id="rId33"/>
    <p:sldId id="293" r:id="rId34"/>
    <p:sldId id="268" r:id="rId35"/>
    <p:sldId id="294" r:id="rId36"/>
    <p:sldId id="271" r:id="rId37"/>
    <p:sldId id="260" r:id="rId38"/>
    <p:sldId id="272" r:id="rId39"/>
    <p:sldId id="273" r:id="rId40"/>
    <p:sldId id="266" r:id="rId41"/>
    <p:sldId id="270" r:id="rId42"/>
    <p:sldId id="292" r:id="rId43"/>
    <p:sldId id="274" r:id="rId44"/>
    <p:sldId id="295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TWO-PHASE AND THREE-PHASE SEPARATOR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OPERATING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Horizontal Separator — No Internals</a:t>
            </a:r>
          </a:p>
          <a:p>
            <a:pPr marL="0" indent="0">
              <a:buNone/>
            </a:pPr>
            <a:r>
              <a:rPr lang="en-US" dirty="0"/>
              <a:t>Horizontal separators-without internals provide bulk separation of gas and liquid. The design is </a:t>
            </a:r>
          </a:p>
          <a:p>
            <a:pPr marL="0" indent="0">
              <a:buNone/>
            </a:pPr>
            <a:r>
              <a:rPr lang="en-US" dirty="0"/>
              <a:t>typically used for liquid surge applications where the vapor flow is very low, for fouling services, or </a:t>
            </a:r>
          </a:p>
          <a:p>
            <a:pPr marL="0" indent="0">
              <a:buNone/>
            </a:pPr>
            <a:r>
              <a:rPr lang="en-US" dirty="0"/>
              <a:t>where internals are not desirable. The equipment has unlimited turndown, low pressure drop, can </a:t>
            </a:r>
          </a:p>
          <a:p>
            <a:pPr marL="0" indent="0">
              <a:buNone/>
            </a:pPr>
            <a:r>
              <a:rPr lang="en-US" dirty="0"/>
              <a:t>handle slugs and high liquid fractions, and is insensitive to fouling. The separation efficiency is </a:t>
            </a:r>
          </a:p>
          <a:p>
            <a:pPr marL="0" indent="0">
              <a:buNone/>
            </a:pPr>
            <a:r>
              <a:rPr lang="en-US" dirty="0"/>
              <a:t>dependent on the inlet droplet size distribution and Stokes’ Law settling, based on the diameter, length, </a:t>
            </a:r>
          </a:p>
          <a:p>
            <a:pPr marL="0" indent="0">
              <a:buNone/>
            </a:pPr>
            <a:r>
              <a:rPr lang="en-US" dirty="0"/>
              <a:t>and liquid levels in the separator. Where gas flow controls sizing knock-out drums are typically </a:t>
            </a:r>
          </a:p>
          <a:p>
            <a:pPr marL="0" indent="0">
              <a:buNone/>
            </a:pPr>
            <a:r>
              <a:rPr lang="en-US" dirty="0"/>
              <a:t>designed to remove 250-500 micron droplets. Overall efficiency of 90-95% can be assumed. Where liquid </a:t>
            </a:r>
          </a:p>
          <a:p>
            <a:pPr marL="0" indent="0">
              <a:buNone/>
            </a:pPr>
            <a:r>
              <a:rPr lang="en-US" dirty="0"/>
              <a:t>holdup controls the vessel size higher efficiency is possible. Separators-without internals are </a:t>
            </a:r>
          </a:p>
          <a:p>
            <a:pPr marL="0" indent="0">
              <a:buNone/>
            </a:pPr>
            <a:r>
              <a:rPr lang="en-US" dirty="0"/>
              <a:t>recommended where internals must be kept to a minimum such as flare knock-out drums (no bolted </a:t>
            </a:r>
          </a:p>
          <a:p>
            <a:pPr marL="0" indent="0">
              <a:buNone/>
            </a:pPr>
            <a:r>
              <a:rPr lang="en-US" dirty="0"/>
              <a:t>internals of any kind) and drums handling fouling fluids. They are not recommended where efficient </a:t>
            </a:r>
          </a:p>
          <a:p>
            <a:pPr marL="0" indent="0">
              <a:buNone/>
            </a:pPr>
            <a:r>
              <a:rPr lang="en-US" dirty="0"/>
              <a:t>demisting is required.</a:t>
            </a:r>
          </a:p>
        </p:txBody>
      </p:sp>
    </p:spTree>
    <p:extLst>
      <p:ext uri="{BB962C8B-B14F-4D97-AF65-F5344CB8AC3E}">
        <p14:creationId xmlns:p14="http://schemas.microsoft.com/office/powerpoint/2010/main" val="308370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1872" y="0"/>
            <a:ext cx="8595360" cy="6180137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Horizontal Separator Configurations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68" y="1027987"/>
            <a:ext cx="5022376" cy="486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0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General Gas Separation Selection                      Factors that Determine Vessel Orientation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</a:t>
            </a:r>
          </a:p>
        </p:txBody>
      </p:sp>
      <p:pic>
        <p:nvPicPr>
          <p:cNvPr id="8195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2" y="1496846"/>
            <a:ext cx="4762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04" y="1496846"/>
            <a:ext cx="5277844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7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Vertical Gas-Liquid Separator Comparison Chart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9219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" y="1004888"/>
            <a:ext cx="10495128" cy="52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7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Gas-liquid separation vessels can typically be divided into four general regions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•	Inlet Section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•	Gravity Separation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•	Gas Polishing Section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•	Liquid Accumulation Section (Outlet Section)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first stage, primary separation, uses an inlet diverter so that the momentum of liquid entrained in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vapor causes the largest droplets to impinge on the diverter and then drop by gravity. The next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stage , secondary separation , is gravity separation of smaller droplets as the vapor flows through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disengagement area . The final stage is mist elimination where the smallest droplets are coalesced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so that larger droplets are formed which will separate by gravity. For secondary separation, the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allowable velocity must be calculated so that the disengagement area can be subsequently determined.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Performing a force balance on the liquid droplet settling out provides the necessary relationship. When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net gravity force </a:t>
            </a:r>
            <a:r>
              <a:rPr lang="en-US" dirty="0"/>
              <a:t>                                  balances the drag </a:t>
            </a:r>
            <a:r>
              <a:rPr lang="en-US"/>
              <a:t>force                                               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1026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88" y="5977861"/>
            <a:ext cx="1905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05" y="5987386"/>
            <a:ext cx="261162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heavier liquid droplets will settle  at a constant terminal velocity . Equating these two forces </a:t>
            </a:r>
          </a:p>
          <a:p>
            <a:pPr marL="0" indent="0">
              <a:buNone/>
            </a:pPr>
            <a:r>
              <a:rPr lang="en-US" dirty="0"/>
              <a:t>results in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as long as U</a:t>
            </a:r>
            <a:r>
              <a:rPr lang="en-US" sz="1400" dirty="0"/>
              <a:t>v</a:t>
            </a:r>
            <a:r>
              <a:rPr lang="en-US" dirty="0"/>
              <a:t> &lt; U</a:t>
            </a:r>
            <a:r>
              <a:rPr lang="en-US" sz="1100" dirty="0"/>
              <a:t>T </a:t>
            </a:r>
            <a:r>
              <a:rPr lang="en-US" dirty="0"/>
              <a:t>  the liquid droplets will settle out. Typically the allowable vertical velocity  U</a:t>
            </a:r>
            <a:r>
              <a:rPr lang="en-US" sz="1400" dirty="0"/>
              <a:t>v</a:t>
            </a:r>
          </a:p>
          <a:p>
            <a:pPr marL="0" indent="0">
              <a:buNone/>
            </a:pPr>
            <a:r>
              <a:rPr lang="en-US" dirty="0"/>
              <a:t>is set between 0.75 U</a:t>
            </a:r>
            <a:r>
              <a:rPr lang="en-US" sz="1100" dirty="0"/>
              <a:t>T </a:t>
            </a:r>
            <a:r>
              <a:rPr lang="en-US" dirty="0"/>
              <a:t> and U</a:t>
            </a:r>
            <a:r>
              <a:rPr lang="en-US" sz="1100" dirty="0"/>
              <a:t>T . </a:t>
            </a:r>
            <a:r>
              <a:rPr lang="en-US" dirty="0"/>
              <a:t> This could be rearranged to a Saunders-Brawn equation.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56" y="1151388"/>
            <a:ext cx="3761308" cy="10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56" y="4049120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5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vessels with no internals, gravity settling is the only mechanism of separation. Thus, terminal </a:t>
            </a:r>
          </a:p>
          <a:p>
            <a:pPr marL="0" indent="0">
              <a:buNone/>
            </a:pPr>
            <a:r>
              <a:rPr lang="en-US" dirty="0"/>
              <a:t>velocity of the minimum particle size desired for separation is critical. For vertical vessels, a liquid </a:t>
            </a:r>
          </a:p>
          <a:p>
            <a:pPr marL="0" indent="0">
              <a:buNone/>
            </a:pPr>
            <a:r>
              <a:rPr lang="en-US" dirty="0"/>
              <a:t>droplet will settle out of the gas phase when the vertical gas velocity is less than the droplet’s terminal </a:t>
            </a:r>
          </a:p>
          <a:p>
            <a:pPr marL="0" indent="0">
              <a:buNone/>
            </a:pPr>
            <a:r>
              <a:rPr lang="en-US" dirty="0"/>
              <a:t>velocity. The terminal droplet velocity can be obtained by using the appropriate settling law expression, </a:t>
            </a:r>
          </a:p>
          <a:p>
            <a:pPr marL="0" indent="0">
              <a:buNone/>
            </a:pPr>
            <a:r>
              <a:rPr lang="en-US" dirty="0"/>
              <a:t>or an industry experience K value. The K value can be calculated by assuming a minimum droplet size </a:t>
            </a:r>
          </a:p>
          <a:p>
            <a:pPr marL="0" indent="0">
              <a:buNone/>
            </a:pPr>
            <a:r>
              <a:rPr lang="en-US" dirty="0"/>
              <a:t>that must be removed and equating Equation 7-11 and Equation 7-12. The target droplet diameter, or </a:t>
            </a:r>
          </a:p>
          <a:p>
            <a:pPr marL="0" indent="0">
              <a:buNone/>
            </a:pPr>
            <a:r>
              <a:rPr lang="en-US" dirty="0"/>
              <a:t>K value, is selected to prevent excessive entrainment based on experience. In either case a target </a:t>
            </a:r>
          </a:p>
          <a:p>
            <a:pPr marL="0" indent="0">
              <a:buNone/>
            </a:pPr>
            <a:r>
              <a:rPr lang="en-US" dirty="0"/>
              <a:t>droplet size of about 250 to 500 microns is typically used for many gas-liquid gravity separator designs. </a:t>
            </a:r>
          </a:p>
          <a:p>
            <a:pPr marL="0" indent="0">
              <a:buNone/>
            </a:pPr>
            <a:r>
              <a:rPr lang="en-US" dirty="0"/>
              <a:t>This approach has been found to be adequate to prevent substantial liquid carryover for most </a:t>
            </a:r>
          </a:p>
          <a:p>
            <a:pPr marL="0" indent="0">
              <a:buNone/>
            </a:pPr>
            <a:r>
              <a:rPr lang="en-US" dirty="0"/>
              <a:t>applications. The maximum allowable K value used for design, for light hydrocarbon applications, is </a:t>
            </a:r>
          </a:p>
          <a:p>
            <a:pPr marL="0" indent="0">
              <a:buNone/>
            </a:pPr>
            <a:r>
              <a:rPr lang="en-US" dirty="0"/>
              <a:t>frequently reduced further at elevated pressures from that calculated by Equation 7-11. This is </a:t>
            </a:r>
          </a:p>
          <a:p>
            <a:pPr marL="0" indent="0">
              <a:buNone/>
            </a:pPr>
            <a:r>
              <a:rPr lang="en-US" dirty="0"/>
              <a:t>intended to account for the fact that as the pressure increases, the surface tension for light </a:t>
            </a:r>
          </a:p>
          <a:p>
            <a:pPr marL="0" indent="0">
              <a:buNone/>
            </a:pPr>
            <a:r>
              <a:rPr lang="en-US" dirty="0"/>
              <a:t>hydrocarbons decreases, as well as the high gas density, resulting in a higher likelihood of a smaller </a:t>
            </a:r>
          </a:p>
          <a:p>
            <a:pPr marL="0" indent="0">
              <a:buNone/>
            </a:pPr>
            <a:r>
              <a:rPr lang="en-US" dirty="0"/>
              <a:t>mean droplet size entering the separator.</a:t>
            </a:r>
          </a:p>
        </p:txBody>
      </p:sp>
    </p:spTree>
    <p:extLst>
      <p:ext uri="{BB962C8B-B14F-4D97-AF65-F5344CB8AC3E}">
        <p14:creationId xmlns:p14="http://schemas.microsoft.com/office/powerpoint/2010/main" val="3865543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1399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applied for a typical vessel L/D ratio of 3:1 or greater, would result in a effective axial flow K factors </a:t>
            </a:r>
          </a:p>
          <a:p>
            <a:pPr marL="0" indent="0">
              <a:buNone/>
            </a:pPr>
            <a:r>
              <a:rPr lang="en-US" dirty="0"/>
              <a:t>(L/H *K) greater than 1.0. In practice, the effective K used has been limited by either calculation of </a:t>
            </a:r>
          </a:p>
          <a:p>
            <a:pPr marL="0" indent="0">
              <a:buNone/>
            </a:pPr>
            <a:r>
              <a:rPr lang="en-US" dirty="0"/>
              <a:t>the incipient re-entrainment velocity, an empirical approach.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Liquid Gravity Separation Section For Vertical Separators with Downstream Mist Eliminators </a:t>
            </a:r>
          </a:p>
          <a:p>
            <a:pPr marL="0" indent="0">
              <a:buNone/>
            </a:pPr>
            <a:r>
              <a:rPr lang="en-US" dirty="0"/>
              <a:t>The gravity separation section for a vertical separator should be designed to allow a majority of the </a:t>
            </a:r>
          </a:p>
          <a:p>
            <a:pPr marL="0" indent="0">
              <a:buNone/>
            </a:pPr>
            <a:r>
              <a:rPr lang="en-US" dirty="0"/>
              <a:t>liquid to drop out upstream of the mist eliminator, to provide an even distribution of the gas to the gas </a:t>
            </a:r>
          </a:p>
          <a:p>
            <a:pPr marL="0" indent="0">
              <a:buNone/>
            </a:pPr>
            <a:r>
              <a:rPr lang="en-US" dirty="0"/>
              <a:t>polishing section, and to minimize re-entrainment from the liquid surface below the feed. This can be </a:t>
            </a:r>
          </a:p>
          <a:p>
            <a:pPr marL="0" indent="0">
              <a:buNone/>
            </a:pPr>
            <a:r>
              <a:rPr lang="en-US" dirty="0"/>
              <a:t>accomplished without over sizing the vessel diameter, if adequate space is provided above and below the </a:t>
            </a:r>
          </a:p>
          <a:p>
            <a:pPr marL="0" indent="0">
              <a:buNone/>
            </a:pPr>
            <a:r>
              <a:rPr lang="en-US" dirty="0"/>
              <a:t>feed nozzle, and the Inlet Section is properly specified (appropriate inlet piping configuration/size, and </a:t>
            </a:r>
          </a:p>
          <a:p>
            <a:pPr marL="0" indent="0">
              <a:buNone/>
            </a:pPr>
            <a:r>
              <a:rPr lang="en-US" dirty="0"/>
              <a:t>inlet device). In the past, it was common to oversize the vessel diameter compared to the mist </a:t>
            </a:r>
          </a:p>
          <a:p>
            <a:pPr marL="0" indent="0">
              <a:buNone/>
            </a:pPr>
            <a:r>
              <a:rPr lang="en-US" dirty="0"/>
              <a:t>eliminator, in order to provide a more conservative and flexible design. The appropriate approach for a </a:t>
            </a:r>
          </a:p>
          <a:p>
            <a:pPr marL="0" indent="0">
              <a:buNone/>
            </a:pPr>
            <a:r>
              <a:rPr lang="en-US" dirty="0"/>
              <a:t>new application depends on the risk tolerance of the owner, and the nature of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8420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Gas-Liquid Gravity Separation Section For Horizontal Separators with Downstream Mist Eliminators </a:t>
            </a:r>
          </a:p>
          <a:p>
            <a:pPr marL="0" indent="0">
              <a:buNone/>
            </a:pPr>
            <a:r>
              <a:rPr lang="en-US" dirty="0"/>
              <a:t>The goal of the gravity separation section for a horizontal separator is to remove a majority of the liquid </a:t>
            </a:r>
          </a:p>
          <a:p>
            <a:pPr marL="0" indent="0">
              <a:buNone/>
            </a:pPr>
            <a:r>
              <a:rPr lang="en-US" dirty="0"/>
              <a:t>droplets from the gas prior to the mist eliminator, to minimize surface re-entrainment due to waves and </a:t>
            </a:r>
          </a:p>
          <a:p>
            <a:pPr marL="0" indent="0">
              <a:buNone/>
            </a:pPr>
            <a:r>
              <a:rPr lang="en-US" dirty="0"/>
              <a:t>droplet shear at the gas liquid interface, and to promote an even gas flow distribution to the mist </a:t>
            </a:r>
          </a:p>
          <a:p>
            <a:pPr marL="0" indent="0">
              <a:buNone/>
            </a:pPr>
            <a:r>
              <a:rPr lang="en-US" dirty="0"/>
              <a:t>eliminator. To accomplish this, it is necessary to limit the gas velocity through the vapor space. For </a:t>
            </a:r>
          </a:p>
          <a:p>
            <a:pPr marL="0" indent="0">
              <a:buNone/>
            </a:pPr>
            <a:r>
              <a:rPr lang="en-US" dirty="0"/>
              <a:t>most applications, an approach of applying Stokes’ Law to establish a vertical terminal vertical velocity, </a:t>
            </a:r>
          </a:p>
          <a:p>
            <a:pPr marL="0" indent="0">
              <a:buNone/>
            </a:pPr>
            <a:r>
              <a:rPr lang="en-US" dirty="0"/>
              <a:t>and then designing for the gas flow velocity and length to drop out say a 250-500 micron droplet would </a:t>
            </a:r>
          </a:p>
          <a:p>
            <a:pPr marL="0" indent="0">
              <a:buNone/>
            </a:pPr>
            <a:r>
              <a:rPr lang="en-US" dirty="0"/>
              <a:t>result in high horizontal velocity (greater than that typically used  commercially). As an alternative </a:t>
            </a:r>
          </a:p>
          <a:p>
            <a:pPr marL="0" indent="0">
              <a:buNone/>
            </a:pPr>
            <a:r>
              <a:rPr lang="en-US" dirty="0"/>
              <a:t>several different approaches have been used: 1) base the design on the maximum velocity which will </a:t>
            </a:r>
          </a:p>
          <a:p>
            <a:pPr marL="0" indent="0">
              <a:buNone/>
            </a:pPr>
            <a:r>
              <a:rPr lang="en-US" dirty="0"/>
              <a:t>drop out a target drop size in the length available, yet is below  the calculated incipient re-entrainment </a:t>
            </a:r>
          </a:p>
          <a:p>
            <a:pPr marL="0" indent="0">
              <a:buNone/>
            </a:pPr>
            <a:r>
              <a:rPr lang="en-US" dirty="0"/>
              <a:t>velocity from the liquid surface  (See “Surface Re-entrainment” section earlier in this Chapter)5, 2) use </a:t>
            </a:r>
          </a:p>
          <a:p>
            <a:pPr marL="0" indent="0">
              <a:buNone/>
            </a:pPr>
            <a:r>
              <a:rPr lang="en-US" dirty="0"/>
              <a:t>an empirical equation for maximum gas velocity based on the density expression ((</a:t>
            </a:r>
            <a:r>
              <a:rPr lang="en-US" dirty="0" err="1"/>
              <a:t>ρl-ρg</a:t>
            </a:r>
            <a:r>
              <a:rPr lang="en-US" dirty="0"/>
              <a:t>)/</a:t>
            </a:r>
            <a:r>
              <a:rPr lang="en-US" dirty="0" err="1"/>
              <a:t>ρg</a:t>
            </a:r>
            <a:r>
              <a:rPr lang="en-US" dirty="0"/>
              <a:t>)0.5, times </a:t>
            </a:r>
          </a:p>
          <a:p>
            <a:pPr marL="0" indent="0">
              <a:buNone/>
            </a:pPr>
            <a:r>
              <a:rPr lang="en-US" dirty="0"/>
              <a:t>an factor based on a length ratio, and the height to the interface 3) limit the maximum gas velocity </a:t>
            </a:r>
          </a:p>
          <a:p>
            <a:pPr marL="0" indent="0">
              <a:buNone/>
            </a:pPr>
            <a:r>
              <a:rPr lang="en-US" dirty="0"/>
              <a:t>based the gas and liquid density function times a constant, 4) a combination of </a:t>
            </a:r>
          </a:p>
        </p:txBody>
      </p:sp>
    </p:spTree>
    <p:extLst>
      <p:ext uri="{BB962C8B-B14F-4D97-AF65-F5344CB8AC3E}">
        <p14:creationId xmlns:p14="http://schemas.microsoft.com/office/powerpoint/2010/main" val="1433315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limiting maximum gas velocity based on an the density function times an empirical equation or a value, </a:t>
            </a:r>
          </a:p>
          <a:p>
            <a:pPr marL="0" indent="0">
              <a:buNone/>
            </a:pPr>
            <a:r>
              <a:rPr lang="en-US" dirty="0"/>
              <a:t>combined with a check of incipient re-entrainment velocity. Several typical equations for the maximum </a:t>
            </a:r>
          </a:p>
          <a:p>
            <a:pPr marL="0" indent="0" algn="ctr">
              <a:buNone/>
            </a:pPr>
            <a:r>
              <a:rPr lang="en-US" dirty="0"/>
              <a:t>allowable horizontal velocity are provided in table below.</a:t>
            </a:r>
          </a:p>
          <a:p>
            <a:pPr marL="0" indent="0" algn="ctr">
              <a:buNone/>
            </a:pPr>
            <a:r>
              <a:rPr lang="en-US" dirty="0"/>
              <a:t>Typical Equations for Maximum Gas Velocity for Horizontal Separators with Mist Eliminators</a:t>
            </a:r>
          </a:p>
        </p:txBody>
      </p:sp>
      <p:pic>
        <p:nvPicPr>
          <p:cNvPr id="2050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27" y="2305263"/>
            <a:ext cx="6168787" cy="45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5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TYPES OF COMMON GAS-LIQUID SEPARATORS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Vertical Separator — No Internals</a:t>
            </a:r>
          </a:p>
          <a:p>
            <a:pPr marL="0" indent="0">
              <a:buNone/>
            </a:pPr>
            <a:r>
              <a:rPr lang="en-US" dirty="0"/>
              <a:t>A vertical knock-out drum (Fig. 7-20) provides bulk separation of gas and liquid. It has unlimited </a:t>
            </a:r>
          </a:p>
          <a:p>
            <a:pPr marL="0" indent="0">
              <a:buNone/>
            </a:pPr>
            <a:r>
              <a:rPr lang="en-US" dirty="0"/>
              <a:t>turndown, very low pressure drop, can handle slugs well, and is tolerant of fouling.</a:t>
            </a:r>
          </a:p>
          <a:p>
            <a:pPr marL="0" indent="0">
              <a:buNone/>
            </a:pPr>
            <a:r>
              <a:rPr lang="en-US" dirty="0"/>
              <a:t>Overall efficiency depends on the application but typically will be no more than 90%-95% when the </a:t>
            </a:r>
          </a:p>
          <a:p>
            <a:pPr marL="0" indent="0">
              <a:buNone/>
            </a:pPr>
            <a:r>
              <a:rPr lang="en-US" dirty="0"/>
              <a:t>vessel diameter is sized for gas flow. Separation efficiency typically decreases at higher pressure due to </a:t>
            </a:r>
          </a:p>
          <a:p>
            <a:pPr marL="0" indent="0">
              <a:buNone/>
            </a:pPr>
            <a:r>
              <a:rPr lang="en-US" dirty="0"/>
              <a:t>the presence of smaller droplets than at low pressure. Knock-out drums without internals are typically</a:t>
            </a:r>
          </a:p>
          <a:p>
            <a:pPr marL="0" indent="0">
              <a:buNone/>
            </a:pPr>
            <a:r>
              <a:rPr lang="en-US" dirty="0"/>
              <a:t>used for applications where there is little liquid present and a vertical configuration is preferred, where</a:t>
            </a:r>
          </a:p>
          <a:p>
            <a:pPr marL="0" indent="0">
              <a:buNone/>
            </a:pPr>
            <a:r>
              <a:rPr lang="en-US" dirty="0"/>
              <a:t>no internals are allowed due to the service (i.e. flare knock-out drums), fouling is a major consideration,</a:t>
            </a:r>
          </a:p>
          <a:p>
            <a:pPr marL="0" indent="0">
              <a:buNone/>
            </a:pPr>
            <a:r>
              <a:rPr lang="en-US" dirty="0"/>
              <a:t>when efficiency of separation is not a major consideration and no internal are preferred They are not </a:t>
            </a:r>
          </a:p>
          <a:p>
            <a:pPr marL="0" indent="0">
              <a:buNone/>
            </a:pPr>
            <a:r>
              <a:rPr lang="en-US" dirty="0"/>
              <a:t>recommended for applications where efficient separation is needed.</a:t>
            </a:r>
          </a:p>
        </p:txBody>
      </p:sp>
    </p:spTree>
    <p:extLst>
      <p:ext uri="{BB962C8B-B14F-4D97-AF65-F5344CB8AC3E}">
        <p14:creationId xmlns:p14="http://schemas.microsoft.com/office/powerpoint/2010/main" val="3830530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                 Inlet Section</a:t>
            </a:r>
          </a:p>
          <a:p>
            <a:pPr marL="0" indent="0">
              <a:buNone/>
            </a:pPr>
            <a:r>
              <a:rPr lang="en-US" dirty="0"/>
              <a:t>The efficiency of a gas-liquid separator or a gas-liquid-liquid separator can be affected significantly by </a:t>
            </a:r>
          </a:p>
          <a:p>
            <a:pPr marL="0" indent="0">
              <a:buNone/>
            </a:pPr>
            <a:r>
              <a:rPr lang="en-US" dirty="0"/>
              <a:t>the flow regime and piping configuration upstream of the separator. Flow patterns that produce fine </a:t>
            </a:r>
          </a:p>
          <a:p>
            <a:pPr marL="0" indent="0">
              <a:buNone/>
            </a:pPr>
            <a:r>
              <a:rPr lang="en-US" dirty="0"/>
              <a:t>liquid droplets which are more difficult to separate are not desirable. The inlet flow regime depends on </a:t>
            </a:r>
          </a:p>
          <a:p>
            <a:pPr marL="0" indent="0">
              <a:buNone/>
            </a:pPr>
            <a:r>
              <a:rPr lang="en-US" dirty="0"/>
              <a:t>the flow rates and physical properties of the phases (including liquid surface tension), and on the feed </a:t>
            </a:r>
          </a:p>
          <a:p>
            <a:pPr marL="0" indent="0">
              <a:buNone/>
            </a:pPr>
            <a:r>
              <a:rPr lang="en-US" dirty="0"/>
              <a:t>pipe characteristics (diameter, length, vertical/ horizontal, location of fittings). Certain flow regimes </a:t>
            </a:r>
          </a:p>
          <a:p>
            <a:pPr marL="0" indent="0">
              <a:buNone/>
            </a:pPr>
            <a:r>
              <a:rPr lang="en-US" dirty="0"/>
              <a:t>cause more small droplets to form than others. Slug flow should be avoided and stratified-wavy and </a:t>
            </a:r>
          </a:p>
          <a:p>
            <a:pPr marL="0" indent="0">
              <a:buNone/>
            </a:pPr>
            <a:r>
              <a:rPr lang="en-US" dirty="0"/>
              <a:t>annular flows can form small droplets in the feed pipe. The piping configuration to the separator should </a:t>
            </a:r>
          </a:p>
          <a:p>
            <a:pPr marL="0" indent="0">
              <a:buNone/>
            </a:pPr>
            <a:r>
              <a:rPr lang="en-US" dirty="0"/>
              <a:t>not hinder the working of the separator. Piping bends should be avoided close to the inlet of separators </a:t>
            </a:r>
          </a:p>
          <a:p>
            <a:pPr marL="0" indent="0">
              <a:buNone/>
            </a:pPr>
            <a:r>
              <a:rPr lang="en-US" dirty="0"/>
              <a:t>because they cause the flow to begin to rotate in the pipe. CFD modeling and field experience have </a:t>
            </a:r>
          </a:p>
          <a:p>
            <a:pPr marL="0" indent="0">
              <a:buNone/>
            </a:pPr>
            <a:r>
              <a:rPr lang="en-US" dirty="0"/>
              <a:t>shown that generally the swirling flow cannot be effectively gravity separated until the swirling is </a:t>
            </a:r>
          </a:p>
          <a:p>
            <a:pPr marL="0" indent="0">
              <a:buNone/>
            </a:pPr>
            <a:r>
              <a:rPr lang="en-US" dirty="0"/>
              <a:t>stopped, either by it dissipating with distance or by the use of straightening vane devices in the </a:t>
            </a:r>
          </a:p>
          <a:p>
            <a:pPr marL="0" indent="0">
              <a:buNone/>
            </a:pPr>
            <a:r>
              <a:rPr lang="en-US" dirty="0"/>
              <a:t>separator inlet. </a:t>
            </a:r>
          </a:p>
        </p:txBody>
      </p:sp>
    </p:spTree>
    <p:extLst>
      <p:ext uri="{BB962C8B-B14F-4D97-AF65-F5344CB8AC3E}">
        <p14:creationId xmlns:p14="http://schemas.microsoft.com/office/powerpoint/2010/main" val="274808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following design considerations can greatly improve separator performance: avoid the following </a:t>
            </a:r>
          </a:p>
          <a:p>
            <a:pPr marL="0" indent="0">
              <a:buNone/>
            </a:pPr>
            <a:r>
              <a:rPr lang="en-US" dirty="0"/>
              <a:t>configurations within 5-10 pipe diameters of the separator: elbows in the horizontal plane, two out of </a:t>
            </a:r>
          </a:p>
          <a:p>
            <a:pPr marL="0" indent="0">
              <a:buNone/>
            </a:pPr>
            <a:r>
              <a:rPr lang="en-US" dirty="0"/>
              <a:t>plane elbows, valves and other flow disturbances, and high pressure drop which may cause flashing and </a:t>
            </a:r>
          </a:p>
          <a:p>
            <a:pPr marL="0" indent="0">
              <a:buNone/>
            </a:pPr>
            <a:r>
              <a:rPr lang="en-US" dirty="0"/>
              <a:t>atomization. The inlet piping design upstream should minimize low points and pockets. In addition, it </a:t>
            </a:r>
          </a:p>
          <a:p>
            <a:pPr marL="0" indent="0">
              <a:buNone/>
            </a:pPr>
            <a:r>
              <a:rPr lang="en-US" dirty="0"/>
              <a:t>is recommended that inlet piping diameter match the velocity requirement of the inlet to the separator </a:t>
            </a:r>
          </a:p>
          <a:p>
            <a:pPr marL="0" indent="0">
              <a:buNone/>
            </a:pPr>
            <a:r>
              <a:rPr lang="en-US" dirty="0"/>
              <a:t>10 pipe diameters upstream of the separator to provide a flow regime which is fully developed before </a:t>
            </a:r>
          </a:p>
          <a:p>
            <a:pPr marL="0" indent="0">
              <a:buNone/>
            </a:pPr>
            <a:r>
              <a:rPr lang="en-US" dirty="0"/>
              <a:t>entering the separator. </a:t>
            </a:r>
          </a:p>
          <a:p>
            <a:pPr marL="0" indent="0">
              <a:buNone/>
            </a:pPr>
            <a:r>
              <a:rPr lang="en-US" dirty="0"/>
              <a:t>Inlet Devices — Proper selection of the inlet device is critical in separator design. Inlet devices should </a:t>
            </a:r>
          </a:p>
          <a:p>
            <a:pPr marL="0" indent="0">
              <a:buNone/>
            </a:pPr>
            <a:r>
              <a:rPr lang="en-US" dirty="0"/>
              <a:t>reduce the momentum of the inlet stream, initiate gas-liquid separation with minimum creation of fine </a:t>
            </a:r>
          </a:p>
          <a:p>
            <a:pPr marL="0" indent="0">
              <a:buNone/>
            </a:pPr>
            <a:r>
              <a:rPr lang="en-US" dirty="0"/>
              <a:t>droplets, and distribute gas flow evenly throughout the inlet and gravity separation section of the </a:t>
            </a:r>
          </a:p>
          <a:p>
            <a:pPr marL="0" indent="0">
              <a:buNone/>
            </a:pPr>
            <a:r>
              <a:rPr lang="en-US" dirty="0"/>
              <a:t>vessel. Testing and CFD modeling have shown that if the fluid is distributed poorly separation </a:t>
            </a:r>
          </a:p>
          <a:p>
            <a:pPr marL="0" indent="0">
              <a:buNone/>
            </a:pPr>
            <a:r>
              <a:rPr lang="en-US" dirty="0"/>
              <a:t>efficiency will suffer greatly. The use of inlet diffusers for vertical separators and for horizontal </a:t>
            </a:r>
          </a:p>
          <a:p>
            <a:pPr marL="0" indent="0">
              <a:buNone/>
            </a:pPr>
            <a:r>
              <a:rPr lang="en-US" dirty="0"/>
              <a:t>separators with high gas flow has become common in recent years.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58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diffuser reduces droplet fracture as well as providing improved gas distribution inside the separator. </a:t>
            </a:r>
          </a:p>
          <a:p>
            <a:pPr marL="0" indent="0">
              <a:buNone/>
            </a:pPr>
            <a:r>
              <a:rPr lang="en-US" dirty="0"/>
              <a:t>A diffuser installed on separator feed with a high liquid to gas ratio can also help relieve the </a:t>
            </a:r>
          </a:p>
          <a:p>
            <a:pPr marL="0" indent="0">
              <a:buNone/>
            </a:pPr>
            <a:r>
              <a:rPr lang="en-US" dirty="0"/>
              <a:t>downstream mist elimination device of more than 90% of the inlet liquid load. </a:t>
            </a:r>
          </a:p>
          <a:p>
            <a:pPr marL="0" indent="0">
              <a:buNone/>
            </a:pPr>
            <a:r>
              <a:rPr lang="en-US" dirty="0"/>
              <a:t>There are several types of inlet devices used in the industry. The more common devices are shown </a:t>
            </a:r>
          </a:p>
          <a:p>
            <a:pPr marL="0" indent="0">
              <a:buNone/>
            </a:pPr>
            <a:r>
              <a:rPr lang="en-US" dirty="0"/>
              <a:t>below.</a:t>
            </a:r>
            <a:endParaRPr lang="fa-IR" dirty="0"/>
          </a:p>
          <a:p>
            <a:pPr marL="0" indent="0">
              <a:buNone/>
            </a:pPr>
            <a:r>
              <a:rPr lang="en-US" dirty="0"/>
              <a:t>             Common vertical vessels inlet devices                   Common horizontal vessels inlet devices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58" y="2988647"/>
            <a:ext cx="4844955" cy="35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2988647"/>
            <a:ext cx="5145206" cy="35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76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0"/>
            <a:ext cx="8595360" cy="61801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Typical inlet device performance</a:t>
            </a:r>
          </a:p>
          <a:p>
            <a:endParaRPr lang="en-US" dirty="0"/>
          </a:p>
        </p:txBody>
      </p:sp>
      <p:pic>
        <p:nvPicPr>
          <p:cNvPr id="4098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1096938"/>
            <a:ext cx="10228997" cy="50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04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inlet devices. Some typical maximums are: </a:t>
            </a:r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</p:txBody>
      </p:sp>
    </p:spTree>
    <p:extLst>
      <p:ext uri="{BB962C8B-B14F-4D97-AF65-F5344CB8AC3E}">
        <p14:creationId xmlns:p14="http://schemas.microsoft.com/office/powerpoint/2010/main" val="3970917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Gas Polishing Section </a:t>
            </a:r>
          </a:p>
          <a:p>
            <a:pPr marL="0" indent="0">
              <a:buNone/>
            </a:pPr>
            <a:r>
              <a:rPr lang="en-US" dirty="0"/>
              <a:t>Selection of the appropriate device for gas polishing should be based on consideration of the </a:t>
            </a:r>
          </a:p>
          <a:p>
            <a:pPr marL="0" indent="0">
              <a:buNone/>
            </a:pPr>
            <a:r>
              <a:rPr lang="en-US" dirty="0"/>
              <a:t>application, operating pressure, likely feed droplet size range, allowable downstream carryover </a:t>
            </a:r>
          </a:p>
          <a:p>
            <a:pPr marL="0" indent="0">
              <a:buNone/>
            </a:pPr>
            <a:r>
              <a:rPr lang="en-US" dirty="0"/>
              <a:t>requirement, and the relative acceptability of the user for more compact and complex solutions..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Mechanism of Mist Carryover for Gas-Liquid Mist Eliminator Devices </a:t>
            </a:r>
          </a:p>
          <a:p>
            <a:pPr marL="0" indent="0">
              <a:buNone/>
            </a:pPr>
            <a:r>
              <a:rPr lang="en-US" dirty="0"/>
              <a:t>Mist eliminators are commonly used in gas-liquid separation to aid gravity separation in the removal of </a:t>
            </a:r>
          </a:p>
          <a:p>
            <a:pPr marL="0" indent="0">
              <a:buNone/>
            </a:pPr>
            <a:r>
              <a:rPr lang="en-US" dirty="0"/>
              <a:t>liquid so that more efficient, smaller separators may be used. To be effective, a mist eliminator must </a:t>
            </a:r>
          </a:p>
          <a:p>
            <a:pPr marL="0" indent="0">
              <a:buNone/>
            </a:pPr>
            <a:r>
              <a:rPr lang="en-US" dirty="0"/>
              <a:t>accomplish two basic functions. First, it must have a means to capture liquid. Second, it must be able to </a:t>
            </a:r>
          </a:p>
          <a:p>
            <a:pPr marL="0" indent="0">
              <a:buNone/>
            </a:pPr>
            <a:r>
              <a:rPr lang="en-US" dirty="0"/>
              <a:t>drain the captured liquid without allowing re-entrainment into the gas stream. There are two </a:t>
            </a:r>
          </a:p>
          <a:p>
            <a:pPr marL="0" indent="0">
              <a:buNone/>
            </a:pPr>
            <a:r>
              <a:rPr lang="en-US" dirty="0"/>
              <a:t>mechanisms of liquid carryover from a mist eliminator. In the first mechanism, carryover is due to </a:t>
            </a:r>
          </a:p>
          <a:p>
            <a:pPr marL="0" indent="0">
              <a:buNone/>
            </a:pPr>
            <a:r>
              <a:rPr lang="en-US" dirty="0"/>
              <a:t>droplets of mist which are simply not captured by the device. The droplets might be too small to be </a:t>
            </a:r>
          </a:p>
          <a:p>
            <a:pPr marL="0" indent="0">
              <a:buNone/>
            </a:pPr>
            <a:r>
              <a:rPr lang="en-US" dirty="0"/>
              <a:t>captured or velocities are too low, causing low efficiency for impaction-type mist extractors. The second</a:t>
            </a:r>
          </a:p>
          <a:p>
            <a:pPr marL="0" indent="0">
              <a:buNone/>
            </a:pPr>
            <a:r>
              <a:rPr lang="en-US" dirty="0"/>
              <a:t>is </a:t>
            </a:r>
            <a:r>
              <a:rPr lang="en-US" dirty="0" err="1"/>
              <a:t>reentrainment</a:t>
            </a:r>
            <a:r>
              <a:rPr lang="en-US" dirty="0"/>
              <a:t> of liquid after it has already been captured in the mist eliminator. </a:t>
            </a:r>
          </a:p>
        </p:txBody>
      </p:sp>
    </p:spTree>
    <p:extLst>
      <p:ext uri="{BB962C8B-B14F-4D97-AF65-F5344CB8AC3E}">
        <p14:creationId xmlns:p14="http://schemas.microsoft.com/office/powerpoint/2010/main" val="3939700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majority of  separator failures are caused by re-entrainment. This is the mechanism that occurs as </a:t>
            </a:r>
          </a:p>
          <a:p>
            <a:pPr marL="0" indent="0">
              <a:buNone/>
            </a:pPr>
            <a:r>
              <a:rPr lang="en-US" dirty="0"/>
              <a:t>the gas throughput is increased beyond the tolerable limit. Gas moving through the mist extractor </a:t>
            </a:r>
          </a:p>
          <a:p>
            <a:pPr marL="0" indent="0">
              <a:buNone/>
            </a:pPr>
            <a:r>
              <a:rPr lang="en-US" dirty="0"/>
              <a:t>exerts a drag force on the liquid film of the mist eliminator, causing it to be pulled toward the trailing </a:t>
            </a:r>
          </a:p>
          <a:p>
            <a:pPr marL="0" indent="0">
              <a:buNone/>
            </a:pPr>
            <a:r>
              <a:rPr lang="en-US" dirty="0"/>
              <a:t>edge of  the device. If the drag is excessive, the liquid will be torn off the element and carried away by </a:t>
            </a:r>
          </a:p>
          <a:p>
            <a:pPr marL="0" indent="0">
              <a:buNone/>
            </a:pPr>
            <a:r>
              <a:rPr lang="en-US" dirty="0"/>
              <a:t>the gas stream. As flow rate increases, the contact efficiency of most mist eliminators improves.</a:t>
            </a:r>
          </a:p>
          <a:p>
            <a:pPr marL="0" indent="0">
              <a:buNone/>
            </a:pPr>
            <a:r>
              <a:rPr lang="en-US" dirty="0"/>
              <a:t>Therefore, increasing gas flow yields improved droplet capture, but also increases re-entrainment </a:t>
            </a:r>
          </a:p>
          <a:p>
            <a:pPr marL="0" indent="0">
              <a:buNone/>
            </a:pPr>
            <a:r>
              <a:rPr lang="en-US" dirty="0"/>
              <a:t>which results in liquid carryover and limits separation capacity.</a:t>
            </a:r>
          </a:p>
          <a:p>
            <a:pPr marL="0" indent="0">
              <a:buNone/>
            </a:pPr>
            <a:r>
              <a:rPr lang="en-US" dirty="0"/>
              <a:t>The most common style of mesh mist eliminator used in gas processing is a 100 mm to 150 mm thick </a:t>
            </a:r>
          </a:p>
          <a:p>
            <a:pPr marL="0" indent="0">
              <a:buNone/>
            </a:pPr>
            <a:r>
              <a:rPr lang="en-US" dirty="0"/>
              <a:t>crimped wire mesh pad with 144 to 192 kg/m3 bulk density. High droplet removal efficiency for droplets </a:t>
            </a:r>
          </a:p>
          <a:p>
            <a:pPr marL="0" indent="0">
              <a:buNone/>
            </a:pPr>
            <a:r>
              <a:rPr lang="en-US" dirty="0"/>
              <a:t>10 microns and larger is common for the above design. Other designs include fiber mesh, mixed wire </a:t>
            </a:r>
          </a:p>
          <a:p>
            <a:pPr marL="0" indent="0">
              <a:buNone/>
            </a:pPr>
            <a:r>
              <a:rPr lang="en-US" dirty="0"/>
              <a:t>and fiber mesh, multiple mesh density layers, and special drainage channels. The goals are either to </a:t>
            </a:r>
          </a:p>
          <a:p>
            <a:pPr marL="0" indent="0">
              <a:buNone/>
            </a:pPr>
            <a:r>
              <a:rPr lang="en-US" dirty="0"/>
              <a:t>increase removal efficiency at lower droplet diameters, promote better drainage and in turn less </a:t>
            </a:r>
          </a:p>
          <a:p>
            <a:pPr marL="0" indent="0">
              <a:buNone/>
            </a:pPr>
            <a:r>
              <a:rPr lang="en-US" dirty="0"/>
              <a:t>carryover, increase throughput for a given mist eliminator area, reduce fouling, or a combination of the </a:t>
            </a:r>
          </a:p>
          <a:p>
            <a:pPr marL="0" indent="0">
              <a:buNone/>
            </a:pPr>
            <a:r>
              <a:rPr lang="en-US" dirty="0"/>
              <a:t>above. Manufacturers should be contacted for specific designs. Mesh pads are not recommended for </a:t>
            </a:r>
          </a:p>
          <a:p>
            <a:pPr marL="0" indent="0">
              <a:buNone/>
            </a:pPr>
            <a:r>
              <a:rPr lang="en-US" dirty="0"/>
              <a:t>dirty or fouling service as they tend to plug easily and can dislodge at high differential pressure.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57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Proper drainage of the mesh mist eliminator is essential to the operation of the unit. As the gas velocity </a:t>
            </a:r>
          </a:p>
          <a:p>
            <a:pPr marL="0" indent="0">
              <a:buNone/>
            </a:pPr>
            <a:r>
              <a:rPr lang="en-US" dirty="0"/>
              <a:t>increases at a given inlet liquid loading, the liquid continues to drain until a limiting load point is </a:t>
            </a:r>
          </a:p>
          <a:p>
            <a:pPr marL="0" indent="0">
              <a:buNone/>
            </a:pPr>
            <a:r>
              <a:rPr lang="en-US" dirty="0"/>
              <a:t>reached, at which point substantial liquid will carry over with the gas flow. Most mesh mist eliminator </a:t>
            </a:r>
          </a:p>
          <a:p>
            <a:pPr marL="0" indent="0">
              <a:buNone/>
            </a:pPr>
            <a:r>
              <a:rPr lang="en-US" dirty="0"/>
              <a:t>designs are based on the load point velocity. The load point will depend on the mist eliminator </a:t>
            </a:r>
          </a:p>
          <a:p>
            <a:pPr marL="0" indent="0">
              <a:buNone/>
            </a:pPr>
            <a:r>
              <a:rPr lang="en-US" dirty="0"/>
              <a:t>orientation, since the drainage mechanism is different as the pad orientation changes.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Wire Mesh Mist Eliminator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3" y="3495959"/>
            <a:ext cx="6127844" cy="24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26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Vane Mist Eliminators </a:t>
            </a:r>
          </a:p>
          <a:p>
            <a:pPr marL="0" indent="0">
              <a:buNone/>
            </a:pPr>
            <a:r>
              <a:rPr lang="en-US" dirty="0"/>
              <a:t>Vane or chevron-type mist eliminators (vane-pack) use relatively closely spaced blades arranged to </a:t>
            </a:r>
          </a:p>
          <a:p>
            <a:pPr marL="0" indent="0">
              <a:buNone/>
            </a:pPr>
            <a:r>
              <a:rPr lang="en-US" dirty="0"/>
              <a:t>provide sinusoidal or </a:t>
            </a:r>
            <a:r>
              <a:rPr lang="en-US" dirty="0" err="1"/>
              <a:t>zig-zag</a:t>
            </a:r>
            <a:r>
              <a:rPr lang="en-US" dirty="0"/>
              <a:t> gas flow paths. The changes in gas flow direction combined with the </a:t>
            </a:r>
          </a:p>
          <a:p>
            <a:pPr marL="0" indent="0">
              <a:buNone/>
            </a:pPr>
            <a:r>
              <a:rPr lang="en-US" dirty="0"/>
              <a:t>inertia of the entrained liquid droplets cause impingement of the droplets onto the plate surface, </a:t>
            </a:r>
          </a:p>
          <a:p>
            <a:pPr marL="0" indent="0">
              <a:buNone/>
            </a:pPr>
            <a:r>
              <a:rPr lang="en-US" dirty="0"/>
              <a:t>followed by coalescence and drainage of the liquid to the liquid collection section of the separator. Vane </a:t>
            </a:r>
          </a:p>
          <a:p>
            <a:pPr marL="0" indent="0">
              <a:buNone/>
            </a:pPr>
            <a:r>
              <a:rPr lang="en-US" dirty="0"/>
              <a:t>packs may be installed in either horizontal or vertical orientations. Various vane styles are available, </a:t>
            </a:r>
          </a:p>
          <a:p>
            <a:pPr marL="0" indent="0">
              <a:buNone/>
            </a:pPr>
            <a:r>
              <a:rPr lang="en-US" dirty="0"/>
              <a:t>including those with and without pockets (both single and double pockets) to promote liquid drainage. </a:t>
            </a:r>
          </a:p>
          <a:p>
            <a:pPr marL="0" indent="0">
              <a:buNone/>
            </a:pPr>
            <a:r>
              <a:rPr lang="en-US" dirty="0"/>
              <a:t>Vanes with pockets, allow a higher gas throughput per flow area due to enhanced drainage, but are not </a:t>
            </a:r>
          </a:p>
          <a:p>
            <a:pPr marL="0" indent="0">
              <a:buNone/>
            </a:pPr>
            <a:r>
              <a:rPr lang="en-US" dirty="0"/>
              <a:t>typically used in highly fouling service. Fig. 7-11 shows a horizontal, pocketed vane-type mist </a:t>
            </a:r>
          </a:p>
          <a:p>
            <a:pPr marL="0" indent="0">
              <a:buNone/>
            </a:pPr>
            <a:r>
              <a:rPr lang="en-US" dirty="0"/>
              <a:t>eliminator. Vane capacity is reduced for vertical up flow applications relative to horizontal flow. Key </a:t>
            </a:r>
          </a:p>
          <a:p>
            <a:pPr marL="0" indent="0">
              <a:buNone/>
            </a:pPr>
            <a:r>
              <a:rPr lang="en-US" dirty="0"/>
              <a:t>performance parameters for vanes are droplet removal efficiency and gas handling capacity. Capture </a:t>
            </a:r>
          </a:p>
          <a:p>
            <a:pPr marL="0" indent="0">
              <a:buNone/>
            </a:pPr>
            <a:r>
              <a:rPr lang="en-US" dirty="0"/>
              <a:t>efficiency for a given droplet size depends on the vane design, gas velocity, gas viscosity and other </a:t>
            </a:r>
          </a:p>
          <a:p>
            <a:pPr marL="0" indent="0">
              <a:buNone/>
            </a:pPr>
            <a:r>
              <a:rPr lang="en-US" dirty="0"/>
              <a:t>parameters. Simple vanes with no pockets are typically capable of capturing 40 microns droplets, </a:t>
            </a:r>
          </a:p>
          <a:p>
            <a:pPr marL="0" indent="0">
              <a:buNone/>
            </a:pPr>
            <a:r>
              <a:rPr lang="en-US" dirty="0"/>
              <a:t>pocketed vanes are capable of 20 microns, and highly complex vanes of 10-20 microns at favorable</a:t>
            </a:r>
          </a:p>
        </p:txBody>
      </p:sp>
    </p:spTree>
    <p:extLst>
      <p:ext uri="{BB962C8B-B14F-4D97-AF65-F5344CB8AC3E}">
        <p14:creationId xmlns:p14="http://schemas.microsoft.com/office/powerpoint/2010/main" val="1077235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operating conditions. Maximum vane capacity is set to limit re-entrainment. The Souder-Brown </a:t>
            </a:r>
          </a:p>
          <a:p>
            <a:pPr marL="0" indent="0">
              <a:buNone/>
            </a:pPr>
            <a:r>
              <a:rPr lang="en-US" dirty="0"/>
              <a:t>equation (Equation 7-11) and the load/sizing K factor are frequently used for describing the capacity of </a:t>
            </a:r>
          </a:p>
          <a:p>
            <a:pPr marL="0" indent="0">
              <a:buNone/>
            </a:pPr>
            <a:r>
              <a:rPr lang="en-US" dirty="0"/>
              <a:t>vane-type mist eliminators. Manufactures provide typical K factors for the various styles. The capacity </a:t>
            </a:r>
          </a:p>
          <a:p>
            <a:pPr marL="0" indent="0">
              <a:buNone/>
            </a:pPr>
            <a:r>
              <a:rPr lang="en-US" dirty="0"/>
              <a:t>for a particular vane service may be limited due to the liquid load to the device, liquid viscosity, </a:t>
            </a:r>
          </a:p>
          <a:p>
            <a:pPr marL="0" indent="0">
              <a:buNone/>
            </a:pPr>
            <a:r>
              <a:rPr lang="en-US" dirty="0"/>
              <a:t>foaming tendency, liquid surface tension, gas mal-distribution, and flow surges. These factors are not </a:t>
            </a:r>
          </a:p>
          <a:p>
            <a:pPr marL="0" indent="0">
              <a:buNone/>
            </a:pPr>
            <a:r>
              <a:rPr lang="en-US" dirty="0"/>
              <a:t>necessarily directly related to the </a:t>
            </a:r>
            <a:r>
              <a:rPr lang="en-US" dirty="0" err="1"/>
              <a:t>Souders</a:t>
            </a:r>
            <a:r>
              <a:rPr lang="en-US" dirty="0"/>
              <a:t>-Brown K value. Manufacturer guidance is necessary for a </a:t>
            </a:r>
          </a:p>
          <a:p>
            <a:pPr marL="0" indent="0">
              <a:buNone/>
            </a:pPr>
            <a:r>
              <a:rPr lang="en-US" dirty="0"/>
              <a:t>Design.</a:t>
            </a:r>
          </a:p>
          <a:p>
            <a:pPr marL="0" indent="0">
              <a:buNone/>
            </a:pPr>
            <a:r>
              <a:rPr lang="en-US" dirty="0"/>
              <a:t>Testing has shown that for mesh type mist eliminators the low pressure air-water droplet removal </a:t>
            </a:r>
          </a:p>
          <a:p>
            <a:pPr marL="0" indent="0">
              <a:buNone/>
            </a:pPr>
            <a:r>
              <a:rPr lang="en-US" dirty="0"/>
              <a:t>efficiency experimental results correlate reasonably well with higher pressure gas-hydrocarbon liquid </a:t>
            </a:r>
          </a:p>
          <a:p>
            <a:pPr marL="0" indent="0">
              <a:buNone/>
            </a:pPr>
            <a:r>
              <a:rPr lang="en-US" dirty="0"/>
              <a:t>systems. Vane packs on the other hand show a drop-off in removal efficiency as pressure increases. This </a:t>
            </a:r>
          </a:p>
          <a:p>
            <a:pPr marL="0" indent="0">
              <a:buNone/>
            </a:pPr>
            <a:r>
              <a:rPr lang="en-US" dirty="0"/>
              <a:t>is primarily due to the decreased allowable design gas velocity caused by the increased gas density. As </a:t>
            </a:r>
          </a:p>
          <a:p>
            <a:pPr marL="0" indent="0">
              <a:buNone/>
            </a:pPr>
            <a:r>
              <a:rPr lang="en-US" dirty="0"/>
              <a:t>gas velocity decreases, droplet inertia decreases, and the droplets tend to follow the gas streamlines </a:t>
            </a:r>
          </a:p>
          <a:p>
            <a:pPr marL="0" indent="0">
              <a:buNone/>
            </a:pPr>
            <a:r>
              <a:rPr lang="en-US" dirty="0"/>
              <a:t>through the vane passages more easily. As a result, droplets are able to exit the vane pack without </a:t>
            </a:r>
          </a:p>
          <a:p>
            <a:pPr marL="0" indent="0">
              <a:buNone/>
            </a:pPr>
            <a:r>
              <a:rPr lang="en-US" dirty="0"/>
              <a:t>being captured. Mesh pads also rely on velocity/droplet inertia to remove liquid droplets via</a:t>
            </a:r>
          </a:p>
        </p:txBody>
      </p:sp>
    </p:spTree>
    <p:extLst>
      <p:ext uri="{BB962C8B-B14F-4D97-AF65-F5344CB8AC3E}">
        <p14:creationId xmlns:p14="http://schemas.microsoft.com/office/powerpoint/2010/main" val="117165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1286699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Vertical Separator with Mesh Pad</a:t>
            </a:r>
          </a:p>
          <a:p>
            <a:pPr marL="0" indent="0">
              <a:buNone/>
            </a:pPr>
            <a:r>
              <a:rPr lang="en-US" dirty="0"/>
              <a:t>The addition of the mesh pad to the vertical separator improves the demisting capability of the </a:t>
            </a:r>
          </a:p>
          <a:p>
            <a:pPr marL="0" indent="0">
              <a:buNone/>
            </a:pPr>
            <a:r>
              <a:rPr lang="en-US" dirty="0"/>
              <a:t>separator. Vertical separators with mesh pads have moderate capacity, high liquid droplet removal </a:t>
            </a:r>
          </a:p>
          <a:p>
            <a:pPr marL="0" indent="0">
              <a:buNone/>
            </a:pPr>
            <a:r>
              <a:rPr lang="en-US" dirty="0"/>
              <a:t>efficiency, high turndown ratio, and low pressure drop. The overall efficiency of a separator with a mesh </a:t>
            </a:r>
          </a:p>
          <a:p>
            <a:pPr marL="0" indent="0">
              <a:buNone/>
            </a:pPr>
            <a:r>
              <a:rPr lang="en-US" dirty="0"/>
              <a:t>pad is dependent on the liquid droplet size distribution and the liquid load at the pad. A supplier can </a:t>
            </a:r>
          </a:p>
          <a:p>
            <a:pPr marL="0" indent="0">
              <a:buNone/>
            </a:pPr>
            <a:r>
              <a:rPr lang="en-US" dirty="0"/>
              <a:t>typically guarantee an overall efficiency of 99% at 7-10 microns for a conventional high efficiency wire </a:t>
            </a:r>
          </a:p>
          <a:p>
            <a:pPr marL="0" indent="0">
              <a:buNone/>
            </a:pPr>
            <a:r>
              <a:rPr lang="en-US" dirty="0"/>
              <a:t>mesh mist eliminator. For material balance purposes, an overall liquid removal efficiency of greater </a:t>
            </a:r>
          </a:p>
          <a:p>
            <a:pPr marL="0" indent="0">
              <a:buNone/>
            </a:pPr>
            <a:r>
              <a:rPr lang="en-US" dirty="0"/>
              <a:t>than 99% can be assumed for most applications. Vertical separators with mesh pads are recommended </a:t>
            </a:r>
          </a:p>
          <a:p>
            <a:pPr marL="0" indent="0">
              <a:buNone/>
            </a:pPr>
            <a:r>
              <a:rPr lang="en-US" dirty="0"/>
              <a:t>for applications where vapor flow is the controlling condition. They can handle a moderate liquid load </a:t>
            </a:r>
          </a:p>
          <a:p>
            <a:pPr marL="0" indent="0">
              <a:buNone/>
            </a:pPr>
            <a:r>
              <a:rPr lang="en-US" dirty="0"/>
              <a:t>to the pad in the form of droplets. The design K value can be affected by the liquid load to the device, </a:t>
            </a:r>
          </a:p>
          <a:p>
            <a:pPr marL="0" indent="0">
              <a:buNone/>
            </a:pPr>
            <a:r>
              <a:rPr lang="en-US" dirty="0"/>
              <a:t>therefore proper selection of the feed inlet device is essential. Vertical wire mesh separators can be used</a:t>
            </a:r>
          </a:p>
          <a:p>
            <a:pPr marL="0" indent="0">
              <a:buNone/>
            </a:pPr>
            <a:r>
              <a:rPr lang="en-US" dirty="0"/>
              <a:t> when limited upstream pipe slugs are present, if sufficient liquid surge volume is included. They are </a:t>
            </a:r>
          </a:p>
          <a:p>
            <a:pPr marL="0" indent="0">
              <a:buNone/>
            </a:pPr>
            <a:r>
              <a:rPr lang="en-US" dirty="0"/>
              <a:t>not recommended for fouling service and for highly viscous liquids when the de-gassing requirement </a:t>
            </a:r>
          </a:p>
          <a:p>
            <a:pPr marL="0" indent="0">
              <a:buNone/>
            </a:pPr>
            <a:r>
              <a:rPr lang="en-US" dirty="0"/>
              <a:t>determines the vessel diameter. </a:t>
            </a:r>
          </a:p>
        </p:txBody>
      </p:sp>
    </p:spTree>
    <p:extLst>
      <p:ext uri="{BB962C8B-B14F-4D97-AF65-F5344CB8AC3E}">
        <p14:creationId xmlns:p14="http://schemas.microsoft.com/office/powerpoint/2010/main" val="1606744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impingement, but they are less susceptible to efficiency reduction than vane packs because mesh pads </a:t>
            </a:r>
          </a:p>
          <a:p>
            <a:pPr marL="0" indent="0">
              <a:buNone/>
            </a:pPr>
            <a:r>
              <a:rPr lang="en-US" dirty="0"/>
              <a:t>have far more collection “targets”, i.e. wire/fiber filaments.</a:t>
            </a:r>
          </a:p>
          <a:p>
            <a:pPr marL="0" indent="0">
              <a:buNone/>
            </a:pPr>
            <a:r>
              <a:rPr lang="en-US" dirty="0"/>
              <a:t>Turndown is generally more of a concern with vane-packs than wire mesh, with droplet removal </a:t>
            </a:r>
          </a:p>
          <a:p>
            <a:pPr marL="0" indent="0">
              <a:buNone/>
            </a:pPr>
            <a:r>
              <a:rPr lang="en-US" dirty="0"/>
              <a:t>efficiency decreasing measurably as velocity decreases from design. Vane packs are more tolerant to </a:t>
            </a:r>
          </a:p>
          <a:p>
            <a:pPr marL="0" indent="0">
              <a:buNone/>
            </a:pPr>
            <a:r>
              <a:rPr lang="en-US" dirty="0"/>
              <a:t>dirt and fouling than mesh due to the large passage size. </a:t>
            </a:r>
          </a:p>
          <a:p>
            <a:pPr marL="0" indent="0">
              <a:buNone/>
            </a:pPr>
            <a:r>
              <a:rPr lang="en-US" dirty="0"/>
              <a:t>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Cross-Section of Vane Element Mist Extractor and Typical Vane Pack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81" y="3700392"/>
            <a:ext cx="8407020" cy="278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21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47197D-9E2B-90B5-CF6C-65EB39729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07" y="355106"/>
            <a:ext cx="7439488" cy="61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37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Separation Efficiency and Sizing Considerations For Wire Mesh Mist Eliminators — The work horse </a:t>
            </a:r>
          </a:p>
          <a:p>
            <a:pPr marL="0" indent="0">
              <a:buNone/>
            </a:pPr>
            <a:r>
              <a:rPr lang="en-US" dirty="0"/>
              <a:t>mist eliminator of the process industry for more than 60 years has been the conventional crimped wire </a:t>
            </a:r>
          </a:p>
          <a:p>
            <a:pPr marL="0" indent="0">
              <a:buNone/>
            </a:pPr>
            <a:r>
              <a:rPr lang="en-US" dirty="0"/>
              <a:t>mesh mist eliminator (single wire filament, and density). This design is still applicable for a wide </a:t>
            </a:r>
          </a:p>
          <a:p>
            <a:pPr marL="0" indent="0">
              <a:buNone/>
            </a:pPr>
            <a:r>
              <a:rPr lang="en-US" dirty="0"/>
              <a:t>variety of gas processing applications. Today however, there is a wide variety of advanced designs using </a:t>
            </a:r>
          </a:p>
          <a:p>
            <a:pPr marL="0" indent="0">
              <a:buNone/>
            </a:pPr>
            <a:r>
              <a:rPr lang="en-US" dirty="0"/>
              <a:t>the concept of composites (polymer fibers woven into the wire mesh),  complex multi-layer (different </a:t>
            </a:r>
          </a:p>
          <a:p>
            <a:pPr marL="0" indent="0">
              <a:buNone/>
            </a:pPr>
            <a:r>
              <a:rPr lang="en-US" dirty="0"/>
              <a:t>density and or filament size in layers), drainage channels, or other concepts. Each design will have its </a:t>
            </a:r>
          </a:p>
          <a:p>
            <a:pPr marL="0" indent="0">
              <a:buNone/>
            </a:pPr>
            <a:r>
              <a:rPr lang="en-US" dirty="0"/>
              <a:t>own characteristic droplet removal efficiency at standard conditions, ability to tolerate liquid load, and </a:t>
            </a:r>
          </a:p>
          <a:p>
            <a:pPr marL="0" indent="0">
              <a:buNone/>
            </a:pPr>
            <a:r>
              <a:rPr lang="en-US" dirty="0"/>
              <a:t>throughput capacity. Difficult applications in the gas treating industry are those with small droplet size </a:t>
            </a:r>
          </a:p>
          <a:p>
            <a:pPr marL="0" indent="0">
              <a:buNone/>
            </a:pPr>
            <a:r>
              <a:rPr lang="en-US" dirty="0"/>
              <a:t>(low temperature treating separators, low surface tension high pressure light hydrocarbons), high </a:t>
            </a:r>
          </a:p>
          <a:p>
            <a:pPr marL="0" indent="0">
              <a:buNone/>
            </a:pPr>
            <a:r>
              <a:rPr lang="en-US" dirty="0"/>
              <a:t>viscosity (glycols, sulfur) and stringent outlet specifications (low temperature treating, amines and </a:t>
            </a:r>
          </a:p>
          <a:p>
            <a:pPr marL="0" indent="0">
              <a:buNone/>
            </a:pPr>
            <a:r>
              <a:rPr lang="en-US" dirty="0"/>
              <a:t>glycols). Internals suppliers should be consulted to provide the optimum alternatives for these </a:t>
            </a:r>
          </a:p>
          <a:p>
            <a:pPr marL="0" indent="0">
              <a:buNone/>
            </a:pPr>
            <a:r>
              <a:rPr lang="en-US" dirty="0"/>
              <a:t>applications. </a:t>
            </a:r>
          </a:p>
        </p:txBody>
      </p:sp>
    </p:spTree>
    <p:extLst>
      <p:ext uri="{BB962C8B-B14F-4D97-AF65-F5344CB8AC3E}">
        <p14:creationId xmlns:p14="http://schemas.microsoft.com/office/powerpoint/2010/main" val="2385559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any selected style, mist eliminator supplier can provide the d95 (droplet size for 95% removal </a:t>
            </a:r>
          </a:p>
          <a:p>
            <a:pPr marL="0" indent="0">
              <a:buNone/>
            </a:pPr>
            <a:r>
              <a:rPr lang="en-US" dirty="0"/>
              <a:t>efficiency), and for a given an estimated inlet droplet size distribution, an overall separation efficiency. </a:t>
            </a:r>
          </a:p>
          <a:p>
            <a:pPr marL="0" indent="0">
              <a:buNone/>
            </a:pPr>
            <a:r>
              <a:rPr lang="en-US" dirty="0"/>
              <a:t>Sizing for wire mesh mist eliminators is based on operating the mist eliminator at a maximum flow </a:t>
            </a:r>
          </a:p>
          <a:p>
            <a:pPr marL="0" indent="0">
              <a:buNone/>
            </a:pPr>
            <a:r>
              <a:rPr lang="en-US" dirty="0"/>
              <a:t>rate which is a safe distance from the flood point at the operating conditions. The </a:t>
            </a:r>
            <a:r>
              <a:rPr lang="en-US" dirty="0" err="1"/>
              <a:t>Souders</a:t>
            </a:r>
            <a:r>
              <a:rPr lang="en-US" dirty="0"/>
              <a:t>-Brown K </a:t>
            </a:r>
          </a:p>
          <a:p>
            <a:pPr marL="0" indent="0">
              <a:buNone/>
            </a:pPr>
            <a:r>
              <a:rPr lang="en-US" dirty="0"/>
              <a:t>value (Equation 7-11) has been found to be a good correlating factor for determining this velocity. A </a:t>
            </a:r>
          </a:p>
          <a:p>
            <a:pPr marL="0" indent="0">
              <a:buNone/>
            </a:pPr>
            <a:r>
              <a:rPr lang="en-US" dirty="0"/>
              <a:t>conventional, 192 kg/m3, 0.3 mm filament, crimped wire mesh mist eliminator, will typically have a </a:t>
            </a:r>
          </a:p>
          <a:p>
            <a:pPr marL="0" indent="0">
              <a:buNone/>
            </a:pPr>
            <a:r>
              <a:rPr lang="en-US" dirty="0"/>
              <a:t>design K value of 0.11 m/s, for vertical flow to the mist eliminator, at low pressure, low liquid/ gas load, </a:t>
            </a:r>
          </a:p>
          <a:p>
            <a:pPr marL="0" indent="0">
              <a:buNone/>
            </a:pPr>
            <a:r>
              <a:rPr lang="en-US" dirty="0"/>
              <a:t>and liquid viscosity of 1.0 </a:t>
            </a:r>
            <a:r>
              <a:rPr lang="en-US" dirty="0" err="1"/>
              <a:t>mPa.s</a:t>
            </a:r>
            <a:r>
              <a:rPr lang="en-US" dirty="0"/>
              <a:t> or lower. In horizontal gas flow, a design K value of 0.13 is typical for </a:t>
            </a:r>
          </a:p>
          <a:p>
            <a:pPr marL="0" indent="0">
              <a:buNone/>
            </a:pPr>
            <a:r>
              <a:rPr lang="en-US" dirty="0"/>
              <a:t>these conditions. At other conditions, the design K value may be lower, due to the liquid/gas flow </a:t>
            </a:r>
          </a:p>
          <a:p>
            <a:pPr marL="0" indent="0">
              <a:buNone/>
            </a:pPr>
            <a:r>
              <a:rPr lang="en-US" dirty="0"/>
              <a:t>parameter(Φ) to the device(Φ=</a:t>
            </a:r>
            <a:r>
              <a:rPr lang="en-US" dirty="0" err="1"/>
              <a:t>Wg</a:t>
            </a:r>
            <a:r>
              <a:rPr lang="en-US" dirty="0"/>
              <a:t>/</a:t>
            </a:r>
            <a:r>
              <a:rPr lang="en-US" dirty="0" err="1"/>
              <a:t>Wl</a:t>
            </a:r>
            <a:r>
              <a:rPr lang="en-US" dirty="0"/>
              <a:t>(</a:t>
            </a:r>
            <a:r>
              <a:rPr lang="en-US" dirty="0" err="1"/>
              <a:t>ρg</a:t>
            </a:r>
            <a:r>
              <a:rPr lang="en-US" dirty="0"/>
              <a:t>/ </a:t>
            </a:r>
            <a:r>
              <a:rPr lang="en-US" dirty="0" err="1"/>
              <a:t>ρl</a:t>
            </a:r>
            <a:r>
              <a:rPr lang="en-US" dirty="0"/>
              <a:t>)0.5), liquid viscosity, foaming tendency, liquid </a:t>
            </a:r>
          </a:p>
          <a:p>
            <a:pPr marL="0" indent="0">
              <a:buNone/>
            </a:pPr>
            <a:r>
              <a:rPr lang="en-US" dirty="0"/>
              <a:t>surface tension, gas mal-distribution, and flow surges. Note, that the average droplet size to the </a:t>
            </a:r>
          </a:p>
          <a:p>
            <a:pPr marL="0" indent="0">
              <a:buNone/>
            </a:pPr>
            <a:r>
              <a:rPr lang="en-US" dirty="0"/>
              <a:t>separator, the type of inlet distributor, and the device spacing in the vessel can affect the gas/liquid flow </a:t>
            </a:r>
          </a:p>
          <a:p>
            <a:pPr marL="0" indent="0">
              <a:buNone/>
            </a:pPr>
            <a:r>
              <a:rPr lang="en-US" dirty="0"/>
              <a:t>parameter at the mist eliminator for a given set of inlet conditions to the separator.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57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gas treating applications, liquid viscosity is important mainly for high viscosity fluids, such as </a:t>
            </a:r>
          </a:p>
          <a:p>
            <a:pPr marL="0" indent="0">
              <a:buNone/>
            </a:pPr>
            <a:r>
              <a:rPr lang="en-US" dirty="0"/>
              <a:t>glycols and sulfur. Surface tension is important for low surface tension light hydrocarbon fluids, </a:t>
            </a:r>
          </a:p>
          <a:p>
            <a:pPr marL="0" indent="0">
              <a:buNone/>
            </a:pPr>
            <a:r>
              <a:rPr lang="en-US" dirty="0"/>
              <a:t>typically found in low temperature gas processing.</a:t>
            </a:r>
          </a:p>
          <a:p>
            <a:pPr marL="0" indent="0">
              <a:buNone/>
            </a:pPr>
            <a:r>
              <a:rPr lang="en-US" dirty="0"/>
              <a:t>Fabian10 proposed that it is prudent to de-rate mist eliminators at pressures above 690 </a:t>
            </a:r>
            <a:r>
              <a:rPr lang="en-US" dirty="0" err="1"/>
              <a:t>kPa</a:t>
            </a:r>
            <a:r>
              <a:rPr lang="en-US" dirty="0"/>
              <a:t> (</a:t>
            </a:r>
            <a:r>
              <a:rPr lang="en-US" dirty="0" err="1"/>
              <a:t>ga</a:t>
            </a:r>
            <a:r>
              <a:rPr lang="en-US" dirty="0"/>
              <a:t>). This </a:t>
            </a:r>
          </a:p>
          <a:p>
            <a:pPr marL="0" indent="0">
              <a:buNone/>
            </a:pPr>
            <a:r>
              <a:rPr lang="en-US" dirty="0"/>
              <a:t>de-rating is not for pressure per se, but rather for the potential for local high velocity areas, as the mist </a:t>
            </a:r>
          </a:p>
          <a:p>
            <a:pPr marL="0" indent="0">
              <a:buNone/>
            </a:pPr>
            <a:r>
              <a:rPr lang="en-US" dirty="0"/>
              <a:t>eliminator becomes more compact at higher pressures. These de-rating factors are shown in Fig. 736. </a:t>
            </a:r>
          </a:p>
          <a:p>
            <a:pPr marL="0" indent="0">
              <a:buNone/>
            </a:pPr>
            <a:r>
              <a:rPr lang="en-US" dirty="0"/>
              <a:t>Systems known to foam, such as amines and glycols should be de-rated, in a similar manner to a </a:t>
            </a:r>
          </a:p>
          <a:p>
            <a:pPr marL="0" indent="0">
              <a:buNone/>
            </a:pPr>
            <a:r>
              <a:rPr lang="en-US" dirty="0"/>
              <a:t>system factor for trays or packing in these services. In addition, it is common to apply a system factor to </a:t>
            </a:r>
          </a:p>
          <a:p>
            <a:pPr marL="0" indent="0">
              <a:buNone/>
            </a:pPr>
            <a:r>
              <a:rPr lang="en-US" dirty="0"/>
              <a:t>the gas design flow rate, which can vary from 1.05 to 1.2 depending on the application (i.e. inlet </a:t>
            </a:r>
          </a:p>
          <a:p>
            <a:pPr marL="0" indent="0">
              <a:buNone/>
            </a:pPr>
            <a:r>
              <a:rPr lang="en-US" dirty="0"/>
              <a:t>production, steady state gas processing, gas compression). For many services in the gas treating </a:t>
            </a:r>
          </a:p>
          <a:p>
            <a:pPr marL="0" indent="0">
              <a:buNone/>
            </a:pPr>
            <a:r>
              <a:rPr lang="en-US" dirty="0"/>
              <a:t>industry that handle light hydrocarbons gases and liquids at low liquid load, with a conventional wire </a:t>
            </a:r>
          </a:p>
          <a:p>
            <a:pPr marL="0" indent="0">
              <a:buNone/>
            </a:pPr>
            <a:r>
              <a:rPr lang="en-US" dirty="0"/>
              <a:t>mesh mist eliminator, use of a K value of 0.11, de-rated per Fig. 7-36, will provide an acceptable design.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80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addition of the mesh pad to the vertical separator improves the demisting capability of the </a:t>
            </a:r>
          </a:p>
          <a:p>
            <a:pPr marL="0" indent="0">
              <a:buNone/>
            </a:pPr>
            <a:r>
              <a:rPr lang="en-US" dirty="0"/>
              <a:t>separator. Vertical separators with mesh pads have moderate capacity, high liquid droplet removal </a:t>
            </a:r>
          </a:p>
          <a:p>
            <a:pPr marL="0" indent="0">
              <a:buNone/>
            </a:pPr>
            <a:r>
              <a:rPr lang="en-US" dirty="0"/>
              <a:t>efficiency, high turndown ratio, and low pressure drop. The overall efficiency of a separator with a mesh </a:t>
            </a:r>
          </a:p>
          <a:p>
            <a:pPr marL="0" indent="0">
              <a:buNone/>
            </a:pPr>
            <a:r>
              <a:rPr lang="en-US" dirty="0"/>
              <a:t>pad is dependent on the liquid droplet size distribution and the liquid load at the pad. A supplier can </a:t>
            </a:r>
          </a:p>
          <a:p>
            <a:pPr marL="0" indent="0">
              <a:buNone/>
            </a:pPr>
            <a:r>
              <a:rPr lang="en-US" dirty="0"/>
              <a:t>typically guarantee an overall efficiency of 99% at 7-10 microns for a conventional high efficiency wire </a:t>
            </a:r>
          </a:p>
          <a:p>
            <a:pPr marL="0" indent="0">
              <a:buNone/>
            </a:pPr>
            <a:r>
              <a:rPr lang="en-US" dirty="0"/>
              <a:t>mesh mist eliminator. For material balance purposes, an overall liquid removal efficiency of greater </a:t>
            </a:r>
          </a:p>
          <a:p>
            <a:pPr marL="0" indent="0">
              <a:buNone/>
            </a:pPr>
            <a:r>
              <a:rPr lang="en-US" dirty="0"/>
              <a:t>than 99% can be assumed for most applications. Vertical separators with mesh pads are recommended </a:t>
            </a:r>
          </a:p>
          <a:p>
            <a:pPr marL="0" indent="0">
              <a:buNone/>
            </a:pPr>
            <a:r>
              <a:rPr lang="en-US" dirty="0"/>
              <a:t>for applications where vapor flow is the controlling condition. They can handle a moderate liquid load </a:t>
            </a:r>
          </a:p>
          <a:p>
            <a:pPr marL="0" indent="0">
              <a:buNone/>
            </a:pPr>
            <a:r>
              <a:rPr lang="en-US" dirty="0"/>
              <a:t>to the pad in the form of droplets. The design K value can be affected by the liquid load to the device, </a:t>
            </a:r>
          </a:p>
          <a:p>
            <a:pPr marL="0" indent="0">
              <a:buNone/>
            </a:pPr>
            <a:r>
              <a:rPr lang="en-US" dirty="0"/>
              <a:t>therefore proper selection of the feed inlet device is essential. Vertical wire mesh separators can be used </a:t>
            </a:r>
          </a:p>
          <a:p>
            <a:pPr marL="0" indent="0">
              <a:buNone/>
            </a:pPr>
            <a:r>
              <a:rPr lang="en-US" dirty="0"/>
              <a:t>when limited upstream pipe slugs are present, if sufficient liquid surge volume is included. They are </a:t>
            </a:r>
          </a:p>
          <a:p>
            <a:pPr marL="0" indent="0">
              <a:buNone/>
            </a:pPr>
            <a:r>
              <a:rPr lang="en-US" dirty="0"/>
              <a:t>not recommended for fouling service and for highly viscous liquids when the de-gassing requirement </a:t>
            </a:r>
          </a:p>
          <a:p>
            <a:pPr marL="0" indent="0">
              <a:buNone/>
            </a:pPr>
            <a:r>
              <a:rPr lang="en-US" dirty="0"/>
              <a:t>determines the vessel diameter.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63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dirty="0"/>
              <a:t>          De-rating factor to K-value for pressure                  Typical Saunders Brown K values for mist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eliminator devices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4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6" y="1441971"/>
            <a:ext cx="5096302" cy="241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06" y="1441971"/>
            <a:ext cx="47053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84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27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89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Height Calculation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70212"/>
            <a:ext cx="55546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1070212"/>
            <a:ext cx="45310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90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kazi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94" y="358049"/>
            <a:ext cx="5500048" cy="60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8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applications for vertical separators with mesh pads are compressor suction scrubbers and </a:t>
            </a:r>
          </a:p>
          <a:p>
            <a:pPr marL="0" indent="0">
              <a:buNone/>
            </a:pPr>
            <a:r>
              <a:rPr lang="en-US" dirty="0"/>
              <a:t>intermediate scrubbers in non-fouling service, general service separators of all types, production </a:t>
            </a:r>
          </a:p>
          <a:p>
            <a:pPr marL="0" indent="0">
              <a:buNone/>
            </a:pPr>
            <a:r>
              <a:rPr lang="en-US" dirty="0"/>
              <a:t>separators, inlet and outlet scrubbers for glycol/ amine contactors, upstream of filter-separators, and </a:t>
            </a:r>
          </a:p>
          <a:p>
            <a:pPr marL="0" indent="0">
              <a:buNone/>
            </a:pPr>
            <a:r>
              <a:rPr lang="en-US" dirty="0"/>
              <a:t>inlet scrubbers for gas export pipelines. Different styles of mesh elements are available metal, </a:t>
            </a:r>
          </a:p>
          <a:p>
            <a:pPr marL="0" indent="0">
              <a:buNone/>
            </a:pPr>
            <a:r>
              <a:rPr lang="en-US" dirty="0"/>
              <a:t>plastic, composite (wire and fiber), compound (different wire diameter, and/or weave density, and </a:t>
            </a:r>
          </a:p>
          <a:p>
            <a:pPr marL="0" indent="0">
              <a:buNone/>
            </a:pPr>
            <a:r>
              <a:rPr lang="en-US" dirty="0"/>
              <a:t>special drainage)], depending on the application. All of these factors will affect both the maximum gas </a:t>
            </a:r>
          </a:p>
          <a:p>
            <a:pPr marL="0" indent="0">
              <a:buNone/>
            </a:pPr>
            <a:r>
              <a:rPr lang="en-US" dirty="0"/>
              <a:t>capacity and the droplet removal efficiency. For many gas treating applications, however, conventional </a:t>
            </a:r>
          </a:p>
          <a:p>
            <a:pPr marL="0" indent="0">
              <a:buNone/>
            </a:pPr>
            <a:r>
              <a:rPr lang="en-US" dirty="0"/>
              <a:t>simple metal mesh mist eliminator are used. Mesh pads have a low pressure drop, typically about 249 </a:t>
            </a:r>
          </a:p>
          <a:p>
            <a:pPr marL="0" indent="0">
              <a:buNone/>
            </a:pPr>
            <a:r>
              <a:rPr lang="en-US" dirty="0"/>
              <a:t>Pa, depending on the pressure and liquid loading.</a:t>
            </a:r>
          </a:p>
        </p:txBody>
      </p:sp>
    </p:spTree>
    <p:extLst>
      <p:ext uri="{BB962C8B-B14F-4D97-AF65-F5344CB8AC3E}">
        <p14:creationId xmlns:p14="http://schemas.microsoft.com/office/powerpoint/2010/main" val="1322808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Vapor Outlet Section</a:t>
            </a:r>
          </a:p>
          <a:p>
            <a:pPr marL="0" indent="0">
              <a:buNone/>
            </a:pPr>
            <a:r>
              <a:rPr lang="en-US" dirty="0"/>
              <a:t>The sizing of the vapor outlet nozzle should be such that given the above placement of the mesh pad, </a:t>
            </a:r>
          </a:p>
          <a:p>
            <a:pPr marL="0" indent="0">
              <a:buNone/>
            </a:pPr>
            <a:r>
              <a:rPr lang="en-US" dirty="0"/>
              <a:t>the velocity is not high enough to cause channeling of the gas through the mesh pad. The nozzle outlet </a:t>
            </a:r>
          </a:p>
          <a:p>
            <a:pPr marL="0" indent="0">
              <a:buNone/>
            </a:pPr>
            <a:r>
              <a:rPr lang="en-US" dirty="0"/>
              <a:t>size is typically based on the lesser of that required for piping pressure drop, or a maximum velocity </a:t>
            </a:r>
          </a:p>
          <a:p>
            <a:pPr marL="0" indent="0">
              <a:buNone/>
            </a:pPr>
            <a:r>
              <a:rPr lang="en-US" dirty="0"/>
              <a:t>head criteria. Typical ranges for the maximum velocity head allowed for the vapor outlet are 4500–5400</a:t>
            </a:r>
          </a:p>
          <a:p>
            <a:pPr marL="0" indent="0">
              <a:buNone/>
            </a:pPr>
            <a:r>
              <a:rPr lang="en-US" dirty="0"/>
              <a:t> kg/m • s2. In addition some users limit the absolute velocity to 18 m/s. The pipe size can be decreased </a:t>
            </a:r>
          </a:p>
          <a:p>
            <a:pPr marL="0" indent="0">
              <a:buNone/>
            </a:pPr>
            <a:r>
              <a:rPr lang="en-US" dirty="0"/>
              <a:t>to the appropriate size based on pressure drop considerations, 5-10 pipe diameters downstream of the </a:t>
            </a:r>
          </a:p>
          <a:p>
            <a:pPr marL="0" indent="0">
              <a:buNone/>
            </a:pPr>
            <a:r>
              <a:rPr lang="en-US" dirty="0"/>
              <a:t>separator, as required.</a:t>
            </a:r>
          </a:p>
        </p:txBody>
      </p:sp>
      <p:pic>
        <p:nvPicPr>
          <p:cNvPr id="2050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3603008"/>
            <a:ext cx="10413242" cy="31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79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Liquid Outlet Nozzle</a:t>
            </a:r>
          </a:p>
          <a:p>
            <a:pPr marL="0" indent="0">
              <a:buNone/>
            </a:pPr>
            <a:r>
              <a:rPr lang="en-US" dirty="0"/>
              <a:t>Many users limit the liquid outlet nozzle velocity based on pump suction line criteria (i.e. 11 </a:t>
            </a:r>
            <a:r>
              <a:rPr lang="en-US" dirty="0" err="1"/>
              <a:t>kPa</a:t>
            </a:r>
            <a:r>
              <a:rPr lang="en-US" dirty="0"/>
              <a:t>/100 m</a:t>
            </a:r>
          </a:p>
          <a:p>
            <a:pPr marL="0" indent="0">
              <a:buNone/>
            </a:pPr>
            <a:r>
              <a:rPr lang="en-US" dirty="0"/>
              <a:t>for fluid at or near boil, 22 </a:t>
            </a:r>
            <a:r>
              <a:rPr lang="en-US" dirty="0" err="1"/>
              <a:t>kPa</a:t>
            </a:r>
            <a:r>
              <a:rPr lang="en-US" dirty="0"/>
              <a:t>/100 m otherwise) or other line sizing criteria. For three phase </a:t>
            </a:r>
          </a:p>
          <a:p>
            <a:pPr marL="0" indent="0">
              <a:buNone/>
            </a:pPr>
            <a:r>
              <a:rPr lang="en-US" dirty="0"/>
              <a:t>separators, the velocity may be further reduced. Other users set a maximum outlet nozzle velocity (i.e. </a:t>
            </a:r>
          </a:p>
          <a:p>
            <a:pPr marL="0" indent="0">
              <a:buNone/>
            </a:pPr>
            <a:r>
              <a:rPr lang="en-US" dirty="0"/>
              <a:t>0.9–1.5 m/sec) regardless of the service.</a:t>
            </a:r>
          </a:p>
          <a:p>
            <a:pPr marL="0" indent="0">
              <a:buNone/>
            </a:pPr>
            <a:r>
              <a:rPr lang="en-US" dirty="0"/>
              <a:t>The liquid accumulation section collects liquid from the inlet, gravity separation and the gas polishing </a:t>
            </a:r>
          </a:p>
          <a:p>
            <a:pPr marL="0" indent="0">
              <a:buNone/>
            </a:pPr>
            <a:r>
              <a:rPr lang="en-US" dirty="0"/>
              <a:t>sections. This liquid accumulation section allows gas trapped in the liquid to escape by providing </a:t>
            </a:r>
          </a:p>
          <a:p>
            <a:pPr marL="0" indent="0">
              <a:buNone/>
            </a:pPr>
            <a:r>
              <a:rPr lang="en-US" dirty="0"/>
              <a:t>sufficient liquid residence time. This is particularly important if the system is foaming or highly </a:t>
            </a:r>
          </a:p>
          <a:p>
            <a:pPr marL="0" indent="0">
              <a:buNone/>
            </a:pPr>
            <a:r>
              <a:rPr lang="en-US" dirty="0"/>
              <a:t>viscous. The liquid accumulation section also provides sufficient volume to allow for fluctuations in the </a:t>
            </a:r>
          </a:p>
          <a:p>
            <a:pPr marL="0" indent="0">
              <a:buNone/>
            </a:pPr>
            <a:r>
              <a:rPr lang="en-US" dirty="0"/>
              <a:t>liquid flow rate or to accommodate slugs of liquid in the inlet flow</a:t>
            </a:r>
          </a:p>
        </p:txBody>
      </p:sp>
    </p:spTree>
    <p:extLst>
      <p:ext uri="{BB962C8B-B14F-4D97-AF65-F5344CB8AC3E}">
        <p14:creationId xmlns:p14="http://schemas.microsoft.com/office/powerpoint/2010/main" val="3377742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Additional Notes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Liquid Carry-Over Specification  for Gas-Liquid Separators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•0.0134 m3 / MMSm3 (absolute reference) </a:t>
            </a:r>
          </a:p>
          <a:p>
            <a:pPr marL="0" indent="0">
              <a:buNone/>
            </a:pPr>
            <a:r>
              <a:rPr lang="en-US" dirty="0"/>
              <a:t>•Supplier guarantee based on % removal for a specified droplet size, (i.e. d95, or 99% removal efficiency at 10 microns) </a:t>
            </a:r>
          </a:p>
          <a:p>
            <a:pPr marL="0" indent="0">
              <a:buNone/>
            </a:pPr>
            <a:r>
              <a:rPr lang="en-US" dirty="0"/>
              <a:t>•98% overall liquid recovery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Gas Carry-Under Specification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typical requirement for light hydrocarbons is minimal carry-under for gas bubbles 200 micron and </a:t>
            </a:r>
          </a:p>
          <a:p>
            <a:pPr marL="0" indent="0">
              <a:buNone/>
            </a:pPr>
            <a:r>
              <a:rPr lang="en-US" dirty="0"/>
              <a:t>larger. This is particularly important when the liquid is being pumped downstream of the separator, </a:t>
            </a:r>
          </a:p>
          <a:p>
            <a:pPr marL="0" indent="0">
              <a:buNone/>
            </a:pPr>
            <a:r>
              <a:rPr lang="en-US" dirty="0"/>
              <a:t>since pumps are only tolerant of dispersed dissolved gas to a limited extent. Gas volumes above 2% </a:t>
            </a:r>
          </a:p>
          <a:p>
            <a:pPr marL="0" indent="0">
              <a:buNone/>
            </a:pPr>
            <a:r>
              <a:rPr lang="en-US" dirty="0"/>
              <a:t>should be checked by the pump manufacturer.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9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Vertical Vessel Diameter and Height Sizing Procedure</a:t>
            </a:r>
          </a:p>
          <a:p>
            <a:pPr marL="342900" indent="-342900">
              <a:buAutoNum type="arabicPeriod"/>
            </a:pPr>
            <a:r>
              <a:rPr lang="en-US" dirty="0"/>
              <a:t>Calculate the volumetric flow in m3/s</a:t>
            </a:r>
          </a:p>
          <a:p>
            <a:pPr marL="342900" indent="-342900">
              <a:buAutoNum type="arabicPeriod"/>
            </a:pPr>
            <a:r>
              <a:rPr lang="en-US" dirty="0"/>
              <a:t>Select a proper K-value and de-rate it according to its pressure by using the table on 11</a:t>
            </a:r>
            <a:r>
              <a:rPr lang="en-US" baseline="30000" dirty="0"/>
              <a:t>th</a:t>
            </a:r>
            <a:r>
              <a:rPr lang="en-US" dirty="0"/>
              <a:t> slide .</a:t>
            </a:r>
          </a:p>
          <a:p>
            <a:pPr marL="342900" indent="-342900">
              <a:buAutoNum type="arabicPeriod"/>
            </a:pPr>
            <a:r>
              <a:rPr lang="en-US" dirty="0"/>
              <a:t>Calculate U</a:t>
            </a:r>
            <a:r>
              <a:rPr lang="en-US" sz="1200" dirty="0"/>
              <a:t>T</a:t>
            </a:r>
            <a:r>
              <a:rPr lang="en-US" dirty="0"/>
              <a:t>  and U</a:t>
            </a:r>
            <a:r>
              <a:rPr lang="en-US" sz="1400" dirty="0"/>
              <a:t>v</a:t>
            </a:r>
            <a:r>
              <a:rPr lang="en-US" dirty="0"/>
              <a:t> . For U</a:t>
            </a:r>
            <a:r>
              <a:rPr lang="en-US" sz="1400" dirty="0"/>
              <a:t>v </a:t>
            </a:r>
            <a:r>
              <a:rPr lang="en-US" dirty="0"/>
              <a:t>calculation, multiply U</a:t>
            </a:r>
            <a:r>
              <a:rPr lang="en-US" sz="1200" dirty="0"/>
              <a:t>T</a:t>
            </a:r>
            <a:r>
              <a:rPr lang="en-US" dirty="0"/>
              <a:t> by a correction factor between 0.75-1.</a:t>
            </a:r>
          </a:p>
          <a:p>
            <a:pPr marL="342900" indent="-342900">
              <a:buAutoNum type="arabicPeriod"/>
            </a:pPr>
            <a:r>
              <a:rPr lang="en-US" dirty="0"/>
              <a:t>Calculate D by using                                . The reported D should be the calculated D + 150 mm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Calculate vessel Height according to Height Calculation Sheet -37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122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9" y="1806054"/>
            <a:ext cx="18478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24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Vertical  Separator Without Internals Sizing Procedure</a:t>
            </a:r>
          </a:p>
          <a:p>
            <a:pPr marL="0" indent="0">
              <a:buNone/>
            </a:pPr>
            <a:r>
              <a:rPr lang="en-US" dirty="0"/>
              <a:t>A vertical separator without mist eliminating internals can be sized in a similar manner to that used </a:t>
            </a:r>
          </a:p>
          <a:p>
            <a:pPr marL="0" indent="0">
              <a:buNone/>
            </a:pPr>
            <a:r>
              <a:rPr lang="en-US" dirty="0"/>
              <a:t>for separators with internals. For applications that are gas controlled, the diameter is based on a </a:t>
            </a:r>
          </a:p>
          <a:p>
            <a:pPr marL="0" indent="0">
              <a:buNone/>
            </a:pPr>
            <a:r>
              <a:rPr lang="en-US" dirty="0"/>
              <a:t>maximum allowable terminal gas velocity. The K value used should be selected to insure massive </a:t>
            </a:r>
          </a:p>
          <a:p>
            <a:pPr marL="0" indent="0">
              <a:buNone/>
            </a:pPr>
            <a:r>
              <a:rPr lang="en-US" dirty="0"/>
              <a:t>entrainment does not occur, and a reasonable separation efficiency is achieved. The design terminal </a:t>
            </a:r>
          </a:p>
          <a:p>
            <a:pPr marL="0" indent="0">
              <a:buNone/>
            </a:pPr>
            <a:r>
              <a:rPr lang="en-US" dirty="0"/>
              <a:t>velocity can be based on the appropriate Stokes’ Law, and is based on a droplet size of 250-500 micron, </a:t>
            </a:r>
          </a:p>
          <a:p>
            <a:pPr marL="0" indent="0">
              <a:buNone/>
            </a:pPr>
            <a:r>
              <a:rPr lang="en-US" dirty="0"/>
              <a:t>the gas and liquid properties, and the calculated drag coefficient, plus a safety factor. An alternative </a:t>
            </a:r>
          </a:p>
          <a:p>
            <a:pPr marL="0" indent="0">
              <a:buNone/>
            </a:pPr>
            <a:r>
              <a:rPr lang="en-US" dirty="0"/>
              <a:t>approach which is common in the industry is to base the design on a K value of approximately 0.046 </a:t>
            </a:r>
          </a:p>
          <a:p>
            <a:pPr marL="0" indent="0">
              <a:buNone/>
            </a:pPr>
            <a:r>
              <a:rPr lang="en-US" dirty="0"/>
              <a:t>m/s. For fluids with low surface tension at high pressure, or in other circumstances where small </a:t>
            </a:r>
          </a:p>
          <a:p>
            <a:pPr marL="0" indent="0">
              <a:buNone/>
            </a:pPr>
            <a:r>
              <a:rPr lang="en-US" dirty="0"/>
              <a:t>droplets are expected, either the target droplet size, or the design K, depending on the approach used, </a:t>
            </a:r>
          </a:p>
          <a:p>
            <a:pPr marL="0" indent="0">
              <a:buNone/>
            </a:pPr>
            <a:r>
              <a:rPr lang="en-US" dirty="0"/>
              <a:t>should be further reduced. </a:t>
            </a:r>
          </a:p>
        </p:txBody>
      </p:sp>
    </p:spTree>
    <p:extLst>
      <p:ext uri="{BB962C8B-B14F-4D97-AF65-F5344CB8AC3E}">
        <p14:creationId xmlns:p14="http://schemas.microsoft.com/office/powerpoint/2010/main" val="1550758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Horizontal  Separator Without Internals Sizing Procedure</a:t>
            </a:r>
          </a:p>
          <a:p>
            <a:pPr marL="342900" indent="-342900">
              <a:buAutoNum type="arabicPeriod"/>
            </a:pPr>
            <a:r>
              <a:rPr lang="en-US" dirty="0"/>
              <a:t>Calculate the vapor volumetric flow rate.</a:t>
            </a:r>
          </a:p>
          <a:p>
            <a:pPr marL="342900" indent="-342900">
              <a:buAutoNum type="arabicPeriod"/>
            </a:pPr>
            <a:r>
              <a:rPr lang="en-US" dirty="0"/>
              <a:t>Calculate the liquid volumetric flow rate.</a:t>
            </a:r>
          </a:p>
          <a:p>
            <a:pPr marL="342900" indent="-342900">
              <a:buAutoNum type="arabicPeriod"/>
            </a:pPr>
            <a:r>
              <a:rPr lang="en-US" dirty="0"/>
              <a:t>Calculate the vertical terminal velocity.</a:t>
            </a:r>
          </a:p>
          <a:p>
            <a:pPr marL="342900" indent="-342900">
              <a:buAutoNum type="arabicPeriod"/>
            </a:pPr>
            <a:r>
              <a:rPr lang="en-US" dirty="0"/>
              <a:t>Calculate the Hold-up volume, V</a:t>
            </a:r>
            <a:r>
              <a:rPr lang="en-US" sz="1100" dirty="0"/>
              <a:t>H</a:t>
            </a:r>
          </a:p>
          <a:p>
            <a:pPr marL="342900" indent="-342900">
              <a:buAutoNum type="arabicPeriod"/>
            </a:pPr>
            <a:r>
              <a:rPr lang="en-US" dirty="0"/>
              <a:t>Calculate the Surge volume ,V</a:t>
            </a:r>
            <a:r>
              <a:rPr lang="en-US" sz="1200" dirty="0"/>
              <a:t>S</a:t>
            </a:r>
          </a:p>
          <a:p>
            <a:pPr marL="342900" indent="-342900">
              <a:buAutoNum type="arabicPeriod"/>
            </a:pPr>
            <a:r>
              <a:rPr lang="en-US" dirty="0"/>
              <a:t>Obtain an estimation of L/D ratio, using following table and subsequently calculate D by following </a:t>
            </a:r>
          </a:p>
          <a:p>
            <a:pPr marL="0" indent="0">
              <a:buNone/>
            </a:pPr>
            <a:r>
              <a:rPr lang="en-US" dirty="0"/>
              <a:t>      equation.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98" y="3181349"/>
            <a:ext cx="1728503" cy="7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2" y="3724202"/>
            <a:ext cx="4449170" cy="28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88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Calculate the total cross-sectional area</a:t>
            </a:r>
          </a:p>
          <a:p>
            <a:pPr marL="0" indent="0">
              <a:buNone/>
            </a:pPr>
            <a:r>
              <a:rPr lang="en-US" dirty="0"/>
              <a:t>8. Calculate the low liquid level height using following table or H</a:t>
            </a:r>
            <a:r>
              <a:rPr lang="en-US" sz="1200" dirty="0"/>
              <a:t>LLL</a:t>
            </a:r>
            <a:r>
              <a:rPr lang="en-US" dirty="0"/>
              <a:t> = 0.5D + 7 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Calculate H</a:t>
            </a:r>
            <a:r>
              <a:rPr lang="en-US" sz="1200" dirty="0"/>
              <a:t>LLL</a:t>
            </a:r>
            <a:r>
              <a:rPr lang="en-US" dirty="0"/>
              <a:t>/D and use Goal-Seek function in Excel to find A</a:t>
            </a:r>
            <a:r>
              <a:rPr lang="en-US" sz="1200" dirty="0"/>
              <a:t>LLL</a:t>
            </a:r>
            <a:r>
              <a:rPr lang="en-US" dirty="0"/>
              <a:t>/A</a:t>
            </a:r>
            <a:r>
              <a:rPr lang="en-US" sz="1200" dirty="0"/>
              <a:t>T</a:t>
            </a:r>
            <a:r>
              <a:rPr lang="en-US" dirty="0"/>
              <a:t> and subsequently A</a:t>
            </a:r>
            <a:r>
              <a:rPr lang="en-US" sz="1200" dirty="0"/>
              <a:t>LLL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9" y="1661118"/>
            <a:ext cx="4653886" cy="411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51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10. Set H</a:t>
            </a:r>
            <a:r>
              <a:rPr lang="en-US" sz="1200" dirty="0"/>
              <a:t>V </a:t>
            </a:r>
            <a:r>
              <a:rPr lang="en-US" dirty="0"/>
              <a:t>to 0.2D or 1 ft. if there is no mist pad eliminator and set it to 0.2D or 2 ft. if there is a mist </a:t>
            </a:r>
          </a:p>
          <a:p>
            <a:pPr marL="0" indent="0">
              <a:buNone/>
            </a:pPr>
            <a:r>
              <a:rPr lang="en-US" dirty="0"/>
              <a:t>pad eliminator . Then calculate H</a:t>
            </a:r>
            <a:r>
              <a:rPr lang="en-US" sz="1200" dirty="0"/>
              <a:t>V</a:t>
            </a:r>
            <a:r>
              <a:rPr lang="en-US" dirty="0"/>
              <a:t>/D and by using Goal-Seek function calculate A</a:t>
            </a:r>
            <a:r>
              <a:rPr lang="en-US" sz="1200" dirty="0"/>
              <a:t>V</a:t>
            </a:r>
            <a:r>
              <a:rPr lang="en-US" dirty="0"/>
              <a:t>/A</a:t>
            </a:r>
            <a:r>
              <a:rPr lang="en-US" sz="1200" dirty="0"/>
              <a:t>T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11. Calculate the minimum length to accommodate liquid holdup/surge, using following equation: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 Calculate the liquid dropout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13. Calculate the actual vapor velocity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03" y="2081285"/>
            <a:ext cx="2378975" cy="96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02" y="3945909"/>
            <a:ext cx="2378975" cy="100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rkazi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03" y="5702347"/>
            <a:ext cx="2378975" cy="9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69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1273051" cy="695353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14. Calculate the minimum length required for vapor-liquid disengagement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55" y="973256"/>
            <a:ext cx="1987171" cy="8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91" y="2035507"/>
            <a:ext cx="380950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rkazi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90" y="5104264"/>
            <a:ext cx="3809503" cy="17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97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2" y="550673"/>
            <a:ext cx="7970293" cy="580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0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94" y="848576"/>
            <a:ext cx="6810233" cy="51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458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kazi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3" y="1078174"/>
            <a:ext cx="4817659" cy="44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3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866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Vertical Separator with Vane Pack </a:t>
            </a:r>
          </a:p>
          <a:p>
            <a:pPr marL="0" indent="0">
              <a:buNone/>
            </a:pPr>
            <a:r>
              <a:rPr lang="en-US" dirty="0"/>
              <a:t>Vertical separators with vane packs can be used instead of wire mesh for the following reasons: fear of </a:t>
            </a:r>
          </a:p>
          <a:p>
            <a:pPr marL="0" indent="0">
              <a:buNone/>
            </a:pPr>
            <a:r>
              <a:rPr lang="en-US" dirty="0"/>
              <a:t>fouling of the wire mesh, where corrosion and life of the demisting device requires a more robust design </a:t>
            </a:r>
          </a:p>
          <a:p>
            <a:pPr marL="0" indent="0">
              <a:buNone/>
            </a:pPr>
            <a:r>
              <a:rPr lang="en-US" dirty="0"/>
              <a:t>than mesh pads, to reduce separator size and cost compared to  mesh, too high a liquid load for mesh. </a:t>
            </a:r>
          </a:p>
          <a:p>
            <a:pPr marL="0" indent="0">
              <a:buNone/>
            </a:pPr>
            <a:r>
              <a:rPr lang="en-US" dirty="0"/>
              <a:t>Vertical separators with vane packs have a moderate turndown ratio, are suitable for slightly fouling </a:t>
            </a:r>
          </a:p>
          <a:p>
            <a:pPr marL="0" indent="0">
              <a:buNone/>
            </a:pPr>
            <a:r>
              <a:rPr lang="en-US" dirty="0"/>
              <a:t>service (straight or some single-pocket vanes only). The typical droplet removal efficiency for vane </a:t>
            </a:r>
          </a:p>
          <a:p>
            <a:pPr marL="0" indent="0">
              <a:buNone/>
            </a:pPr>
            <a:r>
              <a:rPr lang="en-US" dirty="0"/>
              <a:t>styles is provided in “Vane Separator Devices”, earlier in this Chapter. Vane separators are less </a:t>
            </a:r>
          </a:p>
          <a:p>
            <a:pPr marL="0" indent="0">
              <a:buNone/>
            </a:pPr>
            <a:r>
              <a:rPr lang="en-US" dirty="0"/>
              <a:t>efficient overall than wire mesh in most applications. Vertical separators with vanes are best utilized </a:t>
            </a:r>
          </a:p>
          <a:p>
            <a:pPr marL="0" indent="0">
              <a:buNone/>
            </a:pPr>
            <a:r>
              <a:rPr lang="en-US" dirty="0"/>
              <a:t>below 4825 </a:t>
            </a:r>
            <a:r>
              <a:rPr lang="en-US" dirty="0" err="1"/>
              <a:t>kPa</a:t>
            </a:r>
            <a:r>
              <a:rPr lang="en-US" dirty="0"/>
              <a:t> (</a:t>
            </a:r>
            <a:r>
              <a:rPr lang="en-US" dirty="0" err="1"/>
              <a:t>ga</a:t>
            </a:r>
            <a:r>
              <a:rPr lang="en-US" dirty="0"/>
              <a:t>). Higher efficiency can be obtained at pressures above 4825 </a:t>
            </a:r>
            <a:r>
              <a:rPr lang="en-US" dirty="0" err="1"/>
              <a:t>kPa</a:t>
            </a:r>
            <a:r>
              <a:rPr lang="en-US" dirty="0"/>
              <a:t> (</a:t>
            </a:r>
            <a:r>
              <a:rPr lang="en-US" dirty="0" err="1"/>
              <a:t>ga</a:t>
            </a:r>
            <a:r>
              <a:rPr lang="en-US" dirty="0"/>
              <a:t>) by using </a:t>
            </a:r>
          </a:p>
          <a:p>
            <a:pPr marL="0" indent="0">
              <a:buNone/>
            </a:pPr>
            <a:r>
              <a:rPr lang="en-US" dirty="0"/>
              <a:t>double pocket vanes. Vanes can tolerate higher liquid load than mesh pads. However, they are sensitive</a:t>
            </a:r>
          </a:p>
          <a:p>
            <a:pPr marL="0" indent="0">
              <a:buNone/>
            </a:pPr>
            <a:r>
              <a:rPr lang="en-US" dirty="0"/>
              <a:t>to slugs and require adequate bulk separation upstream, similar to mesh pads. Vane elements have a </a:t>
            </a:r>
          </a:p>
          <a:p>
            <a:pPr marL="0" indent="0">
              <a:buNone/>
            </a:pPr>
            <a:r>
              <a:rPr lang="en-US" dirty="0"/>
              <a:t>relatively low pressure drop �typically 100 Pa to 1 </a:t>
            </a:r>
            <a:r>
              <a:rPr lang="en-US" dirty="0" err="1"/>
              <a:t>kPa</a:t>
            </a:r>
            <a:r>
              <a:rPr lang="en-US" dirty="0"/>
              <a:t> (</a:t>
            </a:r>
            <a:r>
              <a:rPr lang="en-US" dirty="0" err="1"/>
              <a:t>ga</a:t>
            </a:r>
            <a:r>
              <a:rPr lang="en-US" dirty="0"/>
              <a:t>)]. Vertical separators with vanes are a </a:t>
            </a:r>
          </a:p>
          <a:p>
            <a:pPr marL="0" indent="0">
              <a:buNone/>
            </a:pPr>
            <a:r>
              <a:rPr lang="en-US" dirty="0"/>
              <a:t>common alternative to mesh mist eliminators for reciprocating compressors because of their more </a:t>
            </a:r>
          </a:p>
          <a:p>
            <a:pPr marL="0" indent="0">
              <a:buNone/>
            </a:pPr>
            <a:r>
              <a:rPr lang="en-US" dirty="0"/>
              <a:t>robust mechanical design, which is advantageous in pulsating service.</a:t>
            </a:r>
          </a:p>
        </p:txBody>
      </p:sp>
    </p:spTree>
    <p:extLst>
      <p:ext uri="{BB962C8B-B14F-4D97-AF65-F5344CB8AC3E}">
        <p14:creationId xmlns:p14="http://schemas.microsoft.com/office/powerpoint/2010/main" val="107767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Vanes packs may be supplied as part of a package which includes the pressure vessel and internals, or </a:t>
            </a:r>
          </a:p>
          <a:p>
            <a:pPr marL="0" indent="0">
              <a:buNone/>
            </a:pPr>
            <a:r>
              <a:rPr lang="en-US" dirty="0"/>
              <a:t>as the vane element alone. Each supplier has proprietary vane pack styles and design correlations. </a:t>
            </a:r>
          </a:p>
          <a:p>
            <a:pPr marL="0" indent="0">
              <a:buNone/>
            </a:pPr>
            <a:r>
              <a:rPr lang="en-US" dirty="0"/>
              <a:t>There are several styles available: straight vanes, single pocket vanes for vertical and horizontal flow, </a:t>
            </a:r>
          </a:p>
          <a:p>
            <a:pPr marL="0" indent="0">
              <a:buNone/>
            </a:pPr>
            <a:r>
              <a:rPr lang="en-US" dirty="0"/>
              <a:t>and double pocket vanes for horizontal flow. Pocket vanes are, however, more prone to fouling. The </a:t>
            </a:r>
          </a:p>
          <a:p>
            <a:pPr marL="0" indent="0">
              <a:buNone/>
            </a:pPr>
            <a:r>
              <a:rPr lang="en-US" dirty="0"/>
              <a:t>liquid collected by the vanes is typically drained by a pipe(s) to the sump of the separator and sealed. </a:t>
            </a:r>
          </a:p>
          <a:p>
            <a:pPr marL="0" indent="0">
              <a:buNone/>
            </a:pPr>
            <a:r>
              <a:rPr lang="en-US" dirty="0"/>
              <a:t>The drain pipe(s) is submerged below the liquid level. Several different vane configurations may be </a:t>
            </a:r>
          </a:p>
          <a:p>
            <a:pPr marL="0" indent="0">
              <a:buNone/>
            </a:pPr>
            <a:r>
              <a:rPr lang="en-US" dirty="0"/>
              <a:t>used in a vertical separator:  vertical flow of gas through the vanes, horizontal flow, inline separator </a:t>
            </a:r>
          </a:p>
          <a:p>
            <a:pPr marL="0" indent="0">
              <a:buNone/>
            </a:pPr>
            <a:r>
              <a:rPr lang="en-US" dirty="0"/>
              <a:t>with horizontal flow.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1.Vertical Flow Vane Separator</a:t>
            </a:r>
          </a:p>
          <a:p>
            <a:pPr marL="0" indent="0">
              <a:buNone/>
            </a:pPr>
            <a:r>
              <a:rPr lang="en-US" dirty="0"/>
              <a:t>This configuration is similar to that of a vertical mesh separator. There is a liquid knockout section </a:t>
            </a:r>
          </a:p>
          <a:p>
            <a:pPr marL="0" indent="0">
              <a:buNone/>
            </a:pPr>
            <a:r>
              <a:rPr lang="en-US" dirty="0"/>
              <a:t>below the vane section which can handle higher liquid loads during upsets or small slugs. Vertical flow </a:t>
            </a:r>
          </a:p>
          <a:p>
            <a:pPr marL="0" indent="0">
              <a:buNone/>
            </a:pPr>
            <a:r>
              <a:rPr lang="en-US" dirty="0"/>
              <a:t>vane separators have the advantage that the gas flow path is vertical after the inlet and does not have </a:t>
            </a:r>
          </a:p>
          <a:p>
            <a:pPr marL="0" indent="0">
              <a:buNone/>
            </a:pPr>
            <a:r>
              <a:rPr lang="en-US" dirty="0"/>
              <a:t>to change direction to pass through the vane pack.</a:t>
            </a:r>
          </a:p>
        </p:txBody>
      </p:sp>
    </p:spTree>
    <p:extLst>
      <p:ext uri="{BB962C8B-B14F-4D97-AF65-F5344CB8AC3E}">
        <p14:creationId xmlns:p14="http://schemas.microsoft.com/office/powerpoint/2010/main" val="196245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73051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Horizontal Flow Vane Separator</a:t>
            </a:r>
          </a:p>
          <a:p>
            <a:pPr marL="0" indent="0">
              <a:buNone/>
            </a:pPr>
            <a:r>
              <a:rPr lang="en-US" dirty="0"/>
              <a:t> In this configuration the gas flows vertically up from the inlet section and then must make a turn to </a:t>
            </a:r>
          </a:p>
          <a:p>
            <a:pPr marL="0" indent="0">
              <a:buNone/>
            </a:pPr>
            <a:r>
              <a:rPr lang="en-US" dirty="0"/>
              <a:t>flow horizontally through the vane pack, hence proper spacing must be allowed for good gas </a:t>
            </a:r>
          </a:p>
          <a:p>
            <a:pPr marL="0" indent="0">
              <a:buNone/>
            </a:pPr>
            <a:r>
              <a:rPr lang="en-US" dirty="0"/>
              <a:t>distribution. Typically the height of the vane pack is larger than the width, which permits a smaller </a:t>
            </a:r>
          </a:p>
          <a:p>
            <a:pPr marL="0" indent="0">
              <a:buNone/>
            </a:pPr>
            <a:r>
              <a:rPr lang="en-US" dirty="0"/>
              <a:t>vessel diameter than the vertical flow vane design. In horizontal flow the allowable K value is often </a:t>
            </a:r>
          </a:p>
          <a:p>
            <a:pPr marL="0" indent="0">
              <a:buNone/>
            </a:pPr>
            <a:r>
              <a:rPr lang="en-US" dirty="0"/>
              <a:t>higher depending on the style of vane used. The horizontal flow vane separator is a common </a:t>
            </a:r>
          </a:p>
          <a:p>
            <a:pPr marL="0" indent="0">
              <a:buNone/>
            </a:pPr>
            <a:r>
              <a:rPr lang="en-US" dirty="0"/>
              <a:t>configuration for reciprocating compressors since it is compact and lower in cost.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Horizontal Flow Vane Separator (In-Line)</a:t>
            </a:r>
          </a:p>
          <a:p>
            <a:pPr marL="0" indent="0">
              <a:buNone/>
            </a:pPr>
            <a:r>
              <a:rPr lang="en-US" dirty="0"/>
              <a:t>This is the most compact vertical vessel using a vane pack. However, the design cannot handle </a:t>
            </a:r>
          </a:p>
          <a:p>
            <a:pPr marL="0" indent="0">
              <a:buNone/>
            </a:pPr>
            <a:r>
              <a:rPr lang="en-US" dirty="0"/>
              <a:t>significant liquids or slugs during an upset.</a:t>
            </a:r>
          </a:p>
        </p:txBody>
      </p:sp>
    </p:spTree>
    <p:extLst>
      <p:ext uri="{BB962C8B-B14F-4D97-AF65-F5344CB8AC3E}">
        <p14:creationId xmlns:p14="http://schemas.microsoft.com/office/powerpoint/2010/main" val="29411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kazi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1" y="573206"/>
            <a:ext cx="8447964" cy="56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2910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2638</TotalTime>
  <Words>5799</Words>
  <Application>Microsoft Office PowerPoint</Application>
  <PresentationFormat>Widescreen</PresentationFormat>
  <Paragraphs>452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125</cp:revision>
  <dcterms:created xsi:type="dcterms:W3CDTF">2022-09-08T13:38:10Z</dcterms:created>
  <dcterms:modified xsi:type="dcterms:W3CDTF">2022-10-03T12:54:57Z</dcterms:modified>
</cp:coreProperties>
</file>