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7" r:id="rId3"/>
    <p:sldId id="358" r:id="rId4"/>
    <p:sldId id="308" r:id="rId5"/>
    <p:sldId id="309" r:id="rId6"/>
    <p:sldId id="313" r:id="rId7"/>
    <p:sldId id="316" r:id="rId8"/>
    <p:sldId id="347" r:id="rId9"/>
    <p:sldId id="353" r:id="rId10"/>
    <p:sldId id="352" r:id="rId11"/>
    <p:sldId id="351" r:id="rId12"/>
    <p:sldId id="348" r:id="rId13"/>
    <p:sldId id="349" r:id="rId14"/>
    <p:sldId id="350" r:id="rId15"/>
    <p:sldId id="359" r:id="rId16"/>
    <p:sldId id="360" r:id="rId17"/>
    <p:sldId id="361" r:id="rId18"/>
    <p:sldId id="35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1576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5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8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10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110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6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8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2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4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1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800239D6-50DD-4F12-ADE5-0C535B877314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8D244CF-CB2F-470E-A3AA-5840F9461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7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6E13E-79F4-FF00-9D56-4E5E3348A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3518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Horizontal Vessel 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Deaerator with Dome and Packing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D-7001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Design and Principles</a:t>
            </a:r>
          </a:p>
        </p:txBody>
      </p:sp>
    </p:spTree>
    <p:extLst>
      <p:ext uri="{BB962C8B-B14F-4D97-AF65-F5344CB8AC3E}">
        <p14:creationId xmlns:p14="http://schemas.microsoft.com/office/powerpoint/2010/main" val="305218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E6710-B326-98F9-6E37-CB30DC387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-1"/>
            <a:ext cx="11295016" cy="685800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Select a hold-up time from next-page Table and calculate the hold-up volume, V</a:t>
            </a:r>
            <a:r>
              <a:rPr lang="en-US" sz="1200" dirty="0"/>
              <a:t>H</a:t>
            </a:r>
          </a:p>
          <a:p>
            <a:pPr marL="0" indent="0">
              <a:buNone/>
            </a:pPr>
            <a:r>
              <a:rPr lang="en-US" dirty="0"/>
              <a:t>5. Select a surge time from next-page Table and calculate the surge volume, V</a:t>
            </a:r>
            <a:r>
              <a:rPr lang="en-US" sz="1200" dirty="0"/>
              <a:t>S</a:t>
            </a:r>
          </a:p>
          <a:p>
            <a:pPr marL="0" indent="0">
              <a:buNone/>
            </a:pPr>
            <a:r>
              <a:rPr lang="en-US" dirty="0"/>
              <a:t>6. Estimate a L/D and initially calculate the diameter according to the following Equation: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7. Calculate the total cross sectional area.</a:t>
            </a:r>
          </a:p>
          <a:p>
            <a:pPr marL="0" indent="0">
              <a:buNone/>
            </a:pPr>
            <a:r>
              <a:rPr lang="en-US" dirty="0"/>
              <a:t>8. Set H</a:t>
            </a:r>
            <a:r>
              <a:rPr lang="en-US" sz="1200" dirty="0"/>
              <a:t>LLL </a:t>
            </a:r>
            <a:r>
              <a:rPr lang="en-US" dirty="0"/>
              <a:t>and by using H</a:t>
            </a:r>
            <a:r>
              <a:rPr lang="en-US" sz="1200" dirty="0"/>
              <a:t>LLL</a:t>
            </a:r>
            <a:r>
              <a:rPr lang="en-US" sz="1800" dirty="0"/>
              <a:t>/D obtain A</a:t>
            </a:r>
            <a:r>
              <a:rPr lang="en-US" sz="1200" dirty="0"/>
              <a:t>LLL</a:t>
            </a:r>
            <a:r>
              <a:rPr lang="en-US" sz="1800" dirty="0"/>
              <a:t>/AT and calculate A</a:t>
            </a:r>
            <a:r>
              <a:rPr lang="en-US" sz="1200" dirty="0"/>
              <a:t>LLL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C60AA-7DB2-4062-E734-25C3F6424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488" y="2403194"/>
            <a:ext cx="3098042" cy="122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45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D8740B-D28B-4D24-5EFB-EB23A58A0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69" y="209100"/>
            <a:ext cx="7668695" cy="64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07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C6F8C-9FDB-5B98-3EDB-DCF64A3B4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867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9. Set H</a:t>
            </a:r>
            <a:r>
              <a:rPr lang="en-US" sz="1200" dirty="0"/>
              <a:t>V</a:t>
            </a:r>
            <a:r>
              <a:rPr lang="en-US" dirty="0"/>
              <a:t> to 0.2D or 0.3048 m , whichever is greater; then by using H</a:t>
            </a:r>
            <a:r>
              <a:rPr lang="en-US" sz="1200" dirty="0"/>
              <a:t>V</a:t>
            </a:r>
            <a:r>
              <a:rPr lang="en-US" dirty="0"/>
              <a:t>/D, obtain A</a:t>
            </a:r>
            <a:r>
              <a:rPr lang="en-US" sz="1200" dirty="0"/>
              <a:t>V</a:t>
            </a:r>
            <a:r>
              <a:rPr lang="en-US" dirty="0"/>
              <a:t>/A</a:t>
            </a:r>
            <a:r>
              <a:rPr lang="en-US" sz="1200" dirty="0"/>
              <a:t>T</a:t>
            </a:r>
          </a:p>
          <a:p>
            <a:pPr marL="0" indent="0">
              <a:buNone/>
            </a:pPr>
            <a:r>
              <a:rPr lang="en-US" dirty="0"/>
              <a:t>10. Calculate the minimum length to accommodate the liquid hold-up/surge: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11. Calculate the liquid dropout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12. Calculate the actual vapor velocity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A9FD4-F2D5-9138-82EB-8D91A391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03" y="1568285"/>
            <a:ext cx="2864396" cy="1079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DAA895-B49D-A142-6B57-19A0E8188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01" y="3791588"/>
            <a:ext cx="1981200" cy="1076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331BFE-E9CB-3B22-1366-941624B37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01" y="5595937"/>
            <a:ext cx="19812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05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AD85F-545A-E2AA-3A8F-9836C75A0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9684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13. Calculate the minimum Length required for vapor-liquid disengagement, L</a:t>
            </a:r>
            <a:r>
              <a:rPr lang="en-US" sz="1200" dirty="0"/>
              <a:t>MIN: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23EEDB-0500-16F9-C51C-747B27D80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86" y="1204024"/>
            <a:ext cx="2646947" cy="1254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C07450-DBD0-7D6B-CF30-39EC46258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30" y="3026458"/>
            <a:ext cx="4868090" cy="347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34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65D2F9-468D-1435-4EC6-7BF17F11A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655320"/>
            <a:ext cx="9222377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76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4174-11E2-D905-8E7C-48044F67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372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D3398A-2815-B7F5-FEA3-EED03D39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6225387"/>
                  </p:ext>
                </p:extLst>
              </p:nvPr>
            </p:nvGraphicFramePr>
            <p:xfrm>
              <a:off x="1402080" y="95794"/>
              <a:ext cx="8499566" cy="6595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9550">
                      <a:extLst>
                        <a:ext uri="{9D8B030D-6E8A-4147-A177-3AD203B41FA5}">
                          <a16:colId xmlns:a16="http://schemas.microsoft.com/office/drawing/2014/main" val="1114782759"/>
                        </a:ext>
                      </a:extLst>
                    </a:gridCol>
                    <a:gridCol w="7120016">
                      <a:extLst>
                        <a:ext uri="{9D8B030D-6E8A-4147-A177-3AD203B41FA5}">
                          <a16:colId xmlns:a16="http://schemas.microsoft.com/office/drawing/2014/main" val="3276797533"/>
                        </a:ext>
                      </a:extLst>
                    </a:gridCol>
                  </a:tblGrid>
                  <a:tr h="3912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890107"/>
                      </a:ext>
                    </a:extLst>
                  </a:tr>
                  <a:tr h="76133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 </a:t>
                          </a:r>
                          <a:r>
                            <a:rPr lang="en-US" sz="1800" dirty="0"/>
                            <a:t>  </a:t>
                          </a:r>
                          <a:r>
                            <a:rPr lang="en-US" sz="1400" dirty="0"/>
                            <a:t> </a:t>
                          </a:r>
                          <a:r>
                            <a:rPr lang="en-US" sz="2000" dirty="0"/>
                            <a:t>QV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754 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1.12   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  3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600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r>
                            <a:rPr lang="en-US" sz="2000" dirty="0"/>
                            <a:t>= 0.18 m3/s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5351844"/>
                      </a:ext>
                    </a:extLst>
                  </a:tr>
                  <a:tr h="940471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/>
                            <a:t>                   </a:t>
                          </a:r>
                          <a:r>
                            <a:rPr lang="en-US" sz="2400" dirty="0"/>
                            <a:t>Q</a:t>
                          </a:r>
                          <a:r>
                            <a:rPr lang="en-US" sz="1600" dirty="0"/>
                            <a:t>L</a:t>
                          </a:r>
                          <a:r>
                            <a:rPr lang="en-US" sz="2800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419266 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943   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 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r>
                            <a:rPr lang="en-US" sz="1800" dirty="0"/>
                            <a:t>= 7.41 m3/min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0495254"/>
                      </a:ext>
                    </a:extLst>
                  </a:tr>
                  <a:tr h="176867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   </a:t>
                          </a:r>
                          <a:r>
                            <a:rPr lang="en-US" sz="1800" dirty="0"/>
                            <a:t>U</a:t>
                          </a:r>
                          <a:r>
                            <a:rPr lang="en-US" sz="1200" dirty="0"/>
                            <a:t>T</a:t>
                          </a:r>
                          <a:r>
                            <a:rPr lang="en-US" sz="1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=0.21 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943−1.12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1.12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r>
                            <a:rPr lang="en-US" sz="1800" dirty="0"/>
                            <a:t>= </a:t>
                          </a:r>
                          <a:r>
                            <a:rPr lang="en-US" sz="2000" dirty="0"/>
                            <a:t>6.08</a:t>
                          </a:r>
                          <a:r>
                            <a:rPr lang="en-US" sz="1800" dirty="0"/>
                            <a:t> m/s</a:t>
                          </a:r>
                        </a:p>
                        <a:p>
                          <a:pPr algn="ctr"/>
                          <a:endParaRPr lang="en-US" sz="1800" dirty="0"/>
                        </a:p>
                        <a:p>
                          <a:pPr algn="l"/>
                          <a:r>
                            <a:rPr lang="en-US" sz="2000" dirty="0"/>
                            <a:t>             </a:t>
                          </a:r>
                          <a:r>
                            <a:rPr lang="en-US" sz="1800" dirty="0"/>
                            <a:t>U</a:t>
                          </a:r>
                          <a:r>
                            <a:rPr lang="en-US" sz="1200" dirty="0"/>
                            <a:t>V</a:t>
                          </a:r>
                          <a:r>
                            <a:rPr lang="en-US" sz="2000" dirty="0"/>
                            <a:t> = </a:t>
                          </a:r>
                          <a:r>
                            <a:rPr lang="en-US" sz="2000" i="0" dirty="0"/>
                            <a:t>0.75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6.08=4.56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oMath>
                          </a14:m>
                          <a:endParaRPr lang="en-US" sz="2000" i="0" dirty="0"/>
                        </a:p>
                        <a:p>
                          <a:pPr algn="l"/>
                          <a:endParaRPr lang="en-US" sz="20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6314247"/>
                      </a:ext>
                    </a:extLst>
                  </a:tr>
                  <a:tr h="150475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4,5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             </a:t>
                          </a:r>
                        </a:p>
                        <a:p>
                          <a:pPr algn="l"/>
                          <a:r>
                            <a:rPr lang="en-US" dirty="0"/>
                            <a:t>              </a:t>
                          </a:r>
                        </a:p>
                        <a:p>
                          <a:pPr algn="l"/>
                          <a:r>
                            <a:rPr lang="en-US" dirty="0"/>
                            <a:t>              V</a:t>
                          </a:r>
                          <a:r>
                            <a:rPr lang="en-US" sz="1200" dirty="0"/>
                            <a:t>H</a:t>
                          </a:r>
                          <a:r>
                            <a:rPr lang="en-US" dirty="0"/>
                            <a:t> = 15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7.41=111.15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i="0" dirty="0"/>
                        </a:p>
                        <a:p>
                          <a:pPr algn="l"/>
                          <a:endParaRPr lang="en-US" i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303648"/>
                      </a:ext>
                    </a:extLst>
                  </a:tr>
                  <a:tr h="1225871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en-US" dirty="0"/>
                        </a:p>
                        <a:p>
                          <a:pPr algn="l"/>
                          <a:r>
                            <a:rPr lang="en-US" dirty="0"/>
                            <a:t>              L/D = 3</a:t>
                          </a:r>
                        </a:p>
                        <a:p>
                          <a:pPr algn="l"/>
                          <a:r>
                            <a:rPr lang="en-US" dirty="0"/>
                            <a:t>              D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dirty="0" smtClean="0"/>
                                    <m:t>=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4 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×(111.15 )</m:t>
                                      </m:r>
                                    </m:num>
                                    <m:den>
                                      <m: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  <m:t>𝞹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×0.6 ×3</m:t>
                                      </m:r>
                                    </m:den>
                                  </m:f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lang="en-US" dirty="0"/>
                            <a:t> = 4.28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70691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D3398A-2815-B7F5-FEA3-EED03D39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6225387"/>
                  </p:ext>
                </p:extLst>
              </p:nvPr>
            </p:nvGraphicFramePr>
            <p:xfrm>
              <a:off x="1402080" y="95794"/>
              <a:ext cx="8499566" cy="65958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9550">
                      <a:extLst>
                        <a:ext uri="{9D8B030D-6E8A-4147-A177-3AD203B41FA5}">
                          <a16:colId xmlns:a16="http://schemas.microsoft.com/office/drawing/2014/main" val="1114782759"/>
                        </a:ext>
                      </a:extLst>
                    </a:gridCol>
                    <a:gridCol w="7120016">
                      <a:extLst>
                        <a:ext uri="{9D8B030D-6E8A-4147-A177-3AD203B41FA5}">
                          <a16:colId xmlns:a16="http://schemas.microsoft.com/office/drawing/2014/main" val="3276797533"/>
                        </a:ext>
                      </a:extLst>
                    </a:gridCol>
                  </a:tblGrid>
                  <a:tr h="3912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890107"/>
                      </a:ext>
                    </a:extLst>
                  </a:tr>
                  <a:tr h="76133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55200" r="-342" b="-716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5351844"/>
                      </a:ext>
                    </a:extLst>
                  </a:tr>
                  <a:tr h="940471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125161" r="-342" b="-4780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0495254"/>
                      </a:ext>
                    </a:extLst>
                  </a:tr>
                  <a:tr h="176867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120345" r="-342" b="-1555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6314247"/>
                      </a:ext>
                    </a:extLst>
                  </a:tr>
                  <a:tr h="150475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4,5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258704" r="-342" b="-825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9303648"/>
                      </a:ext>
                    </a:extLst>
                  </a:tr>
                  <a:tr h="1229297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438614" r="-342" b="-9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70691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6841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4174-11E2-D905-8E7C-48044F67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372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D3398A-2815-B7F5-FEA3-EED03D39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2039368"/>
                  </p:ext>
                </p:extLst>
              </p:nvPr>
            </p:nvGraphicFramePr>
            <p:xfrm>
              <a:off x="1402080" y="426721"/>
              <a:ext cx="8203474" cy="57650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1492">
                      <a:extLst>
                        <a:ext uri="{9D8B030D-6E8A-4147-A177-3AD203B41FA5}">
                          <a16:colId xmlns:a16="http://schemas.microsoft.com/office/drawing/2014/main" val="1114782759"/>
                        </a:ext>
                      </a:extLst>
                    </a:gridCol>
                    <a:gridCol w="6871982">
                      <a:extLst>
                        <a:ext uri="{9D8B030D-6E8A-4147-A177-3AD203B41FA5}">
                          <a16:colId xmlns:a16="http://schemas.microsoft.com/office/drawing/2014/main" val="3276797533"/>
                        </a:ext>
                      </a:extLst>
                    </a:gridCol>
                  </a:tblGrid>
                  <a:tr h="3820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890107"/>
                      </a:ext>
                    </a:extLst>
                  </a:tr>
                  <a:tr h="66851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 </a:t>
                          </a:r>
                          <a:r>
                            <a:rPr lang="en-US" sz="1800" dirty="0"/>
                            <a:t>  A</a:t>
                          </a:r>
                          <a:r>
                            <a:rPr lang="en-US" sz="1200" dirty="0"/>
                            <a:t>T</a:t>
                          </a:r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  <m:t>𝞹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4.3 ×4.3 </m:t>
                              </m:r>
                            </m:oMath>
                          </a14:m>
                          <a:r>
                            <a:rPr lang="en-US" sz="1800" dirty="0"/>
                            <a:t>= 14.41 m2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5351844"/>
                      </a:ext>
                    </a:extLst>
                  </a:tr>
                  <a:tr h="212552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</a:t>
                          </a:r>
                          <a:r>
                            <a:rPr lang="en-US" sz="1800" dirty="0"/>
                            <a:t>   H</a:t>
                          </a:r>
                          <a:r>
                            <a:rPr lang="en-US" sz="1200" dirty="0"/>
                            <a:t>LLL</a:t>
                          </a:r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.675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r>
                            <a:rPr lang="en-US" sz="1800" dirty="0"/>
                            <a:t>m</a:t>
                          </a:r>
                        </a:p>
                        <a:p>
                          <a:pPr algn="l"/>
                          <a:r>
                            <a:rPr lang="en-US" sz="2800" dirty="0"/>
                            <a:t>         </a:t>
                          </a:r>
                          <a:r>
                            <a:rPr lang="en-US" sz="2000" dirty="0"/>
                            <a:t>H</a:t>
                          </a:r>
                          <a:r>
                            <a:rPr lang="en-US" sz="1200" dirty="0"/>
                            <a:t>LLL</a:t>
                          </a:r>
                          <a:r>
                            <a:rPr lang="en-US" sz="2800" dirty="0"/>
                            <a:t> </a:t>
                          </a:r>
                          <a:r>
                            <a:rPr lang="en-US" sz="2000" dirty="0"/>
                            <a:t>/D = 0.157</a:t>
                          </a:r>
                        </a:p>
                        <a:p>
                          <a:pPr algn="l"/>
                          <a:endParaRPr lang="en-US" sz="2000" dirty="0"/>
                        </a:p>
                        <a:p>
                          <a:pPr algn="l"/>
                          <a:r>
                            <a:rPr lang="en-US" sz="1800" dirty="0"/>
                            <a:t>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0" dirty="0" smtClean="0">
                                  <a:latin typeface="Cambria Math" panose="02040503050406030204" pitchFamily="18" charset="0"/>
                                </a:rPr>
                                <m:t>𝝧</m:t>
                              </m:r>
                            </m:oMath>
                          </a14:m>
                          <a:r>
                            <a:rPr lang="en-US" sz="1800" dirty="0"/>
                            <a:t> = 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dirty="0"/>
                            <a:t>ACOS(1-2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dirty="0"/>
                            <a:t>0.157) = 1.63</a:t>
                          </a:r>
                          <a:endParaRPr lang="en-US" sz="1800" baseline="0" dirty="0"/>
                        </a:p>
                        <a:p>
                          <a:pPr algn="l"/>
                          <a:r>
                            <a:rPr lang="en-US" sz="1800" baseline="0" dirty="0"/>
                            <a:t>              A</a:t>
                          </a:r>
                          <a:r>
                            <a:rPr lang="en-US" sz="1200" baseline="0" dirty="0"/>
                            <a:t>LLL</a:t>
                          </a:r>
                          <a:r>
                            <a:rPr lang="en-US" sz="1800" baseline="0" dirty="0"/>
                            <a:t>/A</a:t>
                          </a:r>
                          <a:r>
                            <a:rPr lang="en-US" sz="1200" baseline="0" dirty="0"/>
                            <a:t>T</a:t>
                          </a:r>
                          <a:r>
                            <a:rPr lang="en-US" sz="1800" baseline="0" dirty="0"/>
                            <a:t> = (1.63-SIN(1.63))/2/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𝝿</m:t>
                              </m:r>
                            </m:oMath>
                          </a14:m>
                          <a:r>
                            <a:rPr lang="en-US" sz="1800" b="0" i="0" dirty="0"/>
                            <a:t> = 0.1</a:t>
                          </a:r>
                        </a:p>
                        <a:p>
                          <a:pPr algn="l"/>
                          <a:r>
                            <a:rPr lang="en-US" sz="1800" b="0" i="0" dirty="0"/>
                            <a:t>              A</a:t>
                          </a:r>
                          <a:r>
                            <a:rPr lang="en-US" sz="1200" b="0" i="0" dirty="0"/>
                            <a:t>LLL</a:t>
                          </a:r>
                          <a:r>
                            <a:rPr lang="en-US" sz="1800" b="0" i="0" dirty="0"/>
                            <a:t> = 0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.1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×14.41=1.45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18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0495254"/>
                      </a:ext>
                    </a:extLst>
                  </a:tr>
                  <a:tr h="258901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</a:t>
                          </a:r>
                        </a:p>
                        <a:p>
                          <a:pPr algn="l"/>
                          <a:r>
                            <a:rPr lang="en-US" sz="1800" baseline="0" dirty="0"/>
                            <a:t>              </a:t>
                          </a:r>
                          <a:r>
                            <a:rPr lang="en-US" sz="1800" dirty="0"/>
                            <a:t>H</a:t>
                          </a:r>
                          <a:r>
                            <a:rPr lang="en-US" sz="1200" dirty="0"/>
                            <a:t>V</a:t>
                          </a:r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.2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×4.3=0.85</m:t>
                              </m:r>
                            </m:oMath>
                          </a14:m>
                          <a:r>
                            <a:rPr lang="en-US" sz="1800" dirty="0"/>
                            <a:t> m more than 0.3048 m</a:t>
                          </a:r>
                        </a:p>
                        <a:p>
                          <a:pPr algn="l"/>
                          <a:r>
                            <a:rPr lang="en-US" sz="1800" dirty="0"/>
                            <a:t>              H</a:t>
                          </a:r>
                          <a:r>
                            <a:rPr lang="en-US" sz="1200" dirty="0"/>
                            <a:t>V</a:t>
                          </a:r>
                          <a:r>
                            <a:rPr lang="en-US" sz="1800" dirty="0"/>
                            <a:t> /D = 0.2</a:t>
                          </a:r>
                        </a:p>
                        <a:p>
                          <a:pPr algn="l"/>
                          <a:endParaRPr lang="en-US" sz="1800" dirty="0"/>
                        </a:p>
                        <a:p>
                          <a:pPr algn="l"/>
                          <a:r>
                            <a:rPr lang="en-US" sz="1800" dirty="0"/>
                            <a:t>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dirty="0" smtClean="0">
                                  <a:latin typeface="Cambria Math" panose="02040503050406030204" pitchFamily="18" charset="0"/>
                                </a:rPr>
                                <m:t>𝝧</m:t>
                              </m:r>
                            </m:oMath>
                          </a14:m>
                          <a:r>
                            <a:rPr lang="en-US" sz="1800" dirty="0"/>
                            <a:t> = 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dirty="0"/>
                            <a:t>ACOS(1-2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1800" dirty="0"/>
                            <a:t>0.2) = 1.85</a:t>
                          </a:r>
                          <a:endParaRPr lang="en-US" sz="1800" baseline="0" dirty="0"/>
                        </a:p>
                        <a:p>
                          <a:pPr algn="l"/>
                          <a:r>
                            <a:rPr lang="en-US" sz="1800" baseline="0" dirty="0"/>
                            <a:t>              A</a:t>
                          </a:r>
                          <a:r>
                            <a:rPr lang="en-US" sz="1200" baseline="0" dirty="0"/>
                            <a:t>V</a:t>
                          </a:r>
                          <a:r>
                            <a:rPr lang="en-US" sz="1800" baseline="0" dirty="0"/>
                            <a:t>/A</a:t>
                          </a:r>
                          <a:r>
                            <a:rPr lang="en-US" sz="1200" baseline="0" dirty="0"/>
                            <a:t>T</a:t>
                          </a:r>
                          <a:r>
                            <a:rPr lang="en-US" sz="1800" baseline="0" dirty="0"/>
                            <a:t> = (1.85-SIN(1.85))/2/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𝝿</m:t>
                              </m:r>
                            </m:oMath>
                          </a14:m>
                          <a:r>
                            <a:rPr lang="en-US" sz="1800" b="0" i="0" dirty="0"/>
                            <a:t> = 0.14</a:t>
                          </a:r>
                        </a:p>
                        <a:p>
                          <a:pPr algn="l"/>
                          <a:r>
                            <a:rPr lang="en-US" sz="1800" b="0" i="0" dirty="0"/>
                            <a:t>              A</a:t>
                          </a:r>
                          <a:r>
                            <a:rPr lang="en-US" sz="1200" b="0" i="0" dirty="0"/>
                            <a:t>V</a:t>
                          </a:r>
                          <a:r>
                            <a:rPr lang="en-US" sz="1800" b="0" i="0" dirty="0"/>
                            <a:t> = 0.14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×14.41=2.05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1800" b="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63142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D3398A-2815-B7F5-FEA3-EED03D39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42039368"/>
                  </p:ext>
                </p:extLst>
              </p:nvPr>
            </p:nvGraphicFramePr>
            <p:xfrm>
              <a:off x="1402080" y="426721"/>
              <a:ext cx="8203474" cy="576507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1492">
                      <a:extLst>
                        <a:ext uri="{9D8B030D-6E8A-4147-A177-3AD203B41FA5}">
                          <a16:colId xmlns:a16="http://schemas.microsoft.com/office/drawing/2014/main" val="1114782759"/>
                        </a:ext>
                      </a:extLst>
                    </a:gridCol>
                    <a:gridCol w="6871982">
                      <a:extLst>
                        <a:ext uri="{9D8B030D-6E8A-4147-A177-3AD203B41FA5}">
                          <a16:colId xmlns:a16="http://schemas.microsoft.com/office/drawing/2014/main" val="3276797533"/>
                        </a:ext>
                      </a:extLst>
                    </a:gridCol>
                  </a:tblGrid>
                  <a:tr h="3820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890107"/>
                      </a:ext>
                    </a:extLst>
                  </a:tr>
                  <a:tr h="66851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62385" r="-355" b="-7119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5351844"/>
                      </a:ext>
                    </a:extLst>
                  </a:tr>
                  <a:tr h="212552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50716" r="-355" b="-1223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0495254"/>
                      </a:ext>
                    </a:extLst>
                  </a:tr>
                  <a:tr h="2589018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504" t="-123765" r="-355" b="-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631424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23612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84174-11E2-D905-8E7C-48044F675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3726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D3398A-2815-B7F5-FEA3-EED03D39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516335"/>
                  </p:ext>
                </p:extLst>
              </p:nvPr>
            </p:nvGraphicFramePr>
            <p:xfrm>
              <a:off x="1489166" y="722812"/>
              <a:ext cx="8499566" cy="53714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9550">
                      <a:extLst>
                        <a:ext uri="{9D8B030D-6E8A-4147-A177-3AD203B41FA5}">
                          <a16:colId xmlns:a16="http://schemas.microsoft.com/office/drawing/2014/main" val="1114782759"/>
                        </a:ext>
                      </a:extLst>
                    </a:gridCol>
                    <a:gridCol w="7120016">
                      <a:extLst>
                        <a:ext uri="{9D8B030D-6E8A-4147-A177-3AD203B41FA5}">
                          <a16:colId xmlns:a16="http://schemas.microsoft.com/office/drawing/2014/main" val="3276797533"/>
                        </a:ext>
                      </a:extLst>
                    </a:gridCol>
                  </a:tblGrid>
                  <a:tr h="3912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890107"/>
                      </a:ext>
                    </a:extLst>
                  </a:tr>
                  <a:tr h="1245926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 </a:t>
                          </a:r>
                          <a:r>
                            <a:rPr lang="en-US" sz="1800" dirty="0"/>
                            <a:t>  </a:t>
                          </a:r>
                        </a:p>
                        <a:p>
                          <a:pPr algn="l"/>
                          <a:r>
                            <a:rPr lang="en-US" sz="1800" dirty="0"/>
                            <a:t>               L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111.15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14.41−1.45−2.05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r>
                            <a:rPr lang="en-US" sz="1800" dirty="0"/>
                            <a:t>= 10.2 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75351844"/>
                      </a:ext>
                    </a:extLst>
                  </a:tr>
                  <a:tr h="1062446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dirty="0" smtClean="0">
                                    <a:latin typeface="Cambria Math" panose="02040503050406030204" pitchFamily="18" charset="0"/>
                                  </a:rPr>
                                  <m:t>                </m:t>
                                </m:r>
                              </m:oMath>
                            </m:oMathPara>
                          </a14:m>
                          <a:endParaRPr lang="en-US" sz="18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:r>
                            <a:rPr lang="en-US" sz="1800" b="0" dirty="0"/>
                            <a:t>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800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0.85 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4.56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/>
                            <a:t> </a:t>
                          </a:r>
                          <a:r>
                            <a:rPr lang="en-US" sz="1800" dirty="0"/>
                            <a:t>= 0.187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0495254"/>
                      </a:ext>
                    </a:extLst>
                  </a:tr>
                  <a:tr h="1167002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aseline="0" dirty="0"/>
                            <a:t>              </a:t>
                          </a:r>
                          <a:endParaRPr lang="en-US" sz="1800" dirty="0"/>
                        </a:p>
                        <a:p>
                          <a:pPr algn="l"/>
                          <a:r>
                            <a:rPr lang="en-US" sz="2000" dirty="0"/>
                            <a:t>              </a:t>
                          </a:r>
                          <a:r>
                            <a:rPr lang="en-US" sz="1800" dirty="0"/>
                            <a:t>U</a:t>
                          </a:r>
                          <a:r>
                            <a:rPr lang="en-US" sz="1200" dirty="0"/>
                            <a:t>VA</a:t>
                          </a:r>
                          <a:r>
                            <a:rPr lang="en-US" sz="2000" dirty="0"/>
                            <a:t>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0.187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0.85</m:t>
                                  </m:r>
                                </m:den>
                              </m:f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=0.21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oMath>
                          </a14:m>
                          <a:endParaRPr lang="en-US" sz="20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6314247"/>
                      </a:ext>
                    </a:extLst>
                  </a:tr>
                  <a:tr h="150475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/>
                            <a:t>             </a:t>
                          </a:r>
                        </a:p>
                        <a:p>
                          <a:pPr algn="l"/>
                          <a:r>
                            <a:rPr lang="en-US" dirty="0"/>
                            <a:t>              </a:t>
                          </a:r>
                        </a:p>
                        <a:p>
                          <a:pPr algn="l"/>
                          <a:r>
                            <a:rPr lang="en-US" dirty="0"/>
                            <a:t>               L</a:t>
                          </a:r>
                          <a:r>
                            <a:rPr lang="en-US" sz="1200" dirty="0"/>
                            <a:t>MIN </a:t>
                          </a:r>
                          <a:r>
                            <a:rPr lang="en-US" sz="1800" dirty="0"/>
                            <a:t>= 0.187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0.21=0.05</m:t>
                              </m:r>
                            </m:oMath>
                          </a14:m>
                          <a:endParaRPr lang="en-US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930364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8CD3398A-2815-B7F5-FEA3-EED03D39FF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516335"/>
                  </p:ext>
                </p:extLst>
              </p:nvPr>
            </p:nvGraphicFramePr>
            <p:xfrm>
              <a:off x="1489166" y="722812"/>
              <a:ext cx="8499566" cy="537141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9550">
                      <a:extLst>
                        <a:ext uri="{9D8B030D-6E8A-4147-A177-3AD203B41FA5}">
                          <a16:colId xmlns:a16="http://schemas.microsoft.com/office/drawing/2014/main" val="1114782759"/>
                        </a:ext>
                      </a:extLst>
                    </a:gridCol>
                    <a:gridCol w="7120016">
                      <a:extLst>
                        <a:ext uri="{9D8B030D-6E8A-4147-A177-3AD203B41FA5}">
                          <a16:colId xmlns:a16="http://schemas.microsoft.com/office/drawing/2014/main" val="3276797533"/>
                        </a:ext>
                      </a:extLst>
                    </a:gridCol>
                  </a:tblGrid>
                  <a:tr h="39128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Steps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31890107"/>
                      </a:ext>
                    </a:extLst>
                  </a:tr>
                  <a:tr h="1245926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418" t="-33659" r="-342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75351844"/>
                      </a:ext>
                    </a:extLst>
                  </a:tr>
                  <a:tr h="1062446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418" t="-157471" r="-342" b="-25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0495254"/>
                      </a:ext>
                    </a:extLst>
                  </a:tr>
                  <a:tr h="1167002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418" t="-233333" r="-342" b="-1296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6314247"/>
                      </a:ext>
                    </a:extLst>
                  </a:tr>
                  <a:tr h="1504754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418" t="-259109" r="-342" b="-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930364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39524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5D30A-362B-08FB-B02E-5B9E06153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286308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14 : </a:t>
            </a:r>
            <a:r>
              <a:rPr lang="en-US" sz="2000" dirty="0"/>
              <a:t>Hv is reduced to minimum specified which is 0.3048 m and in doing so, the vessel </a:t>
            </a:r>
          </a:p>
          <a:p>
            <a:pPr marL="0" indent="0">
              <a:buNone/>
            </a:pPr>
            <a:r>
              <a:rPr lang="en-US" sz="2000" dirty="0"/>
              <a:t>length reduces from 10.2 m to 8.9 m . The final results are provided below: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Svercek D is 75 mm lower than that of the licensor but in return , Svercek L is 4350 mm </a:t>
            </a:r>
          </a:p>
          <a:p>
            <a:pPr marL="0" indent="0">
              <a:buNone/>
            </a:pPr>
            <a:r>
              <a:rPr lang="en-US" sz="2000" dirty="0"/>
              <a:t>More than that of licensor.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BDB3176-390C-6F04-F261-B15FBEAD7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223351"/>
              </p:ext>
            </p:extLst>
          </p:nvPr>
        </p:nvGraphicFramePr>
        <p:xfrm>
          <a:off x="2135052" y="1819736"/>
          <a:ext cx="7016205" cy="174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735">
                  <a:extLst>
                    <a:ext uri="{9D8B030D-6E8A-4147-A177-3AD203B41FA5}">
                      <a16:colId xmlns:a16="http://schemas.microsoft.com/office/drawing/2014/main" val="3831495511"/>
                    </a:ext>
                  </a:extLst>
                </a:gridCol>
                <a:gridCol w="2338735">
                  <a:extLst>
                    <a:ext uri="{9D8B030D-6E8A-4147-A177-3AD203B41FA5}">
                      <a16:colId xmlns:a16="http://schemas.microsoft.com/office/drawing/2014/main" val="2134693943"/>
                    </a:ext>
                  </a:extLst>
                </a:gridCol>
                <a:gridCol w="2338735">
                  <a:extLst>
                    <a:ext uri="{9D8B030D-6E8A-4147-A177-3AD203B41FA5}">
                      <a16:colId xmlns:a16="http://schemas.microsoft.com/office/drawing/2014/main" val="1397133842"/>
                    </a:ext>
                  </a:extLst>
                </a:gridCol>
              </a:tblGrid>
              <a:tr h="5816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Svercek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Licensor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137760"/>
                  </a:ext>
                </a:extLst>
              </a:tr>
              <a:tr h="5816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4300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4375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583714"/>
                  </a:ext>
                </a:extLst>
              </a:tr>
              <a:tr h="5816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8900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13350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201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61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Operating Parameters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18322-A4E9-22AD-4A80-373BC5D11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91952"/>
            <a:ext cx="11273050" cy="482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4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A3709-E40A-B08F-728E-1F9509846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301274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61AE0-2DE2-0CF5-2AE4-BE8683D8D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01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3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Design Procedure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Select proper Orientation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Select and Size proper Inlet Device, Inlet and Outlet ID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3.Calculate Vessel Diameter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Calculate Vessel Height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5.Select and Size Manholes, Vent, Drain, Vortex Breaker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Select a well-designed mist eliminator pad 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Step: Select proper orientation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Since the application is liquid dominant a horizontal vessel is selected since it is used for </a:t>
            </a:r>
          </a:p>
          <a:p>
            <a:pPr marL="0" indent="0">
              <a:buNone/>
            </a:pPr>
            <a:r>
              <a:rPr lang="en-US" dirty="0"/>
              <a:t>accumulation purposes.</a:t>
            </a:r>
          </a:p>
          <a:p>
            <a:pPr marL="0" indent="0" algn="ctr">
              <a:buNone/>
            </a:pPr>
            <a:endParaRPr lang="en-US" dirty="0"/>
          </a:p>
          <a:p>
            <a:pPr algn="l">
              <a:buFont typeface="Wingdings" panose="05000000000000000000" pitchFamily="2" charset="2"/>
              <a:buChar char="ü"/>
            </a:pPr>
            <a:r>
              <a:rPr lang="en-US" sz="1800" b="0" i="0" u="none" strike="noStrike" baseline="0" dirty="0"/>
              <a:t>Horizontal separators-without internals provide bulk separation of gas and liquid. The design is </a:t>
            </a:r>
          </a:p>
          <a:p>
            <a:pPr marL="0" indent="0" algn="l">
              <a:buNone/>
            </a:pPr>
            <a:r>
              <a:rPr lang="en-US" sz="1800" b="0" i="0" u="none" strike="noStrike" baseline="0" dirty="0"/>
              <a:t>typically used for Liquid surge applications where the vapor flow is very low, for fouling services, or </a:t>
            </a:r>
          </a:p>
          <a:p>
            <a:pPr marL="0" indent="0" algn="l">
              <a:buNone/>
            </a:pPr>
            <a:r>
              <a:rPr lang="en-US" sz="1800" b="0" i="0" u="none" strike="noStrike" baseline="0" dirty="0"/>
              <a:t>where internals are not desirable. The equipment has unlimited turndown, low pressure drop, can </a:t>
            </a:r>
          </a:p>
          <a:p>
            <a:pPr marL="0" indent="0" algn="l">
              <a:buNone/>
            </a:pPr>
            <a:r>
              <a:rPr lang="en-US" sz="1800" b="0" i="0" u="none" strike="noStrike" baseline="0" dirty="0"/>
              <a:t>handle slugs and high liquid fractions, and is insensitive to fouling. The separation efficiency is </a:t>
            </a:r>
          </a:p>
          <a:p>
            <a:pPr marL="0" indent="0" algn="l">
              <a:buNone/>
            </a:pPr>
            <a:r>
              <a:rPr lang="en-US" sz="1800" b="0" i="0" u="none" strike="noStrike" baseline="0" dirty="0"/>
              <a:t>dependent on the inlet droplet size distribution and Stokes’ Law settling, based on the diameter, </a:t>
            </a:r>
          </a:p>
          <a:p>
            <a:pPr marL="0" indent="0" algn="l">
              <a:buNone/>
            </a:pPr>
            <a:r>
              <a:rPr lang="en-US" sz="1800" b="0" i="0" u="none" strike="noStrike" baseline="0" dirty="0"/>
              <a:t>length, and liquid levels in the separator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266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Step: Select and Size proper Inlet Device</a:t>
            </a:r>
          </a:p>
          <a:p>
            <a:pPr marL="0" indent="0">
              <a:buNone/>
            </a:pPr>
            <a:r>
              <a:rPr lang="en-US" dirty="0"/>
              <a:t>It is also necessary to maintain the inlet velocity head, J,  within proper limits for the selected inlet </a:t>
            </a:r>
          </a:p>
          <a:p>
            <a:pPr marL="0" indent="0">
              <a:buNone/>
            </a:pPr>
            <a:r>
              <a:rPr lang="en-US" dirty="0"/>
              <a:t>device to insure good gas distribution and minimum liquid shattering. </a:t>
            </a:r>
          </a:p>
          <a:p>
            <a:pPr marL="0" indent="0">
              <a:buNone/>
            </a:pPr>
            <a:r>
              <a:rPr lang="en-US" dirty="0"/>
              <a:t>Where,                                                                 </a:t>
            </a:r>
          </a:p>
          <a:p>
            <a:pPr marL="0" indent="0" algn="ctr">
              <a:buNone/>
            </a:pPr>
            <a:r>
              <a:rPr lang="en-US" dirty="0"/>
              <a:t>   J = (ρV²) . </a:t>
            </a:r>
          </a:p>
          <a:p>
            <a:pPr marL="0" indent="0">
              <a:buNone/>
            </a:pPr>
            <a:r>
              <a:rPr lang="en-US" dirty="0"/>
              <a:t>The maximum mixed phase velocity head range used in the industry guidelines varies for the different </a:t>
            </a:r>
          </a:p>
          <a:p>
            <a:pPr marL="0" indent="0">
              <a:buNone/>
            </a:pPr>
            <a:r>
              <a:rPr lang="en-US" dirty="0"/>
              <a:t>inlet devices. Some typical maximums are: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•6000-9000 max. </a:t>
            </a:r>
            <a:r>
              <a:rPr lang="en-US" dirty="0" err="1"/>
              <a:t>typ</a:t>
            </a:r>
            <a:r>
              <a:rPr lang="en-US" dirty="0"/>
              <a:t>, up to 15 000 max kg/m s2 for diffuser distributor  </a:t>
            </a:r>
          </a:p>
          <a:p>
            <a:pPr marL="0" indent="0">
              <a:buNone/>
            </a:pPr>
            <a:r>
              <a:rPr lang="en-US" dirty="0"/>
              <a:t>•975-2250 max kg/m.s2 for no inlet distributor </a:t>
            </a:r>
          </a:p>
          <a:p>
            <a:pPr marL="0" indent="0">
              <a:buNone/>
            </a:pPr>
            <a:r>
              <a:rPr lang="en-US" dirty="0"/>
              <a:t>•1500-3750 max kg/m.s2 for inlet half pipe or elbow distributor </a:t>
            </a:r>
          </a:p>
          <a:p>
            <a:pPr marL="0" indent="0">
              <a:buNone/>
            </a:pPr>
            <a:r>
              <a:rPr lang="en-US" dirty="0"/>
              <a:t>•1500-3750 max kg/m.s2 for v-baffle or other simple inlet diverter designs </a:t>
            </a:r>
          </a:p>
          <a:p>
            <a:pPr marL="0" indent="0">
              <a:buNone/>
            </a:pPr>
            <a:r>
              <a:rPr lang="en-US" dirty="0"/>
              <a:t>In addition, some users limit the inlet vapor phase velocity to 9 m/s or 18 m/s. The velocity should </a:t>
            </a:r>
          </a:p>
          <a:p>
            <a:pPr marL="0" indent="0">
              <a:buNone/>
            </a:pPr>
            <a:r>
              <a:rPr lang="en-US" dirty="0"/>
              <a:t>always be below the erosion velocity for the service. </a:t>
            </a:r>
          </a:p>
          <a:p>
            <a:pPr marL="0" indent="0">
              <a:buNone/>
            </a:pPr>
            <a:r>
              <a:rPr lang="en-US" dirty="0"/>
              <a:t>However, in distillation section such rules does not apply.</a:t>
            </a:r>
          </a:p>
        </p:txBody>
      </p:sp>
    </p:spTree>
    <p:extLst>
      <p:ext uri="{BB962C8B-B14F-4D97-AF65-F5344CB8AC3E}">
        <p14:creationId xmlns:p14="http://schemas.microsoft.com/office/powerpoint/2010/main" val="68991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0"/>
            <a:ext cx="11273050" cy="68580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Step: Calculate Vessel Diameter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Each and every licensor and company has developed a design basis procedure for sizing vessels. In this </a:t>
            </a:r>
          </a:p>
          <a:p>
            <a:pPr marL="0" indent="0" algn="ctr">
              <a:buNone/>
            </a:pPr>
            <a:r>
              <a:rPr lang="en-US" dirty="0"/>
              <a:t>Article , a Svercek-method and the Licensor method will be </a:t>
            </a:r>
          </a:p>
          <a:p>
            <a:pPr marL="0" indent="0" algn="ctr">
              <a:buNone/>
            </a:pPr>
            <a:r>
              <a:rPr lang="en-US" dirty="0"/>
              <a:t>explored. 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5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4FC4C-D4DD-96CE-FC71-C7ABCDF2D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1292396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Svercek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Calculate the vapor volumetric flow rate , Q</a:t>
            </a:r>
            <a:r>
              <a:rPr lang="en-US" sz="1100" dirty="0"/>
              <a:t>V  </a:t>
            </a:r>
            <a:r>
              <a:rPr lang="en-US" dirty="0"/>
              <a:t>in m3/s</a:t>
            </a:r>
          </a:p>
          <a:p>
            <a:pPr marL="0" indent="0">
              <a:buNone/>
            </a:pPr>
            <a:r>
              <a:rPr lang="en-US" dirty="0"/>
              <a:t>2. Calculate the liquid volumetric flow rate , Q</a:t>
            </a:r>
            <a:r>
              <a:rPr lang="en-US" sz="1200" dirty="0"/>
              <a:t>L </a:t>
            </a:r>
            <a:r>
              <a:rPr lang="en-US" dirty="0"/>
              <a:t>in m3/min</a:t>
            </a:r>
          </a:p>
          <a:p>
            <a:pPr marL="0" indent="0">
              <a:buNone/>
            </a:pPr>
            <a:r>
              <a:rPr lang="en-US" dirty="0"/>
              <a:t>3. Calculate the vertical terminal vapor velocity , U</a:t>
            </a:r>
            <a:r>
              <a:rPr lang="en-US" sz="1200" dirty="0"/>
              <a:t>T</a:t>
            </a:r>
            <a:r>
              <a:rPr lang="en-US" dirty="0"/>
              <a:t> and set U</a:t>
            </a:r>
            <a:r>
              <a:rPr lang="en-US" sz="1200" dirty="0"/>
              <a:t>V</a:t>
            </a:r>
            <a:r>
              <a:rPr lang="en-US" dirty="0"/>
              <a:t> = 0.75 U</a:t>
            </a:r>
            <a:r>
              <a:rPr lang="en-US" sz="1200" dirty="0"/>
              <a:t>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C:\Users\markazi\Desktop\Capture.PNG">
            <a:extLst>
              <a:ext uri="{FF2B5EF4-FFF2-40B4-BE49-F238E27FC236}">
                <a16:creationId xmlns:a16="http://schemas.microsoft.com/office/drawing/2014/main" id="{1B7E65F1-C7CB-746F-9EBC-3C81E45E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310" y="3103393"/>
            <a:ext cx="4144095" cy="249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34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7B44F3-31E4-DE0D-63A3-936F0DD52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49" y="296091"/>
            <a:ext cx="8577942" cy="62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64359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4071</TotalTime>
  <Words>868</Words>
  <Application>Microsoft Office PowerPoint</Application>
  <PresentationFormat>Widescreen</PresentationFormat>
  <Paragraphs>200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Cambria Math</vt:lpstr>
      <vt:lpstr>Century</vt:lpstr>
      <vt:lpstr>Century Schoolbook</vt:lpstr>
      <vt:lpstr>Wingdings</vt:lpstr>
      <vt:lpstr>Wingdings 2</vt:lpstr>
      <vt:lpstr>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Behrouzi Mohamadreza</dc:creator>
  <cp:lastModifiedBy>Behrouzi Mohamadreza</cp:lastModifiedBy>
  <cp:revision>161</cp:revision>
  <dcterms:created xsi:type="dcterms:W3CDTF">2022-09-08T13:38:10Z</dcterms:created>
  <dcterms:modified xsi:type="dcterms:W3CDTF">2022-10-03T12:45:39Z</dcterms:modified>
</cp:coreProperties>
</file>