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311" r:id="rId6"/>
    <p:sldId id="310" r:id="rId7"/>
    <p:sldId id="313" r:id="rId8"/>
    <p:sldId id="312" r:id="rId9"/>
    <p:sldId id="349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3" r:id="rId19"/>
    <p:sldId id="324" r:id="rId20"/>
    <p:sldId id="325" r:id="rId21"/>
    <p:sldId id="327" r:id="rId22"/>
    <p:sldId id="326" r:id="rId23"/>
    <p:sldId id="328" r:id="rId24"/>
    <p:sldId id="329" r:id="rId25"/>
    <p:sldId id="348" r:id="rId26"/>
    <p:sldId id="330" r:id="rId27"/>
    <p:sldId id="331" r:id="rId28"/>
    <p:sldId id="333" r:id="rId29"/>
    <p:sldId id="332" r:id="rId30"/>
    <p:sldId id="334" r:id="rId31"/>
    <p:sldId id="335" r:id="rId32"/>
    <p:sldId id="337" r:id="rId33"/>
    <p:sldId id="338" r:id="rId34"/>
    <p:sldId id="339" r:id="rId35"/>
    <p:sldId id="340" r:id="rId36"/>
    <p:sldId id="341" r:id="rId37"/>
    <p:sldId id="346" r:id="rId38"/>
    <p:sldId id="345" r:id="rId39"/>
    <p:sldId id="34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D-6001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 24 inch is selected.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11408"/>
              </p:ext>
            </p:extLst>
          </p:nvPr>
        </p:nvGraphicFramePr>
        <p:xfrm>
          <a:off x="1349407" y="3789302"/>
          <a:ext cx="8868790" cy="28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591749184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1875929106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6890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sounds both 12 and 14 inch are acceptable but the licensor has chosen 16 inch as the ultimate sizing </a:t>
            </a:r>
          </a:p>
          <a:p>
            <a:pPr marL="0" indent="0">
              <a:buNone/>
            </a:pPr>
            <a:r>
              <a:rPr lang="en-US" dirty="0"/>
              <a:t>for liquid outlet.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17214"/>
              </p:ext>
            </p:extLst>
          </p:nvPr>
        </p:nvGraphicFramePr>
        <p:xfrm>
          <a:off x="1269507" y="3429000"/>
          <a:ext cx="84781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884928489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CAB3AB4-8E3F-FF52-B16C-767B0211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978763"/>
            <a:ext cx="10715348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6" y="1441971"/>
            <a:ext cx="47053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kazi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" y="1441971"/>
            <a:ext cx="5076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5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According to Saunders-Brown K-value , thanks to the fact that a vertical vessel with demister pad has </a:t>
                </a:r>
              </a:p>
              <a:p>
                <a:pPr marL="0" indent="0">
                  <a:buNone/>
                </a:pPr>
                <a:r>
                  <a:rPr lang="en-US" dirty="0"/>
                  <a:t>been chosen, a K value of 0.11 is selected. Furthermore, since the performance of demister pad varies </a:t>
                </a:r>
              </a:p>
              <a:p>
                <a:pPr marL="0" indent="0">
                  <a:buNone/>
                </a:pPr>
                <a:r>
                  <a:rPr lang="en-US" dirty="0"/>
                  <a:t>According to operating pressure, the selected K should be de-rated in accord with last-page Table.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K</a:t>
                </a:r>
                <a:r>
                  <a:rPr lang="en-US" sz="1400" dirty="0" err="1"/>
                  <a:t>de</a:t>
                </a:r>
                <a:r>
                  <a:rPr lang="en-US" sz="1400" dirty="0"/>
                  <a:t>-rated </a:t>
                </a:r>
                <a:r>
                  <a:rPr lang="en-US" dirty="0"/>
                  <a:t>= 0.11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0.8=0.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088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  <a:blipFill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77612"/>
              </p:ext>
            </p:extLst>
          </p:nvPr>
        </p:nvGraphicFramePr>
        <p:xfrm>
          <a:off x="1296538" y="2320120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3366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Also since the demister pad is mounted on a support ring , then 150 mm or 6 inch is added to calculated </a:t>
            </a:r>
          </a:p>
          <a:p>
            <a:pPr marL="0" indent="0" algn="ctr">
              <a:buNone/>
            </a:pPr>
            <a:r>
              <a:rPr lang="en-US" dirty="0"/>
              <a:t>ID, which results in 3216 + 150 = 3366 mm, which is regarded as the required ID. The selected ID </a:t>
            </a:r>
          </a:p>
          <a:p>
            <a:pPr marL="0" indent="0" algn="ctr">
              <a:buNone/>
            </a:pPr>
            <a:r>
              <a:rPr lang="en-US" dirty="0"/>
              <a:t>would be rounded to 3400 mm.</a:t>
            </a:r>
          </a:p>
          <a:p>
            <a:pPr marL="0" indent="0" algn="ctr">
              <a:buNone/>
            </a:pPr>
            <a:r>
              <a:rPr lang="en-US" dirty="0"/>
              <a:t>The selected ID is in complete harmony with the Licensor selected ID, which is 3400 mm.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69" y="1301194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kazi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9" y="3841845"/>
            <a:ext cx="69738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85745"/>
              </p:ext>
            </p:extLst>
          </p:nvPr>
        </p:nvGraphicFramePr>
        <p:xfrm>
          <a:off x="1651380" y="887105"/>
          <a:ext cx="8379726" cy="501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3271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the </a:t>
            </a:r>
          </a:p>
          <a:p>
            <a:pPr marL="0" indent="0" algn="ctr">
              <a:buNone/>
            </a:pPr>
            <a:r>
              <a:rPr lang="en-US" dirty="0"/>
              <a:t>Inlet of reforming reactors so that maximum droplet size contained in gas stream to </a:t>
            </a:r>
          </a:p>
          <a:p>
            <a:pPr marL="0" indent="0" algn="ctr">
              <a:buNone/>
            </a:pPr>
            <a:r>
              <a:rPr lang="en-US" dirty="0"/>
              <a:t>the section should be max 10 micron.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BA6EA-97E2-D92F-5FB0-FCDDCAED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839"/>
            <a:ext cx="11273051" cy="39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8A2E4-2BED-32D4-44DB-A4E2E18A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135192"/>
            <a:ext cx="6543675" cy="51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97798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1700+2400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2695+2400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5 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 Since we have 5 tray </a:t>
            </a:r>
          </a:p>
          <a:p>
            <a:pPr marL="0" indent="0">
              <a:buNone/>
            </a:pPr>
            <a:r>
              <a:rPr lang="en-US" dirty="0"/>
              <a:t>For sodium removal purposes then 4 × 600 = 2400 mm is added to H5.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8DB8-80C5-A74F-8BBF-444CAF38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Note : 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ID and number of passes estimated only. ID must not be lowered as separator function is design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giving . Final dimensions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number of passes to be confirmed by tray vendor.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C627D-C66A-EBC6-B67C-20DD3C532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11" y="1500326"/>
            <a:ext cx="5326603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C96F3-3E87-B75C-14DF-B43A7A78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04530"/>
            <a:ext cx="553818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70300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2’and but by Foster-Wheeler is 3’ and in site 3’.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E59B-99D4-9C21-5E29-D8CF1D25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Step : Select a well-designed Mist Eliminator pad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Using KG TOWER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9B092-06A7-89D2-26CC-5AE79565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9" y="2716243"/>
            <a:ext cx="1509204" cy="10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7304-5727-0542-BD3D-C5FC23DF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Put operating data as input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7464-DDEA-6E40-CB63-F9CF090B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1" y="923277"/>
            <a:ext cx="9403153" cy="5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36BB-E9E4-6D64-7826-8BA68B0A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Koch-</a:t>
            </a:r>
            <a:r>
              <a:rPr lang="en-US" dirty="0" err="1"/>
              <a:t>Glitsch</a:t>
            </a:r>
            <a:r>
              <a:rPr lang="en-US" dirty="0"/>
              <a:t> products there are two types of demister pads :</a:t>
            </a:r>
          </a:p>
          <a:p>
            <a:pPr marL="342900" indent="-342900">
              <a:buAutoNum type="arabicPeriod"/>
            </a:pPr>
            <a:r>
              <a:rPr lang="en-US" dirty="0"/>
              <a:t>Traditional demister pads</a:t>
            </a:r>
          </a:p>
          <a:p>
            <a:pPr marL="342900" indent="-342900">
              <a:buAutoNum type="arabicPeriod"/>
            </a:pPr>
            <a:r>
              <a:rPr lang="en-US" dirty="0"/>
              <a:t>High efficiency demister pads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28BCB-88FF-3D7C-CDE0-49EB431B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" y="1864311"/>
            <a:ext cx="5544705" cy="462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74883-6C69-FC03-E26D-A6E601E9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1864311"/>
            <a:ext cx="5223954" cy="46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1CCC-1D83-D9B4-7D6D-AE379E66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 types will be selected and the results are compared</a:t>
            </a:r>
          </a:p>
        </p:txBody>
      </p:sp>
    </p:spTree>
    <p:extLst>
      <p:ext uri="{BB962C8B-B14F-4D97-AF65-F5344CB8AC3E}">
        <p14:creationId xmlns:p14="http://schemas.microsoft.com/office/powerpoint/2010/main" val="237310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74A42-8B3D-F093-1EA6-733FF614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84" y="630128"/>
            <a:ext cx="2101045" cy="5131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02468-58F6-3641-FEB4-091958F70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48" y="630128"/>
            <a:ext cx="2101045" cy="5131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B8D60-C065-6C1D-28A4-A19EA3FD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03" y="630128"/>
            <a:ext cx="2101045" cy="5131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96AB1-6257-B0E9-51A9-9E68FD87A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7" y="630128"/>
            <a:ext cx="2101045" cy="5131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F4EB1-F893-1CD0-2EE7-C1B7548CB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2" y="630129"/>
            <a:ext cx="2084231" cy="51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6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CF0CB-368B-3ADB-D6AD-B209A8D8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89" y="506488"/>
            <a:ext cx="2129762" cy="511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7D904-1DF7-478D-BEF4-2BA01E1EA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27" y="506487"/>
            <a:ext cx="2129762" cy="5113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77B9BA-629E-79D4-610A-C34324E81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65" y="506487"/>
            <a:ext cx="2129762" cy="5113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55E20-8B42-6A37-5FB9-CEDAAA77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3" y="506487"/>
            <a:ext cx="2129762" cy="5113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4603A6-1D82-B202-0A94-33CCC56C1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506487"/>
            <a:ext cx="2129762" cy="5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FE34-B72C-E55F-CD6F-2BD00F98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best options that could be selected seem to be York mesh 172 , 709 and 708 since they have higher </a:t>
            </a:r>
          </a:p>
          <a:p>
            <a:pPr marL="0" indent="0">
              <a:buNone/>
            </a:pPr>
            <a:r>
              <a:rPr lang="en-US" dirty="0"/>
              <a:t>max K value and lowest </a:t>
            </a:r>
            <a:r>
              <a:rPr lang="en-US" dirty="0" err="1"/>
              <a:t>dp</a:t>
            </a:r>
            <a:r>
              <a:rPr lang="en-US"/>
              <a:t>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Due to its being at the inlet of reforming reactors, a mesh mist eliminator should be installed.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0" y="3072131"/>
            <a:ext cx="47640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" y="491319"/>
            <a:ext cx="10498137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the inlet device sizing should at least be 30 inch to meet the momentum requirement  but </a:t>
                </a:r>
                <a:r>
                  <a:rPr lang="en-US" dirty="0"/>
                  <a:t>the </a:t>
                </a:r>
              </a:p>
              <a:p>
                <a:pPr marL="0" indent="0">
                  <a:buNone/>
                </a:pPr>
                <a:r>
                  <a:rPr lang="en-US" dirty="0"/>
                  <a:t>licensor has taken into account recommended practice that 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Thus 28 inch has been </a:t>
                </a:r>
              </a:p>
              <a:p>
                <a:pPr marL="0" indent="0">
                  <a:buNone/>
                </a:pPr>
                <a:r>
                  <a:rPr lang="en-US" dirty="0"/>
                  <a:t>selected.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32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73894"/>
              </p:ext>
            </p:extLst>
          </p:nvPr>
        </p:nvGraphicFramePr>
        <p:xfrm>
          <a:off x="1074198" y="1871596"/>
          <a:ext cx="8345010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83398607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3796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0AA8-6501-0D92-BBD5-2ED7C08F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195309"/>
            <a:ext cx="5939162" cy="6289829"/>
          </a:xfrm>
        </p:spPr>
      </p:pic>
    </p:spTree>
    <p:extLst>
      <p:ext uri="{BB962C8B-B14F-4D97-AF65-F5344CB8AC3E}">
        <p14:creationId xmlns:p14="http://schemas.microsoft.com/office/powerpoint/2010/main" val="40767092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3709</TotalTime>
  <Words>1835</Words>
  <Application>Microsoft Office PowerPoint</Application>
  <PresentationFormat>Widescreen</PresentationFormat>
  <Paragraphs>482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160</cp:revision>
  <dcterms:created xsi:type="dcterms:W3CDTF">2022-09-08T13:38:10Z</dcterms:created>
  <dcterms:modified xsi:type="dcterms:W3CDTF">2022-10-01T08:41:33Z</dcterms:modified>
</cp:coreProperties>
</file>