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345" r:id="rId4"/>
    <p:sldId id="308" r:id="rId5"/>
    <p:sldId id="309" r:id="rId6"/>
    <p:sldId id="313" r:id="rId7"/>
    <p:sldId id="316" r:id="rId8"/>
    <p:sldId id="347" r:id="rId9"/>
    <p:sldId id="353" r:id="rId10"/>
    <p:sldId id="352" r:id="rId11"/>
    <p:sldId id="351" r:id="rId12"/>
    <p:sldId id="348" r:id="rId13"/>
    <p:sldId id="349" r:id="rId14"/>
    <p:sldId id="350" r:id="rId15"/>
    <p:sldId id="354" r:id="rId16"/>
    <p:sldId id="356" r:id="rId17"/>
    <p:sldId id="355" r:id="rId18"/>
    <p:sldId id="357" r:id="rId19"/>
    <p:sldId id="335" r:id="rId20"/>
    <p:sldId id="33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57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E13E-79F4-FF00-9D56-4E5E3348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Horizontal Vessel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Without Mist Eliminator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D-5003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Design and Principles</a:t>
            </a:r>
          </a:p>
        </p:txBody>
      </p:sp>
    </p:spTree>
    <p:extLst>
      <p:ext uri="{BB962C8B-B14F-4D97-AF65-F5344CB8AC3E}">
        <p14:creationId xmlns:p14="http://schemas.microsoft.com/office/powerpoint/2010/main" val="30521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6710-B326-98F9-6E37-CB30DC387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"/>
            <a:ext cx="11295016" cy="68580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Select a hold-up time from next-page Table and calculate the hold-up volume, V</a:t>
            </a:r>
            <a:r>
              <a:rPr lang="en-US" sz="1200" dirty="0"/>
              <a:t>H</a:t>
            </a:r>
          </a:p>
          <a:p>
            <a:pPr marL="0" indent="0">
              <a:buNone/>
            </a:pPr>
            <a:r>
              <a:rPr lang="en-US" dirty="0"/>
              <a:t>5. Select a surge time from next-page Table and calculate the surge volume, V</a:t>
            </a:r>
            <a:r>
              <a:rPr lang="en-US" sz="1200" dirty="0"/>
              <a:t>S</a:t>
            </a:r>
          </a:p>
          <a:p>
            <a:pPr marL="0" indent="0">
              <a:buNone/>
            </a:pPr>
            <a:r>
              <a:rPr lang="en-US" dirty="0"/>
              <a:t>6. Estimate a L/D and initially calculate the diameter according to the following Equation: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 Calculate the total cross sectional area.</a:t>
            </a:r>
          </a:p>
          <a:p>
            <a:pPr marL="0" indent="0">
              <a:buNone/>
            </a:pPr>
            <a:r>
              <a:rPr lang="en-US" dirty="0"/>
              <a:t>8. Set H</a:t>
            </a:r>
            <a:r>
              <a:rPr lang="en-US" sz="1200" dirty="0"/>
              <a:t>LLL </a:t>
            </a:r>
            <a:r>
              <a:rPr lang="en-US" dirty="0"/>
              <a:t>and by using H</a:t>
            </a:r>
            <a:r>
              <a:rPr lang="en-US" sz="1200" dirty="0"/>
              <a:t>LLL</a:t>
            </a:r>
            <a:r>
              <a:rPr lang="en-US" sz="1800" dirty="0"/>
              <a:t>/D obtain A</a:t>
            </a:r>
            <a:r>
              <a:rPr lang="en-US" sz="1200" dirty="0"/>
              <a:t>LLL</a:t>
            </a:r>
            <a:r>
              <a:rPr lang="en-US" sz="1800" dirty="0"/>
              <a:t>/AT and calculate A</a:t>
            </a:r>
            <a:r>
              <a:rPr lang="en-US" sz="1200" dirty="0"/>
              <a:t>LLL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C60AA-7DB2-4062-E734-25C3F6424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88" y="2403194"/>
            <a:ext cx="3098042" cy="12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4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D8740B-D28B-4D24-5EFB-EB23A58A0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69" y="209100"/>
            <a:ext cx="7668695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0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C6F8C-9FDB-5B98-3EDB-DCF64A3B4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67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9. Set H</a:t>
            </a:r>
            <a:r>
              <a:rPr lang="en-US" sz="1200" dirty="0"/>
              <a:t>V</a:t>
            </a:r>
            <a:r>
              <a:rPr lang="en-US" dirty="0"/>
              <a:t> to 0.2D or 0.3048 m , whichever is greater; then by using H</a:t>
            </a:r>
            <a:r>
              <a:rPr lang="en-US" sz="1200" dirty="0"/>
              <a:t>V</a:t>
            </a:r>
            <a:r>
              <a:rPr lang="en-US" dirty="0"/>
              <a:t>/D, obtain A</a:t>
            </a:r>
            <a:r>
              <a:rPr lang="en-US" sz="1200" dirty="0"/>
              <a:t>V</a:t>
            </a:r>
            <a:r>
              <a:rPr lang="en-US" dirty="0"/>
              <a:t>/A</a:t>
            </a:r>
            <a:r>
              <a:rPr lang="en-US" sz="1200" dirty="0"/>
              <a:t>T</a:t>
            </a:r>
          </a:p>
          <a:p>
            <a:pPr marL="0" indent="0">
              <a:buNone/>
            </a:pPr>
            <a:r>
              <a:rPr lang="en-US" dirty="0"/>
              <a:t>10. Calculate the minimum length to accommodate the liquid hold-up/surge: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11. Calculate the liquid dropout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12. Calculate the actual vapor velocity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A9FD4-F2D5-9138-82EB-8D91A391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03" y="1568285"/>
            <a:ext cx="2864396" cy="1079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AA895-B49D-A142-6B57-19A0E8188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01" y="3791588"/>
            <a:ext cx="1981200" cy="1076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331BFE-E9CB-3B22-1366-941624B37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01" y="5595937"/>
            <a:ext cx="19812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0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AD85F-545A-E2AA-3A8F-9836C75A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968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13. Calculate the minimum Length required for vapor-liquid disengagement, L</a:t>
            </a:r>
            <a:r>
              <a:rPr lang="en-US" sz="1200" dirty="0"/>
              <a:t>MIN: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3EEDB-0500-16F9-C51C-747B27D8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86" y="1204024"/>
            <a:ext cx="2646947" cy="1254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C07450-DBD0-7D6B-CF30-39EC46258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30" y="3026458"/>
            <a:ext cx="4868090" cy="34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3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65D2F9-468D-1435-4EC6-7BF17F11A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655320"/>
            <a:ext cx="9222377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7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4174-11E2-D905-8E7C-48044F67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372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24736"/>
                  </p:ext>
                </p:extLst>
              </p:nvPr>
            </p:nvGraphicFramePr>
            <p:xfrm>
              <a:off x="1402080" y="304766"/>
              <a:ext cx="8499566" cy="6314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550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7120016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834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746073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 </a:t>
                          </a:r>
                          <a:r>
                            <a:rPr lang="en-US" sz="1800" dirty="0"/>
                            <a:t>  Q</a:t>
                          </a:r>
                          <a:r>
                            <a:rPr lang="en-US" sz="1200" dirty="0"/>
                            <a:t>V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92161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</a:t>
                          </a:r>
                          <a:r>
                            <a:rPr lang="en-US" sz="1800" dirty="0"/>
                            <a:t>   Q</a:t>
                          </a:r>
                          <a:r>
                            <a:rPr lang="en-US" sz="1200" dirty="0"/>
                            <a:t>L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440751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 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= 10.33 m3/min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1433713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 V</a:t>
                          </a:r>
                          <a:r>
                            <a:rPr lang="en-US" sz="1200" dirty="0"/>
                            <a:t>H</a:t>
                          </a:r>
                          <a:r>
                            <a:rPr lang="en-US" dirty="0"/>
                            <a:t> = 5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33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65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303648"/>
                      </a:ext>
                    </a:extLst>
                  </a:tr>
                  <a:tr h="133727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  <a:p>
                          <a:pPr algn="l"/>
                          <a:r>
                            <a:rPr lang="en-US" dirty="0"/>
                            <a:t>              L/D = 3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D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dirty="0" smtClean="0"/>
                                    <m:t>=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×(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51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65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)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𝞹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×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= 3318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 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069101"/>
                      </a:ext>
                    </a:extLst>
                  </a:tr>
                  <a:tr h="1433713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 </a:t>
                          </a:r>
                        </a:p>
                        <a:p>
                          <a:pPr algn="l"/>
                          <a:endParaRPr lang="en-US" sz="1600" dirty="0"/>
                        </a:p>
                        <a:p>
                          <a:pPr algn="l"/>
                          <a:r>
                            <a:rPr lang="en-US" sz="1600" dirty="0"/>
                            <a:t>                A</a:t>
                          </a:r>
                          <a:r>
                            <a:rPr lang="en-US" sz="1100" dirty="0"/>
                            <a:t>T</a:t>
                          </a:r>
                          <a:r>
                            <a:rPr lang="en-US" sz="16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  <m:t>𝞹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dirty="0"/>
                            <a:t>= 8.64 m2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35969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24736"/>
                  </p:ext>
                </p:extLst>
              </p:nvPr>
            </p:nvGraphicFramePr>
            <p:xfrm>
              <a:off x="1402080" y="304766"/>
              <a:ext cx="8499566" cy="6314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550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7120016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834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746073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55738" r="-342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92161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25000" r="-342" b="-461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42500" r="-342" b="-19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9303648"/>
                      </a:ext>
                    </a:extLst>
                  </a:tr>
                  <a:tr h="133727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264545" r="-342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069101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334167" r="-342" b="-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35969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325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4174-11E2-D905-8E7C-48044F67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372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9182354"/>
                  </p:ext>
                </p:extLst>
              </p:nvPr>
            </p:nvGraphicFramePr>
            <p:xfrm>
              <a:off x="1443594" y="568171"/>
              <a:ext cx="8203474" cy="56550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492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6871982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7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2078633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</a:t>
                          </a:r>
                          <a:r>
                            <a:rPr lang="en-US" sz="1800" dirty="0"/>
                            <a:t>   H</a:t>
                          </a:r>
                          <a:r>
                            <a:rPr lang="en-US" sz="1200" dirty="0"/>
                            <a:t>LLL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425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m</a:t>
                          </a:r>
                        </a:p>
                        <a:p>
                          <a:pPr algn="l"/>
                          <a:r>
                            <a:rPr lang="en-US" sz="2800" dirty="0"/>
                            <a:t>         </a:t>
                          </a:r>
                          <a:r>
                            <a:rPr lang="en-US" sz="2000" dirty="0"/>
                            <a:t>H</a:t>
                          </a:r>
                          <a:r>
                            <a:rPr lang="en-US" sz="1200" dirty="0"/>
                            <a:t>LLL</a:t>
                          </a:r>
                          <a:r>
                            <a:rPr lang="en-US" sz="2800" dirty="0"/>
                            <a:t> </a:t>
                          </a:r>
                          <a:r>
                            <a:rPr lang="en-US" sz="2000" dirty="0"/>
                            <a:t>/D = 0.429</a:t>
                          </a:r>
                        </a:p>
                        <a:p>
                          <a:pPr algn="l"/>
                          <a:endParaRPr lang="en-US" sz="2000" dirty="0"/>
                        </a:p>
                        <a:p>
                          <a:pPr algn="l"/>
                          <a:r>
                            <a:rPr lang="en-US" sz="1800" dirty="0"/>
                            <a:t>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0" dirty="0" smtClean="0">
                                  <a:latin typeface="Cambria Math" panose="02040503050406030204" pitchFamily="18" charset="0"/>
                                </a:rPr>
                                <m:t>𝝧</m:t>
                              </m:r>
                            </m:oMath>
                          </a14:m>
                          <a:r>
                            <a:rPr lang="en-US" sz="1800" dirty="0"/>
                            <a:t> = 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ACOS(1-2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0.429) = 2.85</a:t>
                          </a:r>
                          <a:r>
                            <a:rPr lang="en-US" sz="1800" baseline="0" dirty="0"/>
                            <a:t> </a:t>
                          </a:r>
                        </a:p>
                        <a:p>
                          <a:pPr algn="l"/>
                          <a:r>
                            <a:rPr lang="en-US" sz="1800" baseline="0" dirty="0"/>
                            <a:t>              A</a:t>
                          </a:r>
                          <a:r>
                            <a:rPr lang="en-US" sz="1200" baseline="0" dirty="0"/>
                            <a:t>LLL</a:t>
                          </a:r>
                          <a:r>
                            <a:rPr lang="en-US" sz="1800" baseline="0" dirty="0"/>
                            <a:t>/A</a:t>
                          </a:r>
                          <a:r>
                            <a:rPr lang="en-US" sz="1200" baseline="0" dirty="0"/>
                            <a:t>T</a:t>
                          </a:r>
                          <a:r>
                            <a:rPr lang="en-US" sz="1800" baseline="0" dirty="0"/>
                            <a:t> = (2.85-SIN(2.85))/2/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𝝿</m:t>
                              </m:r>
                            </m:oMath>
                          </a14:m>
                          <a:r>
                            <a:rPr lang="en-US" sz="1800" b="0" i="0" dirty="0"/>
                            <a:t> = 0.41</a:t>
                          </a:r>
                        </a:p>
                        <a:p>
                          <a:pPr algn="l"/>
                          <a:r>
                            <a:rPr lang="en-US" sz="1800" b="0" i="0" dirty="0"/>
                            <a:t>              A</a:t>
                          </a:r>
                          <a:r>
                            <a:rPr lang="en-US" sz="1200" b="0" i="0" dirty="0"/>
                            <a:t>LLL</a:t>
                          </a:r>
                          <a:r>
                            <a:rPr lang="en-US" sz="1800" b="0" i="0" dirty="0"/>
                            <a:t> = 0.41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64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54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1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20547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</a:t>
                          </a:r>
                        </a:p>
                        <a:p>
                          <a:pPr algn="l"/>
                          <a:r>
                            <a:rPr lang="en-US" sz="1800" baseline="0" dirty="0"/>
                            <a:t>              </a:t>
                          </a:r>
                          <a:r>
                            <a:rPr lang="en-US" sz="1800" dirty="0"/>
                            <a:t>H</a:t>
                          </a:r>
                          <a:r>
                            <a:rPr lang="en-US" sz="1200" dirty="0"/>
                            <a:t>V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663</m:t>
                              </m:r>
                            </m:oMath>
                          </a14:m>
                          <a:r>
                            <a:rPr lang="en-US" sz="1800" dirty="0"/>
                            <a:t> m more than 0.3048 m</a:t>
                          </a:r>
                        </a:p>
                        <a:p>
                          <a:pPr algn="l"/>
                          <a:r>
                            <a:rPr lang="en-US" sz="1800" dirty="0"/>
                            <a:t>              H</a:t>
                          </a:r>
                          <a:r>
                            <a:rPr lang="en-US" sz="1200" dirty="0"/>
                            <a:t>V</a:t>
                          </a:r>
                          <a:r>
                            <a:rPr lang="en-US" sz="1800" dirty="0"/>
                            <a:t> /D = 0.2</a:t>
                          </a:r>
                        </a:p>
                        <a:p>
                          <a:pPr algn="l"/>
                          <a:endParaRPr lang="en-US" sz="1800" dirty="0"/>
                        </a:p>
                        <a:p>
                          <a:pPr algn="l"/>
                          <a:r>
                            <a:rPr lang="en-US" sz="1800" dirty="0"/>
                            <a:t>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𝝧</m:t>
                              </m:r>
                            </m:oMath>
                          </a14:m>
                          <a:r>
                            <a:rPr lang="en-US" sz="1800" dirty="0"/>
                            <a:t> = 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ACOS(1-2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0.2) = 1.85</a:t>
                          </a:r>
                          <a:endParaRPr lang="en-US" sz="1800" baseline="0" dirty="0"/>
                        </a:p>
                        <a:p>
                          <a:pPr algn="l"/>
                          <a:r>
                            <a:rPr lang="en-US" sz="1800" baseline="0" dirty="0"/>
                            <a:t>              A</a:t>
                          </a:r>
                          <a:r>
                            <a:rPr lang="en-US" sz="1200" baseline="0" dirty="0"/>
                            <a:t>V</a:t>
                          </a:r>
                          <a:r>
                            <a:rPr lang="en-US" sz="1800" baseline="0" dirty="0"/>
                            <a:t>/A</a:t>
                          </a:r>
                          <a:r>
                            <a:rPr lang="en-US" sz="1200" baseline="0" dirty="0"/>
                            <a:t>T</a:t>
                          </a:r>
                          <a:r>
                            <a:rPr lang="en-US" sz="1800" baseline="0" dirty="0"/>
                            <a:t> = (1.85-SIN(1.85))/2/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𝝿</m:t>
                              </m:r>
                            </m:oMath>
                          </a14:m>
                          <a:r>
                            <a:rPr lang="en-US" sz="1800" b="0" i="0" dirty="0"/>
                            <a:t> = 0.14</a:t>
                          </a:r>
                        </a:p>
                        <a:p>
                          <a:pPr algn="l"/>
                          <a:r>
                            <a:rPr lang="en-US" sz="1800" b="0" i="0" dirty="0"/>
                            <a:t>              A</a:t>
                          </a:r>
                          <a:r>
                            <a:rPr lang="en-US" sz="1200" b="0" i="0" dirty="0"/>
                            <a:t>V</a:t>
                          </a:r>
                          <a:r>
                            <a:rPr lang="en-US" sz="1800" b="0" i="0" dirty="0"/>
                            <a:t> = 0.14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64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1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  <a:tr h="11481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                   </a:t>
                          </a:r>
                        </a:p>
                        <a:p>
                          <a:pPr algn="l"/>
                          <a:r>
                            <a:rPr lang="en-US" sz="1800" dirty="0"/>
                            <a:t>             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dirty="0"/>
                            <a:t>L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65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64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54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= 13.35 m</a:t>
                          </a:r>
                          <a:endParaRPr lang="en-US" sz="24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15286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9182354"/>
                  </p:ext>
                </p:extLst>
              </p:nvPr>
            </p:nvGraphicFramePr>
            <p:xfrm>
              <a:off x="1443594" y="568171"/>
              <a:ext cx="8203474" cy="56550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492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6871982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7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2078633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9355" r="-355" b="-15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20547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20414" r="-355" b="-56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  <a:tr h="11481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396277" r="-355" b="-10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15286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07098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5D30A-362B-08FB-B02E-5B9E06153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8630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14 : </a:t>
            </a:r>
            <a:r>
              <a:rPr lang="en-US" sz="2000" dirty="0"/>
              <a:t>Hv is reduced to minimum specified which is 0.3048 m and in doing so, the vessel </a:t>
            </a:r>
          </a:p>
          <a:p>
            <a:pPr marL="0" indent="0">
              <a:buNone/>
            </a:pPr>
            <a:r>
              <a:rPr lang="en-US" sz="2000" dirty="0"/>
              <a:t>length reduces from 13.35 m to 10.98 m . The final results are provided below: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Svercek D is 100 mm lower than that of the licensor but in return , Svercek L is 700 mm </a:t>
            </a:r>
          </a:p>
          <a:p>
            <a:pPr marL="0" indent="0">
              <a:buNone/>
            </a:pPr>
            <a:r>
              <a:rPr lang="en-US" sz="2000" dirty="0"/>
              <a:t>More than that of licensor which means both are correct . The volume for both are the </a:t>
            </a:r>
          </a:p>
          <a:p>
            <a:pPr marL="0" indent="0">
              <a:buNone/>
            </a:pPr>
            <a:r>
              <a:rPr lang="en-US" sz="2000" dirty="0"/>
              <a:t>same.</a:t>
            </a:r>
          </a:p>
          <a:p>
            <a:pPr marL="0" indent="0">
              <a:buNone/>
            </a:pPr>
            <a:r>
              <a:rPr lang="en-US" sz="2000" dirty="0"/>
              <a:t>A Question : do we really need to consider H</a:t>
            </a:r>
            <a:r>
              <a:rPr lang="en-US" sz="1200" dirty="0"/>
              <a:t>V</a:t>
            </a:r>
            <a:r>
              <a:rPr lang="en-US" sz="2000" dirty="0"/>
              <a:t> for vapor since we do not have actual vapor in </a:t>
            </a:r>
          </a:p>
          <a:p>
            <a:pPr marL="0" indent="0">
              <a:buNone/>
            </a:pPr>
            <a:r>
              <a:rPr lang="en-US" sz="2000" dirty="0"/>
              <a:t>large amount ? The licensor has accommodated a space for such purpose. In next page the </a:t>
            </a:r>
          </a:p>
          <a:p>
            <a:pPr marL="0" indent="0">
              <a:buNone/>
            </a:pPr>
            <a:r>
              <a:rPr lang="en-US" sz="2000" dirty="0"/>
              <a:t>relationship between Hv and vessel Length is shown.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DB3176-390C-6F04-F261-B15FBEAD7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632577"/>
              </p:ext>
            </p:extLst>
          </p:nvPr>
        </p:nvGraphicFramePr>
        <p:xfrm>
          <a:off x="2135052" y="1819736"/>
          <a:ext cx="7016205" cy="174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735">
                  <a:extLst>
                    <a:ext uri="{9D8B030D-6E8A-4147-A177-3AD203B41FA5}">
                      <a16:colId xmlns:a16="http://schemas.microsoft.com/office/drawing/2014/main" val="3831495511"/>
                    </a:ext>
                  </a:extLst>
                </a:gridCol>
                <a:gridCol w="2338735">
                  <a:extLst>
                    <a:ext uri="{9D8B030D-6E8A-4147-A177-3AD203B41FA5}">
                      <a16:colId xmlns:a16="http://schemas.microsoft.com/office/drawing/2014/main" val="2134693943"/>
                    </a:ext>
                  </a:extLst>
                </a:gridCol>
                <a:gridCol w="2338735">
                  <a:extLst>
                    <a:ext uri="{9D8B030D-6E8A-4147-A177-3AD203B41FA5}">
                      <a16:colId xmlns:a16="http://schemas.microsoft.com/office/drawing/2014/main" val="1397133842"/>
                    </a:ext>
                  </a:extLst>
                </a:gridCol>
              </a:tblGrid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37760"/>
                  </a:ext>
                </a:extLst>
              </a:tr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3400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583714"/>
                  </a:ext>
                </a:extLst>
              </a:tr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10250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0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612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5E8D7-A987-8CCF-9CBD-9382CE322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1310151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AADDDC7-69CB-6D37-860E-EFA16EAD2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25560"/>
              </p:ext>
            </p:extLst>
          </p:nvPr>
        </p:nvGraphicFramePr>
        <p:xfrm>
          <a:off x="3182149" y="772931"/>
          <a:ext cx="4324412" cy="2041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206">
                  <a:extLst>
                    <a:ext uri="{9D8B030D-6E8A-4147-A177-3AD203B41FA5}">
                      <a16:colId xmlns:a16="http://schemas.microsoft.com/office/drawing/2014/main" val="3298844326"/>
                    </a:ext>
                  </a:extLst>
                </a:gridCol>
                <a:gridCol w="2162206">
                  <a:extLst>
                    <a:ext uri="{9D8B030D-6E8A-4147-A177-3AD203B41FA5}">
                      <a16:colId xmlns:a16="http://schemas.microsoft.com/office/drawing/2014/main" val="4142912119"/>
                    </a:ext>
                  </a:extLst>
                </a:gridCol>
              </a:tblGrid>
              <a:tr h="408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8854"/>
                  </a:ext>
                </a:extLst>
              </a:tr>
              <a:tr h="408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767995"/>
                  </a:ext>
                </a:extLst>
              </a:tr>
              <a:tr h="408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2701"/>
                  </a:ext>
                </a:extLst>
              </a:tr>
              <a:tr h="408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60959"/>
                  </a:ext>
                </a:extLst>
              </a:tr>
              <a:tr h="408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2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977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15E2-CBA2-A66E-EF8F-79A8174A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Licensor Criteria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5DFF6-FD30-3C15-EE1F-8B7EBFCE2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9" y="423909"/>
            <a:ext cx="8753383" cy="6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Operating Parameters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Description</a:t>
            </a:r>
          </a:p>
          <a:p>
            <a:pPr marL="0" indent="0" algn="ctr">
              <a:buNone/>
            </a:pPr>
            <a:r>
              <a:rPr lang="en-US" dirty="0"/>
              <a:t>The objective of this vessel is to accumulate purified methanol produced and reflux parts of it to the </a:t>
            </a:r>
          </a:p>
          <a:p>
            <a:pPr marL="0" indent="0" algn="ctr">
              <a:buNone/>
            </a:pPr>
            <a:r>
              <a:rPr lang="en-US" dirty="0"/>
              <a:t>MP Column.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2040A-3644-6C98-0DD9-6558BB643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4614"/>
            <a:ext cx="11273050" cy="15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F1AA-445F-2962-CD9B-10451200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size of manhole for licensor is 24’.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There is no need to have Vent on this drum since there is a control valve to flare system and if </a:t>
            </a:r>
          </a:p>
          <a:p>
            <a:pPr marL="0" indent="0">
              <a:buNone/>
            </a:pPr>
            <a:r>
              <a:rPr lang="en-US" dirty="0"/>
              <a:t>   purging is required then by use of these means the task could be performed.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drain valve sized by licensor is 2’.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FB249D-27BC-2CF3-B809-682DABD01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12817"/>
              </p:ext>
            </p:extLst>
          </p:nvPr>
        </p:nvGraphicFramePr>
        <p:xfrm>
          <a:off x="1576251" y="3559946"/>
          <a:ext cx="6949440" cy="274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524885388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312706043"/>
                    </a:ext>
                  </a:extLst>
                </a:gridCol>
              </a:tblGrid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0803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4146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11198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7964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Vortex Breaker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5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39B34-63DE-14AC-3825-024DF9FC0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2" y="204140"/>
            <a:ext cx="11141476" cy="64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4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Design Procedure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Select proper Orientation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Select and Size proper Inlet Device, Inlet and Outlet 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3.Calculate Vessel Diameter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Calculate Vessel Height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5.Select and Size Manholes, Vent, Drain, Vortex Breaker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Select a well-designed mist eliminator pad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Select proper orientation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Since the application is liquid dominant a horizontal vessel is selected since it is used for </a:t>
            </a:r>
          </a:p>
          <a:p>
            <a:pPr marL="0" indent="0">
              <a:buNone/>
            </a:pPr>
            <a:r>
              <a:rPr lang="en-US" dirty="0"/>
              <a:t>accumulation purposes.</a:t>
            </a:r>
          </a:p>
          <a:p>
            <a:pPr marL="0" indent="0" algn="ctr">
              <a:buNone/>
            </a:pPr>
            <a:endParaRPr lang="en-US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/>
              <a:t>Horizontal separators-without internals provide bulk separation of gas and liquid. The design is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typically used for Liquid surge applications where the vapor flow is very low, for fouling services, or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where internals are not desirable. The equipment has unlimited turndown, low pressure drop, can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handle slugs and high liquid fractions, and is insensitive to fouling. The separation efficiency is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dependent on the inlet droplet size distribution and Stokes’ Law settling, based on the diameter,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length, and liquid levels in the separator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66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Step: Select and Size proper Inlet Device</a:t>
            </a:r>
          </a:p>
          <a:p>
            <a:pPr marL="0" indent="0">
              <a:buNone/>
            </a:pPr>
            <a:r>
              <a:rPr lang="en-US" dirty="0"/>
              <a:t>It is also necessary to maintain the inlet velocity head, J,  within proper limits for the selected inlet </a:t>
            </a:r>
          </a:p>
          <a:p>
            <a:pPr marL="0" indent="0">
              <a:buNone/>
            </a:pPr>
            <a:r>
              <a:rPr lang="en-US" dirty="0"/>
              <a:t>device to insure good gas distribution and minimum liquid shattering. </a:t>
            </a:r>
          </a:p>
          <a:p>
            <a:pPr marL="0" indent="0">
              <a:buNone/>
            </a:pPr>
            <a:r>
              <a:rPr lang="en-US" dirty="0"/>
              <a:t>Where,                                                                 </a:t>
            </a:r>
          </a:p>
          <a:p>
            <a:pPr marL="0" indent="0" algn="ctr">
              <a:buNone/>
            </a:pPr>
            <a:r>
              <a:rPr lang="en-US" dirty="0"/>
              <a:t>   J = (ρV²) . </a:t>
            </a:r>
          </a:p>
          <a:p>
            <a:pPr marL="0" indent="0">
              <a:buNone/>
            </a:pPr>
            <a:r>
              <a:rPr lang="en-US" dirty="0"/>
              <a:t>The maximum mixed phase velocity head range used in the industry guidelines varies for the different </a:t>
            </a:r>
          </a:p>
          <a:p>
            <a:pPr marL="0" indent="0">
              <a:buNone/>
            </a:pPr>
            <a:r>
              <a:rPr lang="en-US" dirty="0"/>
              <a:t>inlet devices. Some typical maximums 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•6000-9000 max. </a:t>
            </a:r>
            <a:r>
              <a:rPr lang="en-US" dirty="0" err="1"/>
              <a:t>typ</a:t>
            </a:r>
            <a:r>
              <a:rPr lang="en-US" dirty="0"/>
              <a:t>, up to 15 000 max kg/m s2 for diffuser distributor  </a:t>
            </a:r>
          </a:p>
          <a:p>
            <a:pPr marL="0" indent="0">
              <a:buNone/>
            </a:pPr>
            <a:r>
              <a:rPr lang="en-US" dirty="0"/>
              <a:t>•975-2250 max kg/m.s2 for no inlet distributor </a:t>
            </a:r>
          </a:p>
          <a:p>
            <a:pPr marL="0" indent="0">
              <a:buNone/>
            </a:pPr>
            <a:r>
              <a:rPr lang="en-US" dirty="0"/>
              <a:t>•1500-3750 max kg/m.s2 for inlet half pipe or elbow distributor </a:t>
            </a:r>
          </a:p>
          <a:p>
            <a:pPr marL="0" indent="0">
              <a:buNone/>
            </a:pPr>
            <a:r>
              <a:rPr lang="en-US" dirty="0"/>
              <a:t>•1500-3750 max kg/m.s2 for v-baffle or other simple inlet diverter designs </a:t>
            </a:r>
          </a:p>
          <a:p>
            <a:pPr marL="0" indent="0">
              <a:buNone/>
            </a:pPr>
            <a:r>
              <a:rPr lang="en-US" dirty="0"/>
              <a:t>In addition, some users limit the inlet vapor phase velocity to 9 m/s or 18 m/s. The velocity should </a:t>
            </a:r>
          </a:p>
          <a:p>
            <a:pPr marL="0" indent="0">
              <a:buNone/>
            </a:pPr>
            <a:r>
              <a:rPr lang="en-US" dirty="0"/>
              <a:t>always be below the erosion velocity for the service. </a:t>
            </a:r>
          </a:p>
          <a:p>
            <a:pPr marL="0" indent="0">
              <a:buNone/>
            </a:pPr>
            <a:r>
              <a:rPr lang="en-US" dirty="0"/>
              <a:t>However, in distillation section such rules does not apply.</a:t>
            </a:r>
          </a:p>
        </p:txBody>
      </p:sp>
    </p:spTree>
    <p:extLst>
      <p:ext uri="{BB962C8B-B14F-4D97-AF65-F5344CB8AC3E}">
        <p14:creationId xmlns:p14="http://schemas.microsoft.com/office/powerpoint/2010/main" val="68991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Calculate Vessel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Svercek-method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4FC4C-D4DD-96CE-FC71-C7ABCDF2D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Svercek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Calculate the vapor volumetric flow rate , Q</a:t>
            </a:r>
            <a:r>
              <a:rPr lang="en-US" sz="1100" dirty="0"/>
              <a:t>V  </a:t>
            </a:r>
            <a:r>
              <a:rPr lang="en-US" dirty="0"/>
              <a:t>in m3/s</a:t>
            </a:r>
          </a:p>
          <a:p>
            <a:pPr marL="0" indent="0">
              <a:buNone/>
            </a:pPr>
            <a:r>
              <a:rPr lang="en-US" dirty="0"/>
              <a:t>2. Calculate the liquid volumetric flow rate , Q</a:t>
            </a:r>
            <a:r>
              <a:rPr lang="en-US" sz="1200" dirty="0"/>
              <a:t>L </a:t>
            </a:r>
            <a:r>
              <a:rPr lang="en-US" dirty="0"/>
              <a:t>in m3/min</a:t>
            </a:r>
          </a:p>
          <a:p>
            <a:pPr marL="0" indent="0">
              <a:buNone/>
            </a:pPr>
            <a:r>
              <a:rPr lang="en-US" dirty="0"/>
              <a:t>3. Calculate the vertical terminal vapor velocity , U</a:t>
            </a:r>
            <a:r>
              <a:rPr lang="en-US" sz="1200" dirty="0"/>
              <a:t>T</a:t>
            </a:r>
            <a:r>
              <a:rPr lang="en-US" dirty="0"/>
              <a:t> and set U</a:t>
            </a:r>
            <a:r>
              <a:rPr lang="en-US" sz="1200" dirty="0"/>
              <a:t>V</a:t>
            </a:r>
            <a:r>
              <a:rPr lang="en-US" dirty="0"/>
              <a:t> = 0.75 U</a:t>
            </a:r>
            <a:r>
              <a:rPr lang="en-US" sz="1200" dirty="0"/>
              <a:t>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C:\Users\markazi\Desktop\Capture.PNG">
            <a:extLst>
              <a:ext uri="{FF2B5EF4-FFF2-40B4-BE49-F238E27FC236}">
                <a16:creationId xmlns:a16="http://schemas.microsoft.com/office/drawing/2014/main" id="{1B7E65F1-C7CB-746F-9EBC-3C81E45E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10" y="3103393"/>
            <a:ext cx="4144095" cy="24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4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7B44F3-31E4-DE0D-63A3-936F0DD52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49" y="296091"/>
            <a:ext cx="8577942" cy="6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6435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3911</TotalTime>
  <Words>977</Words>
  <Application>Microsoft Office PowerPoint</Application>
  <PresentationFormat>Widescreen</PresentationFormat>
  <Paragraphs>216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Cambria Math</vt:lpstr>
      <vt:lpstr>Century</vt:lpstr>
      <vt:lpstr>Century Schoolbook</vt:lpstr>
      <vt:lpstr>Wingdings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159</cp:revision>
  <dcterms:created xsi:type="dcterms:W3CDTF">2022-09-08T13:38:10Z</dcterms:created>
  <dcterms:modified xsi:type="dcterms:W3CDTF">2022-10-02T06:27:52Z</dcterms:modified>
</cp:coreProperties>
</file>