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307" r:id="rId3"/>
    <p:sldId id="345" r:id="rId4"/>
    <p:sldId id="308" r:id="rId5"/>
    <p:sldId id="309" r:id="rId6"/>
    <p:sldId id="313" r:id="rId7"/>
    <p:sldId id="316" r:id="rId8"/>
    <p:sldId id="347" r:id="rId9"/>
    <p:sldId id="353" r:id="rId10"/>
    <p:sldId id="352" r:id="rId11"/>
    <p:sldId id="351" r:id="rId12"/>
    <p:sldId id="348" r:id="rId13"/>
    <p:sldId id="349" r:id="rId14"/>
    <p:sldId id="350" r:id="rId15"/>
    <p:sldId id="358" r:id="rId16"/>
    <p:sldId id="359" r:id="rId17"/>
    <p:sldId id="360" r:id="rId18"/>
    <p:sldId id="361" r:id="rId19"/>
    <p:sldId id="357" r:id="rId20"/>
    <p:sldId id="362" r:id="rId21"/>
    <p:sldId id="335" r:id="rId22"/>
    <p:sldId id="33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5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03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800239D6-50DD-4F12-ADE5-0C535B877314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615769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39D6-50DD-4F12-ADE5-0C535B877314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056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39D6-50DD-4F12-ADE5-0C535B877314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882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39D6-50DD-4F12-ADE5-0C535B877314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610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39D6-50DD-4F12-ADE5-0C535B877314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51102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39D6-50DD-4F12-ADE5-0C535B877314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46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39D6-50DD-4F12-ADE5-0C535B877314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560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39D6-50DD-4F12-ADE5-0C535B877314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686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39D6-50DD-4F12-ADE5-0C535B877314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121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39D6-50DD-4F12-ADE5-0C535B877314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64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39D6-50DD-4F12-ADE5-0C535B877314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717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800239D6-50DD-4F12-ADE5-0C535B877314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673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6E13E-79F4-FF00-9D56-4E5E3348A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283518" cy="6858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latin typeface="Century" panose="02040604050505020304" pitchFamily="18" charset="0"/>
              </a:rPr>
              <a:t>Horizontal Vessel </a:t>
            </a:r>
          </a:p>
          <a:p>
            <a:pPr marL="0" indent="0" algn="ctr">
              <a:buNone/>
            </a:pPr>
            <a:r>
              <a:rPr lang="en-US" dirty="0">
                <a:latin typeface="Century" panose="02040604050505020304" pitchFamily="18" charset="0"/>
              </a:rPr>
              <a:t>Without Mist Eliminator </a:t>
            </a:r>
          </a:p>
          <a:p>
            <a:pPr marL="0" indent="0" algn="ctr">
              <a:buNone/>
            </a:pPr>
            <a:r>
              <a:rPr lang="en-US" dirty="0">
                <a:latin typeface="Century" panose="02040604050505020304" pitchFamily="18" charset="0"/>
              </a:rPr>
              <a:t>D-5001 </a:t>
            </a:r>
          </a:p>
          <a:p>
            <a:pPr marL="0" indent="0" algn="ctr">
              <a:buNone/>
            </a:pPr>
            <a:r>
              <a:rPr lang="en-US" dirty="0">
                <a:latin typeface="Century" panose="02040604050505020304" pitchFamily="18" charset="0"/>
              </a:rPr>
              <a:t>Design and Principles</a:t>
            </a:r>
          </a:p>
        </p:txBody>
      </p:sp>
    </p:spTree>
    <p:extLst>
      <p:ext uri="{BB962C8B-B14F-4D97-AF65-F5344CB8AC3E}">
        <p14:creationId xmlns:p14="http://schemas.microsoft.com/office/powerpoint/2010/main" val="3052187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E6710-B326-98F9-6E37-CB30DC387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-1"/>
            <a:ext cx="11295016" cy="6858001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4. Select a hold-up time from next-page Table and calculate the hold-up volume, V</a:t>
            </a:r>
            <a:r>
              <a:rPr lang="en-US" sz="1200" dirty="0"/>
              <a:t>H</a:t>
            </a:r>
          </a:p>
          <a:p>
            <a:pPr marL="0" indent="0">
              <a:buNone/>
            </a:pPr>
            <a:r>
              <a:rPr lang="en-US" dirty="0"/>
              <a:t>5. Select a surge time from next-page Table and calculate the surge volume, V</a:t>
            </a:r>
            <a:r>
              <a:rPr lang="en-US" sz="1200" dirty="0"/>
              <a:t>S</a:t>
            </a:r>
          </a:p>
          <a:p>
            <a:pPr marL="0" indent="0">
              <a:buNone/>
            </a:pPr>
            <a:r>
              <a:rPr lang="en-US" dirty="0"/>
              <a:t>6. Estimate a L/D and initially calculate the diameter according to the following Equation: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7. Calculate the total cross sectional area.</a:t>
            </a:r>
          </a:p>
          <a:p>
            <a:pPr marL="0" indent="0">
              <a:buNone/>
            </a:pPr>
            <a:r>
              <a:rPr lang="en-US" dirty="0"/>
              <a:t>8. Set H</a:t>
            </a:r>
            <a:r>
              <a:rPr lang="en-US" sz="1200" dirty="0"/>
              <a:t>LLL </a:t>
            </a:r>
            <a:r>
              <a:rPr lang="en-US" dirty="0"/>
              <a:t>and by using H</a:t>
            </a:r>
            <a:r>
              <a:rPr lang="en-US" sz="1200" dirty="0"/>
              <a:t>LLL</a:t>
            </a:r>
            <a:r>
              <a:rPr lang="en-US" sz="1800" dirty="0"/>
              <a:t>/D obtain A</a:t>
            </a:r>
            <a:r>
              <a:rPr lang="en-US" sz="1200" dirty="0"/>
              <a:t>LLL</a:t>
            </a:r>
            <a:r>
              <a:rPr lang="en-US" sz="1800" dirty="0"/>
              <a:t>/AT and calculate A</a:t>
            </a:r>
            <a:r>
              <a:rPr lang="en-US" sz="1200" dirty="0"/>
              <a:t>LLL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DC60AA-7DB2-4062-E734-25C3F6424D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488" y="2403194"/>
            <a:ext cx="3098042" cy="122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145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2D8740B-D28B-4D24-5EFB-EB23A58A05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269" y="209100"/>
            <a:ext cx="7668695" cy="643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607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C6F8C-9FDB-5B98-3EDB-DCF64A3B4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286700" cy="6858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9. Set H</a:t>
            </a:r>
            <a:r>
              <a:rPr lang="en-US" sz="1200" dirty="0"/>
              <a:t>V</a:t>
            </a:r>
            <a:r>
              <a:rPr lang="en-US" dirty="0"/>
              <a:t> to 0.2D or 0.3048 m , whichever is greater; then by using H</a:t>
            </a:r>
            <a:r>
              <a:rPr lang="en-US" sz="1200" dirty="0"/>
              <a:t>V</a:t>
            </a:r>
            <a:r>
              <a:rPr lang="en-US" dirty="0"/>
              <a:t>/D, obtain A</a:t>
            </a:r>
            <a:r>
              <a:rPr lang="en-US" sz="1200" dirty="0"/>
              <a:t>V</a:t>
            </a:r>
            <a:r>
              <a:rPr lang="en-US" dirty="0"/>
              <a:t>/A</a:t>
            </a:r>
            <a:r>
              <a:rPr lang="en-US" sz="1200" dirty="0"/>
              <a:t>T</a:t>
            </a:r>
          </a:p>
          <a:p>
            <a:pPr marL="0" indent="0">
              <a:buNone/>
            </a:pPr>
            <a:r>
              <a:rPr lang="en-US" dirty="0"/>
              <a:t>10. Calculate the minimum length to accommodate the liquid hold-up/surge: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11. Calculate the liquid dropout time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12. Calculate the actual vapor velocity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4A9FD4-F2D5-9138-82EB-8D91A391ED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303" y="1568285"/>
            <a:ext cx="2864396" cy="10793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DAA895-B49D-A142-6B57-19A0E8188E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901" y="3791588"/>
            <a:ext cx="1981200" cy="10763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331BFE-E9CB-3B22-1366-941624B372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901" y="5595937"/>
            <a:ext cx="1981200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805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FAD85F-545A-E2AA-3A8F-9836C75A0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309684" cy="6858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13. Calculate the minimum Length required for vapor-liquid disengagement, L</a:t>
            </a:r>
            <a:r>
              <a:rPr lang="en-US" sz="1200" dirty="0"/>
              <a:t>MIN: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23EEDB-0500-16F9-C51C-747B27D802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886" y="1204024"/>
            <a:ext cx="2646947" cy="12545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C07450-DBD0-7D6B-CF30-39EC462583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630" y="3026458"/>
            <a:ext cx="4868090" cy="347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2346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565D2F9-468D-1435-4EC6-7BF17F11A2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43" y="655320"/>
            <a:ext cx="9222377" cy="554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8766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84174-11E2-D905-8E7C-48044F675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303726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8CD3398A-2815-B7F5-FEA3-EED03D39FF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54923982"/>
                  </p:ext>
                </p:extLst>
              </p:nvPr>
            </p:nvGraphicFramePr>
            <p:xfrm>
              <a:off x="1402080" y="95794"/>
              <a:ext cx="8499566" cy="65958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79550">
                      <a:extLst>
                        <a:ext uri="{9D8B030D-6E8A-4147-A177-3AD203B41FA5}">
                          <a16:colId xmlns:a16="http://schemas.microsoft.com/office/drawing/2014/main" val="1114782759"/>
                        </a:ext>
                      </a:extLst>
                    </a:gridCol>
                    <a:gridCol w="7120016">
                      <a:extLst>
                        <a:ext uri="{9D8B030D-6E8A-4147-A177-3AD203B41FA5}">
                          <a16:colId xmlns:a16="http://schemas.microsoft.com/office/drawing/2014/main" val="3276797533"/>
                        </a:ext>
                      </a:extLst>
                    </a:gridCol>
                  </a:tblGrid>
                  <a:tr h="3912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Steps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31890107"/>
                      </a:ext>
                    </a:extLst>
                  </a:tr>
                  <a:tr h="761334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dirty="0"/>
                            <a:t>          </a:t>
                          </a:r>
                          <a:r>
                            <a:rPr lang="en-US" sz="2000" dirty="0"/>
                            <a:t>QV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1956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2.26   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  3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600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000" dirty="0"/>
                            <a:t> = 0.24 m3/s</a:t>
                          </a:r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75351844"/>
                      </a:ext>
                    </a:extLst>
                  </a:tr>
                  <a:tr h="940471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dirty="0"/>
                            <a:t>            QL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111377 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752   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  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60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000" dirty="0"/>
                            <a:t> = 2.46 m3/min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10495254"/>
                      </a:ext>
                    </a:extLst>
                  </a:tr>
                  <a:tr h="1768674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baseline="0" dirty="0"/>
                            <a:t>              </a:t>
                          </a:r>
                          <a:r>
                            <a:rPr lang="en-US" sz="1800" dirty="0"/>
                            <a:t>U</a:t>
                          </a:r>
                          <a:r>
                            <a:rPr lang="en-US" sz="1200" dirty="0"/>
                            <a:t>T</a:t>
                          </a:r>
                          <a:r>
                            <a:rPr lang="en-US" sz="18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=0.05 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752−2.26  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2.26</m:t>
                                      </m:r>
                                    </m:den>
                                  </m:f>
                                </m:e>
                              </m:rad>
                            </m:oMath>
                          </a14:m>
                          <a:r>
                            <a:rPr lang="en-US" sz="2400" dirty="0"/>
                            <a:t> </a:t>
                          </a:r>
                          <a:r>
                            <a:rPr lang="en-US" sz="1800" dirty="0"/>
                            <a:t>= </a:t>
                          </a:r>
                          <a:r>
                            <a:rPr lang="en-US" sz="2000" dirty="0"/>
                            <a:t>0.91</a:t>
                          </a:r>
                          <a:r>
                            <a:rPr lang="en-US" sz="1800" dirty="0"/>
                            <a:t> m/s</a:t>
                          </a:r>
                        </a:p>
                        <a:p>
                          <a:pPr algn="ctr"/>
                          <a:endParaRPr lang="en-US" sz="1800" dirty="0"/>
                        </a:p>
                        <a:p>
                          <a:pPr algn="l"/>
                          <a:r>
                            <a:rPr lang="en-US" sz="2000" dirty="0"/>
                            <a:t>             </a:t>
                          </a:r>
                          <a:r>
                            <a:rPr lang="en-US" sz="1800" dirty="0"/>
                            <a:t>U</a:t>
                          </a:r>
                          <a:r>
                            <a:rPr lang="en-US" sz="1200" dirty="0"/>
                            <a:t>V</a:t>
                          </a:r>
                          <a:r>
                            <a:rPr lang="en-US" sz="2000" dirty="0"/>
                            <a:t> = </a:t>
                          </a:r>
                          <a:r>
                            <a:rPr lang="en-US" sz="2000" i="0" dirty="0"/>
                            <a:t>0.91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sz="1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0.58=0.68 </m:t>
                              </m:r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</m:t>
                              </m:r>
                              <m:r>
                                <a:rPr lang="en-US" sz="1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</m:t>
                              </m:r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</m:t>
                              </m:r>
                            </m:oMath>
                          </a14:m>
                          <a:endParaRPr lang="en-US" sz="2000" i="0" dirty="0"/>
                        </a:p>
                        <a:p>
                          <a:pPr algn="l"/>
                          <a:endParaRPr lang="en-US" sz="2000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6314247"/>
                      </a:ext>
                    </a:extLst>
                  </a:tr>
                  <a:tr h="1504754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  <a:p>
                          <a:pPr algn="ctr"/>
                          <a:r>
                            <a:rPr lang="en-US" dirty="0"/>
                            <a:t>4,5</a:t>
                          </a:r>
                        </a:p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/>
                            <a:t>             </a:t>
                          </a:r>
                        </a:p>
                        <a:p>
                          <a:pPr algn="l"/>
                          <a:r>
                            <a:rPr lang="en-US" dirty="0"/>
                            <a:t>            </a:t>
                          </a:r>
                        </a:p>
                        <a:p>
                          <a:pPr algn="l"/>
                          <a:r>
                            <a:rPr lang="en-US" dirty="0"/>
                            <a:t>              V</a:t>
                          </a:r>
                          <a:r>
                            <a:rPr lang="en-US" sz="1200" dirty="0"/>
                            <a:t>H</a:t>
                          </a:r>
                          <a:r>
                            <a:rPr lang="en-US" dirty="0"/>
                            <a:t> = 5 </a:t>
                          </a: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2.46=12.34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i="0" dirty="0"/>
                        </a:p>
                        <a:p>
                          <a:pPr algn="l"/>
                          <a:endParaRPr lang="en-US" i="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59303648"/>
                      </a:ext>
                    </a:extLst>
                  </a:tr>
                  <a:tr h="1225871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  <a:p>
                          <a:pPr algn="ctr"/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  <a:p>
                          <a:pPr algn="l"/>
                          <a:r>
                            <a:rPr lang="en-US" dirty="0"/>
                            <a:t>              L/D = 3</a:t>
                          </a:r>
                        </a:p>
                        <a:p>
                          <a:pPr algn="l"/>
                          <a:r>
                            <a:rPr lang="en-US" dirty="0"/>
                            <a:t>              D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nor/>
                                    </m:rPr>
                                    <a:rPr lang="en-US" sz="2400" dirty="0" smtClean="0"/>
                                    <m:t>=</m:t>
                                  </m:r>
                                  <m: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f>
                                    <m:fPr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4 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×(12.34 )</m:t>
                                      </m:r>
                                    </m:num>
                                    <m:den>
                                      <m: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  <m:t>𝞹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  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×0.6 ×3</m:t>
                                      </m:r>
                                    </m:den>
                                  </m:f>
                                  <m:r>
                                    <m:rPr>
                                      <m:nor/>
                                    </m:rPr>
                                    <a:rPr lang="en-US" sz="2400" dirty="0"/>
                                    <m:t>)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sup>
                              </m:sSup>
                            </m:oMath>
                          </a14:m>
                          <a:r>
                            <a:rPr lang="en-US" dirty="0"/>
                            <a:t> = 2.05 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670691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8CD3398A-2815-B7F5-FEA3-EED03D39FF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54923982"/>
                  </p:ext>
                </p:extLst>
              </p:nvPr>
            </p:nvGraphicFramePr>
            <p:xfrm>
              <a:off x="1402080" y="95794"/>
              <a:ext cx="8499566" cy="65958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79550">
                      <a:extLst>
                        <a:ext uri="{9D8B030D-6E8A-4147-A177-3AD203B41FA5}">
                          <a16:colId xmlns:a16="http://schemas.microsoft.com/office/drawing/2014/main" val="1114782759"/>
                        </a:ext>
                      </a:extLst>
                    </a:gridCol>
                    <a:gridCol w="7120016">
                      <a:extLst>
                        <a:ext uri="{9D8B030D-6E8A-4147-A177-3AD203B41FA5}">
                          <a16:colId xmlns:a16="http://schemas.microsoft.com/office/drawing/2014/main" val="3276797533"/>
                        </a:ext>
                      </a:extLst>
                    </a:gridCol>
                  </a:tblGrid>
                  <a:tr h="3912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Steps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31890107"/>
                      </a:ext>
                    </a:extLst>
                  </a:tr>
                  <a:tr h="761334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504" t="-55200" r="-342" b="-7168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75351844"/>
                      </a:ext>
                    </a:extLst>
                  </a:tr>
                  <a:tr h="940471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504" t="-125161" r="-342" b="-4780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10495254"/>
                      </a:ext>
                    </a:extLst>
                  </a:tr>
                  <a:tr h="1768674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504" t="-120345" r="-342" b="-1555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66314247"/>
                      </a:ext>
                    </a:extLst>
                  </a:tr>
                  <a:tr h="1504754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  <a:p>
                          <a:pPr algn="ctr"/>
                          <a:r>
                            <a:rPr lang="en-US" dirty="0"/>
                            <a:t>4,5</a:t>
                          </a:r>
                        </a:p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504" t="-258704" r="-342" b="-825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59303648"/>
                      </a:ext>
                    </a:extLst>
                  </a:tr>
                  <a:tr h="1229297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  <a:p>
                          <a:pPr algn="ctr"/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504" t="-438614" r="-342" b="-9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6706910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914228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84174-11E2-D905-8E7C-48044F675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303726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8CD3398A-2815-B7F5-FEA3-EED03D39FF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71067080"/>
                  </p:ext>
                </p:extLst>
              </p:nvPr>
            </p:nvGraphicFramePr>
            <p:xfrm>
              <a:off x="1402080" y="426721"/>
              <a:ext cx="8203474" cy="576507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31492">
                      <a:extLst>
                        <a:ext uri="{9D8B030D-6E8A-4147-A177-3AD203B41FA5}">
                          <a16:colId xmlns:a16="http://schemas.microsoft.com/office/drawing/2014/main" val="1114782759"/>
                        </a:ext>
                      </a:extLst>
                    </a:gridCol>
                    <a:gridCol w="6871982">
                      <a:extLst>
                        <a:ext uri="{9D8B030D-6E8A-4147-A177-3AD203B41FA5}">
                          <a16:colId xmlns:a16="http://schemas.microsoft.com/office/drawing/2014/main" val="3276797533"/>
                        </a:ext>
                      </a:extLst>
                    </a:gridCol>
                  </a:tblGrid>
                  <a:tr h="38201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Steps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31890107"/>
                      </a:ext>
                    </a:extLst>
                  </a:tr>
                  <a:tr h="668518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  <a:p>
                          <a:pPr algn="ctr"/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baseline="0" dirty="0"/>
                            <a:t>            </a:t>
                          </a:r>
                          <a:r>
                            <a:rPr lang="en-US" sz="1800" dirty="0"/>
                            <a:t>  A</a:t>
                          </a:r>
                          <a:r>
                            <a:rPr lang="en-US" sz="1200" dirty="0"/>
                            <a:t>T</a:t>
                          </a:r>
                          <a:r>
                            <a:rPr lang="en-US" sz="1800" dirty="0"/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  <m:t>𝞹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0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2.05 ×2.05 </m:t>
                              </m:r>
                            </m:oMath>
                          </a14:m>
                          <a:r>
                            <a:rPr lang="en-US" sz="1800" dirty="0"/>
                            <a:t>= 3.3 m2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75351844"/>
                      </a:ext>
                    </a:extLst>
                  </a:tr>
                  <a:tr h="2125528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  <a:p>
                          <a:pPr algn="ctr"/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baseline="0" dirty="0"/>
                            <a:t>           </a:t>
                          </a:r>
                          <a:r>
                            <a:rPr lang="en-US" sz="1800" dirty="0"/>
                            <a:t>   H</a:t>
                          </a:r>
                          <a:r>
                            <a:rPr lang="en-US" sz="1200" dirty="0"/>
                            <a:t>LLL</a:t>
                          </a:r>
                          <a:r>
                            <a:rPr lang="en-US" sz="1800" dirty="0"/>
                            <a:t> =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.875</m:t>
                              </m:r>
                            </m:oMath>
                          </a14:m>
                          <a:r>
                            <a:rPr lang="en-US" sz="2400" dirty="0"/>
                            <a:t> </a:t>
                          </a:r>
                          <a:r>
                            <a:rPr lang="en-US" sz="1800" dirty="0"/>
                            <a:t>m</a:t>
                          </a:r>
                        </a:p>
                        <a:p>
                          <a:pPr algn="l"/>
                          <a:r>
                            <a:rPr lang="en-US" sz="2800" dirty="0"/>
                            <a:t>         </a:t>
                          </a:r>
                          <a:r>
                            <a:rPr lang="en-US" sz="2000" dirty="0"/>
                            <a:t>H</a:t>
                          </a:r>
                          <a:r>
                            <a:rPr lang="en-US" sz="1200" dirty="0"/>
                            <a:t>LLL</a:t>
                          </a:r>
                          <a:r>
                            <a:rPr lang="en-US" sz="2800" dirty="0"/>
                            <a:t> </a:t>
                          </a:r>
                          <a:r>
                            <a:rPr lang="en-US" sz="2000" dirty="0"/>
                            <a:t>/D = 0.427</a:t>
                          </a:r>
                        </a:p>
                        <a:p>
                          <a:pPr algn="l"/>
                          <a:endParaRPr lang="en-US" sz="2000" dirty="0"/>
                        </a:p>
                        <a:p>
                          <a:pPr algn="l"/>
                          <a:r>
                            <a:rPr lang="en-US" sz="1800" dirty="0"/>
                            <a:t>  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0" dirty="0" smtClean="0">
                                  <a:latin typeface="Cambria Math" panose="02040503050406030204" pitchFamily="18" charset="0"/>
                                </a:rPr>
                                <m:t>𝝧</m:t>
                              </m:r>
                            </m:oMath>
                          </a14:m>
                          <a:r>
                            <a:rPr lang="en-US" sz="1800" dirty="0"/>
                            <a:t> = 2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1800" dirty="0"/>
                            <a:t>ACOS(1-2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1800" dirty="0"/>
                            <a:t>0.327) = 2.83</a:t>
                          </a:r>
                          <a:endParaRPr lang="en-US" sz="1800" baseline="0" dirty="0"/>
                        </a:p>
                        <a:p>
                          <a:pPr algn="l"/>
                          <a:r>
                            <a:rPr lang="en-US" sz="1800" baseline="0" dirty="0"/>
                            <a:t>              A</a:t>
                          </a:r>
                          <a:r>
                            <a:rPr lang="en-US" sz="1200" baseline="0" dirty="0"/>
                            <a:t>LLL</a:t>
                          </a:r>
                          <a:r>
                            <a:rPr lang="en-US" sz="1800" baseline="0" dirty="0"/>
                            <a:t>/A</a:t>
                          </a:r>
                          <a:r>
                            <a:rPr lang="en-US" sz="1200" baseline="0" dirty="0"/>
                            <a:t>T</a:t>
                          </a:r>
                          <a:r>
                            <a:rPr lang="en-US" sz="1800" baseline="0" dirty="0"/>
                            <a:t> = (2.83-SIN(2.83))/2/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𝝿</m:t>
                              </m:r>
                            </m:oMath>
                          </a14:m>
                          <a:r>
                            <a:rPr lang="en-US" sz="1800" b="0" i="0" dirty="0"/>
                            <a:t> = 0.4</a:t>
                          </a:r>
                        </a:p>
                        <a:p>
                          <a:pPr algn="l"/>
                          <a:r>
                            <a:rPr lang="en-US" sz="1800" b="0" i="0" dirty="0"/>
                            <a:t>              A</a:t>
                          </a:r>
                          <a:r>
                            <a:rPr lang="en-US" sz="1200" b="0" i="0" dirty="0"/>
                            <a:t>LLL</a:t>
                          </a:r>
                          <a:r>
                            <a:rPr lang="en-US" sz="1800" b="0" i="0" dirty="0"/>
                            <a:t> = 0.4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×3.3=1.34 </m:t>
                              </m:r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</m:t>
                              </m:r>
                              <m:r>
                                <a:rPr lang="en-US" sz="1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1800" b="0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10495254"/>
                      </a:ext>
                    </a:extLst>
                  </a:tr>
                  <a:tr h="2589018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  <a:p>
                          <a:pPr algn="ctr"/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baseline="0" dirty="0"/>
                            <a:t>           </a:t>
                          </a:r>
                        </a:p>
                        <a:p>
                          <a:pPr algn="l"/>
                          <a:r>
                            <a:rPr lang="en-US" sz="1800" baseline="0" dirty="0"/>
                            <a:t>              </a:t>
                          </a:r>
                          <a:r>
                            <a:rPr lang="en-US" sz="1800" dirty="0"/>
                            <a:t>H</a:t>
                          </a:r>
                          <a:r>
                            <a:rPr lang="en-US" sz="1200" dirty="0"/>
                            <a:t>V</a:t>
                          </a:r>
                          <a:r>
                            <a:rPr lang="en-US" sz="1800" dirty="0"/>
                            <a:t> =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.2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×2.05=0.411</m:t>
                              </m:r>
                            </m:oMath>
                          </a14:m>
                          <a:r>
                            <a:rPr lang="en-US" sz="1800" dirty="0"/>
                            <a:t> m more than 0.3048 m</a:t>
                          </a:r>
                        </a:p>
                        <a:p>
                          <a:pPr algn="l"/>
                          <a:r>
                            <a:rPr lang="en-US" sz="1800" dirty="0"/>
                            <a:t>              H</a:t>
                          </a:r>
                          <a:r>
                            <a:rPr lang="en-US" sz="1200" dirty="0"/>
                            <a:t>V</a:t>
                          </a:r>
                          <a:r>
                            <a:rPr lang="en-US" sz="1800" dirty="0"/>
                            <a:t> /D = 0.2</a:t>
                          </a:r>
                        </a:p>
                        <a:p>
                          <a:pPr algn="l"/>
                          <a:endParaRPr lang="en-US" sz="1800" dirty="0"/>
                        </a:p>
                        <a:p>
                          <a:pPr algn="l"/>
                          <a:r>
                            <a:rPr lang="en-US" sz="1800" dirty="0"/>
                            <a:t>  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0" dirty="0" smtClean="0">
                                  <a:latin typeface="Cambria Math" panose="02040503050406030204" pitchFamily="18" charset="0"/>
                                </a:rPr>
                                <m:t>𝝧</m:t>
                              </m:r>
                            </m:oMath>
                          </a14:m>
                          <a:r>
                            <a:rPr lang="en-US" sz="1800" dirty="0"/>
                            <a:t> = 2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1800" dirty="0"/>
                            <a:t>ACOS(1-2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1800" dirty="0"/>
                            <a:t>0.2) = 1.85</a:t>
                          </a:r>
                          <a:endParaRPr lang="en-US" sz="1800" baseline="0" dirty="0"/>
                        </a:p>
                        <a:p>
                          <a:pPr algn="l"/>
                          <a:r>
                            <a:rPr lang="en-US" sz="1800" baseline="0" dirty="0"/>
                            <a:t>              A</a:t>
                          </a:r>
                          <a:r>
                            <a:rPr lang="en-US" sz="1200" baseline="0" dirty="0"/>
                            <a:t>V</a:t>
                          </a:r>
                          <a:r>
                            <a:rPr lang="en-US" sz="1800" baseline="0" dirty="0"/>
                            <a:t>/A</a:t>
                          </a:r>
                          <a:r>
                            <a:rPr lang="en-US" sz="1200" baseline="0" dirty="0"/>
                            <a:t>T</a:t>
                          </a:r>
                          <a:r>
                            <a:rPr lang="en-US" sz="1800" baseline="0" dirty="0"/>
                            <a:t> = (1.85-SIN(1.85))/2/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𝝿</m:t>
                              </m:r>
                            </m:oMath>
                          </a14:m>
                          <a:r>
                            <a:rPr lang="en-US" sz="1800" b="0" i="0" dirty="0"/>
                            <a:t> = 0.14</a:t>
                          </a:r>
                        </a:p>
                        <a:p>
                          <a:pPr algn="l"/>
                          <a:r>
                            <a:rPr lang="en-US" sz="1800" b="0" i="0" dirty="0"/>
                            <a:t>              A</a:t>
                          </a:r>
                          <a:r>
                            <a:rPr lang="en-US" sz="1200" b="0" i="0" dirty="0"/>
                            <a:t>V</a:t>
                          </a:r>
                          <a:r>
                            <a:rPr lang="en-US" sz="1800" b="0" i="0" dirty="0"/>
                            <a:t> = 0.14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×3.3=0.47 </m:t>
                              </m:r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</m:t>
                              </m:r>
                              <m:r>
                                <a:rPr lang="en-US" sz="1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1800" b="0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631424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8CD3398A-2815-B7F5-FEA3-EED03D39FF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71067080"/>
                  </p:ext>
                </p:extLst>
              </p:nvPr>
            </p:nvGraphicFramePr>
            <p:xfrm>
              <a:off x="1402080" y="426721"/>
              <a:ext cx="8203474" cy="576507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31492">
                      <a:extLst>
                        <a:ext uri="{9D8B030D-6E8A-4147-A177-3AD203B41FA5}">
                          <a16:colId xmlns:a16="http://schemas.microsoft.com/office/drawing/2014/main" val="1114782759"/>
                        </a:ext>
                      </a:extLst>
                    </a:gridCol>
                    <a:gridCol w="6871982">
                      <a:extLst>
                        <a:ext uri="{9D8B030D-6E8A-4147-A177-3AD203B41FA5}">
                          <a16:colId xmlns:a16="http://schemas.microsoft.com/office/drawing/2014/main" val="3276797533"/>
                        </a:ext>
                      </a:extLst>
                    </a:gridCol>
                  </a:tblGrid>
                  <a:tr h="38201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Steps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31890107"/>
                      </a:ext>
                    </a:extLst>
                  </a:tr>
                  <a:tr h="668518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  <a:p>
                          <a:pPr algn="ctr"/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504" t="-62385" r="-355" b="-7119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75351844"/>
                      </a:ext>
                    </a:extLst>
                  </a:tr>
                  <a:tr h="2125528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  <a:p>
                          <a:pPr algn="ctr"/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504" t="-50716" r="-355" b="-1223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10495254"/>
                      </a:ext>
                    </a:extLst>
                  </a:tr>
                  <a:tr h="2589018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  <a:p>
                          <a:pPr algn="ctr"/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504" t="-123765" r="-355" b="-4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6631424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655391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84174-11E2-D905-8E7C-48044F675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303726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8CD3398A-2815-B7F5-FEA3-EED03D39FF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52222659"/>
                  </p:ext>
                </p:extLst>
              </p:nvPr>
            </p:nvGraphicFramePr>
            <p:xfrm>
              <a:off x="1489166" y="722812"/>
              <a:ext cx="8499566" cy="537141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79550">
                      <a:extLst>
                        <a:ext uri="{9D8B030D-6E8A-4147-A177-3AD203B41FA5}">
                          <a16:colId xmlns:a16="http://schemas.microsoft.com/office/drawing/2014/main" val="1114782759"/>
                        </a:ext>
                      </a:extLst>
                    </a:gridCol>
                    <a:gridCol w="7120016">
                      <a:extLst>
                        <a:ext uri="{9D8B030D-6E8A-4147-A177-3AD203B41FA5}">
                          <a16:colId xmlns:a16="http://schemas.microsoft.com/office/drawing/2014/main" val="3276797533"/>
                        </a:ext>
                      </a:extLst>
                    </a:gridCol>
                  </a:tblGrid>
                  <a:tr h="3912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Steps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31890107"/>
                      </a:ext>
                    </a:extLst>
                  </a:tr>
                  <a:tr h="1245926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  <a:p>
                          <a:pPr algn="ctr"/>
                          <a:r>
                            <a:rPr lang="en-US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baseline="0" dirty="0"/>
                            <a:t>            </a:t>
                          </a:r>
                          <a:r>
                            <a:rPr lang="en-US" sz="1800" dirty="0"/>
                            <a:t>  </a:t>
                          </a:r>
                        </a:p>
                        <a:p>
                          <a:pPr algn="l"/>
                          <a:r>
                            <a:rPr lang="en-US" sz="1800" dirty="0"/>
                            <a:t>               L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12.34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3.33−1.34−0.47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400" dirty="0"/>
                            <a:t> </a:t>
                          </a:r>
                          <a:r>
                            <a:rPr lang="en-US" sz="1800" dirty="0"/>
                            <a:t>= 8.18 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75351844"/>
                      </a:ext>
                    </a:extLst>
                  </a:tr>
                  <a:tr h="1062446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  <a:p>
                          <a:pPr algn="ctr"/>
                          <a:r>
                            <a:rPr lang="en-US" dirty="0"/>
                            <a:t>11</a:t>
                          </a:r>
                        </a:p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  <m:t>                </m:t>
                                </m:r>
                              </m:oMath>
                            </m:oMathPara>
                          </a14:m>
                          <a:endParaRPr lang="en-US" sz="1800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 algn="l"/>
                          <a:r>
                            <a:rPr lang="en-US" sz="1800" b="0" dirty="0"/>
                            <a:t> 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en-US" sz="1800" i="1" dirty="0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r>
                            <a:rPr lang="en-US" sz="1800" dirty="0"/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0.41 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0.68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400" dirty="0"/>
                            <a:t> </a:t>
                          </a:r>
                          <a:r>
                            <a:rPr lang="en-US" sz="1800" dirty="0"/>
                            <a:t>= 0.61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10495254"/>
                      </a:ext>
                    </a:extLst>
                  </a:tr>
                  <a:tr h="1167002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  <a:p>
                          <a:pPr algn="ctr"/>
                          <a:r>
                            <a:rPr lang="en-US" dirty="0"/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baseline="0" dirty="0"/>
                            <a:t>              </a:t>
                          </a:r>
                          <a:endParaRPr lang="en-US" sz="1800" dirty="0"/>
                        </a:p>
                        <a:p>
                          <a:pPr algn="l"/>
                          <a:r>
                            <a:rPr lang="en-US" sz="2000" dirty="0"/>
                            <a:t>              </a:t>
                          </a:r>
                          <a:r>
                            <a:rPr lang="en-US" sz="1800" dirty="0"/>
                            <a:t>U</a:t>
                          </a:r>
                          <a:r>
                            <a:rPr lang="en-US" sz="1200" dirty="0"/>
                            <a:t>VA</a:t>
                          </a:r>
                          <a:r>
                            <a:rPr lang="en-US" sz="2000" dirty="0"/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0.24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0.41</m:t>
                                  </m:r>
                                </m:den>
                              </m:f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=0.58 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</m:t>
                              </m:r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</m:t>
                              </m:r>
                            </m:oMath>
                          </a14:m>
                          <a:endParaRPr lang="en-US" sz="2000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6314247"/>
                      </a:ext>
                    </a:extLst>
                  </a:tr>
                  <a:tr h="1504754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  <a:p>
                          <a:pPr algn="ctr"/>
                          <a:r>
                            <a:rPr lang="en-US" dirty="0"/>
                            <a:t>13</a:t>
                          </a:r>
                        </a:p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/>
                            <a:t>             </a:t>
                          </a:r>
                        </a:p>
                        <a:p>
                          <a:pPr algn="l"/>
                          <a:r>
                            <a:rPr lang="en-US" dirty="0"/>
                            <a:t>              </a:t>
                          </a:r>
                        </a:p>
                        <a:p>
                          <a:pPr algn="l"/>
                          <a:r>
                            <a:rPr lang="en-US" dirty="0"/>
                            <a:t>               L</a:t>
                          </a:r>
                          <a:r>
                            <a:rPr lang="en-US" sz="1200" dirty="0"/>
                            <a:t>MIN </a:t>
                          </a:r>
                          <a:r>
                            <a:rPr lang="en-US" sz="1800" dirty="0"/>
                            <a:t>= 0.61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0.58=0.3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endParaRPr lang="en-US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5930364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8CD3398A-2815-B7F5-FEA3-EED03D39FF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52222659"/>
                  </p:ext>
                </p:extLst>
              </p:nvPr>
            </p:nvGraphicFramePr>
            <p:xfrm>
              <a:off x="1489166" y="722812"/>
              <a:ext cx="8499566" cy="537141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79550">
                      <a:extLst>
                        <a:ext uri="{9D8B030D-6E8A-4147-A177-3AD203B41FA5}">
                          <a16:colId xmlns:a16="http://schemas.microsoft.com/office/drawing/2014/main" val="1114782759"/>
                        </a:ext>
                      </a:extLst>
                    </a:gridCol>
                    <a:gridCol w="7120016">
                      <a:extLst>
                        <a:ext uri="{9D8B030D-6E8A-4147-A177-3AD203B41FA5}">
                          <a16:colId xmlns:a16="http://schemas.microsoft.com/office/drawing/2014/main" val="3276797533"/>
                        </a:ext>
                      </a:extLst>
                    </a:gridCol>
                  </a:tblGrid>
                  <a:tr h="3912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Steps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31890107"/>
                      </a:ext>
                    </a:extLst>
                  </a:tr>
                  <a:tr h="1245926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  <a:p>
                          <a:pPr algn="ctr"/>
                          <a:r>
                            <a:rPr lang="en-US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418" t="-33659" r="-342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75351844"/>
                      </a:ext>
                    </a:extLst>
                  </a:tr>
                  <a:tr h="1062446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  <a:p>
                          <a:pPr algn="ctr"/>
                          <a:r>
                            <a:rPr lang="en-US" dirty="0"/>
                            <a:t>11</a:t>
                          </a:r>
                        </a:p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418" t="-157471" r="-342" b="-25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10495254"/>
                      </a:ext>
                    </a:extLst>
                  </a:tr>
                  <a:tr h="1167002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  <a:p>
                          <a:pPr algn="ctr"/>
                          <a:r>
                            <a:rPr lang="en-US" dirty="0"/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418" t="-233333" r="-342" b="-1296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66314247"/>
                      </a:ext>
                    </a:extLst>
                  </a:tr>
                  <a:tr h="1504754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  <a:p>
                          <a:pPr algn="ctr"/>
                          <a:r>
                            <a:rPr lang="en-US" dirty="0"/>
                            <a:t>13</a:t>
                          </a:r>
                        </a:p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418" t="-259109" r="-342" b="-8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5930364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8395244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65D30A-362B-08FB-B02E-5B9E06153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0"/>
            <a:ext cx="11286308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Step 14 : It is clear that L &gt;&gt; L</a:t>
            </a:r>
            <a:r>
              <a:rPr lang="en-US" sz="1200" dirty="0"/>
              <a:t>MIN  </a:t>
            </a:r>
            <a:r>
              <a:rPr lang="en-US" sz="2000" dirty="0"/>
              <a:t>so Hv is reduced to minimum specified which is 0.3048 m and </a:t>
            </a:r>
          </a:p>
          <a:p>
            <a:pPr marL="0" indent="0">
              <a:buNone/>
            </a:pPr>
            <a:r>
              <a:rPr lang="en-US" sz="2000" dirty="0"/>
              <a:t>in doing so, the vessel length reduces from 8.18 m to 7.36 m . The final results are provided </a:t>
            </a:r>
          </a:p>
          <a:p>
            <a:pPr marL="0" indent="0">
              <a:buNone/>
            </a:pPr>
            <a:r>
              <a:rPr lang="en-US" sz="2000" dirty="0"/>
              <a:t>below: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Svercek D equals that of the licensor but in return , Svercek L is 800 mm </a:t>
            </a:r>
          </a:p>
          <a:p>
            <a:pPr marL="0" indent="0">
              <a:buNone/>
            </a:pPr>
            <a:r>
              <a:rPr lang="en-US" sz="2000" dirty="0"/>
              <a:t>More than that of licensor which means both are correct .</a:t>
            </a:r>
          </a:p>
          <a:p>
            <a:pPr marL="0" indent="0">
              <a:buNone/>
            </a:pPr>
            <a:r>
              <a:rPr lang="en-US" sz="2000" dirty="0"/>
              <a:t>A Question : do we really need to consider H</a:t>
            </a:r>
            <a:r>
              <a:rPr lang="en-US" sz="1200" dirty="0"/>
              <a:t>V</a:t>
            </a:r>
            <a:r>
              <a:rPr lang="en-US" sz="2000" dirty="0"/>
              <a:t> for vapor since we do not have actual vapor in </a:t>
            </a:r>
          </a:p>
          <a:p>
            <a:pPr marL="0" indent="0">
              <a:buNone/>
            </a:pPr>
            <a:r>
              <a:rPr lang="en-US" sz="2000" dirty="0"/>
              <a:t>large amount ? The licensor has accommodated a space for such purpose. In next page the </a:t>
            </a:r>
          </a:p>
          <a:p>
            <a:pPr marL="0" indent="0">
              <a:buNone/>
            </a:pPr>
            <a:r>
              <a:rPr lang="en-US" sz="2000" dirty="0"/>
              <a:t>relationship between Hv and vessel Length is shown.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BDB3176-390C-6F04-F261-B15FBEAD76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7088657"/>
              </p:ext>
            </p:extLst>
          </p:nvPr>
        </p:nvGraphicFramePr>
        <p:xfrm>
          <a:off x="2136504" y="2130454"/>
          <a:ext cx="7016205" cy="1744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8735">
                  <a:extLst>
                    <a:ext uri="{9D8B030D-6E8A-4147-A177-3AD203B41FA5}">
                      <a16:colId xmlns:a16="http://schemas.microsoft.com/office/drawing/2014/main" val="3831495511"/>
                    </a:ext>
                  </a:extLst>
                </a:gridCol>
                <a:gridCol w="2338735">
                  <a:extLst>
                    <a:ext uri="{9D8B030D-6E8A-4147-A177-3AD203B41FA5}">
                      <a16:colId xmlns:a16="http://schemas.microsoft.com/office/drawing/2014/main" val="2134693943"/>
                    </a:ext>
                  </a:extLst>
                </a:gridCol>
                <a:gridCol w="2338735">
                  <a:extLst>
                    <a:ext uri="{9D8B030D-6E8A-4147-A177-3AD203B41FA5}">
                      <a16:colId xmlns:a16="http://schemas.microsoft.com/office/drawing/2014/main" val="1397133842"/>
                    </a:ext>
                  </a:extLst>
                </a:gridCol>
              </a:tblGrid>
              <a:tr h="5816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Svercek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Licensor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0137760"/>
                  </a:ext>
                </a:extLst>
              </a:tr>
              <a:tr h="5816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2100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2100 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8583714"/>
                  </a:ext>
                </a:extLst>
              </a:tr>
              <a:tr h="5816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7400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6500 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2017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47880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65E8D7-A987-8CCF-9CBD-9382CE322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0"/>
            <a:ext cx="11310151" cy="6858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AADDDC7-69CB-6D37-860E-EFA16EAD23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264890"/>
              </p:ext>
            </p:extLst>
          </p:nvPr>
        </p:nvGraphicFramePr>
        <p:xfrm>
          <a:off x="3187083" y="1775533"/>
          <a:ext cx="4891598" cy="23525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5799">
                  <a:extLst>
                    <a:ext uri="{9D8B030D-6E8A-4147-A177-3AD203B41FA5}">
                      <a16:colId xmlns:a16="http://schemas.microsoft.com/office/drawing/2014/main" val="3298844326"/>
                    </a:ext>
                  </a:extLst>
                </a:gridCol>
                <a:gridCol w="2445799">
                  <a:extLst>
                    <a:ext uri="{9D8B030D-6E8A-4147-A177-3AD203B41FA5}">
                      <a16:colId xmlns:a16="http://schemas.microsoft.com/office/drawing/2014/main" val="4142912119"/>
                    </a:ext>
                  </a:extLst>
                </a:gridCol>
              </a:tblGrid>
              <a:tr h="47051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0288854"/>
                  </a:ext>
                </a:extLst>
              </a:tr>
              <a:tr h="47051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0.3048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7400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4767995"/>
                  </a:ext>
                </a:extLst>
              </a:tr>
              <a:tr h="47051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6800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872701"/>
                  </a:ext>
                </a:extLst>
              </a:tr>
              <a:tr h="47051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6400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3560959"/>
                  </a:ext>
                </a:extLst>
              </a:tr>
              <a:tr h="47051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6300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90232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0977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1273050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Operating Parameters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Description</a:t>
            </a:r>
          </a:p>
          <a:p>
            <a:pPr marL="0" indent="0" algn="ctr">
              <a:buNone/>
            </a:pPr>
            <a:r>
              <a:rPr lang="en-US" dirty="0"/>
              <a:t>The objective of this vessel is to accumulate purified methanol produced and reflux all of it to the </a:t>
            </a:r>
          </a:p>
          <a:p>
            <a:pPr marL="0" indent="0" algn="ctr">
              <a:buNone/>
            </a:pPr>
            <a:r>
              <a:rPr lang="en-US" dirty="0"/>
              <a:t>MP Column.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7EAE48-42A6-B8DE-88DB-DF4A054BF4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66066"/>
            <a:ext cx="11273050" cy="221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5479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BC68F74-5D84-1613-E333-038F302942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12923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4436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615E2-CBA2-A66E-EF8F-79A8174A0D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0"/>
            <a:ext cx="11274640" cy="6858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Licensor Criteria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05DFF6-FD30-3C15-EE1F-8B7EBFCE2B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629" y="423909"/>
            <a:ext cx="8753383" cy="601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102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2F1AA-445F-2962-CD9B-104512002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301274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Comparison</a:t>
            </a:r>
          </a:p>
          <a:p>
            <a:pPr marL="0" indent="0" algn="ctr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The size of manhole for licensor is 24’.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There is no need to have Vent on this drum since there is a control valve to flare system and if </a:t>
            </a:r>
          </a:p>
          <a:p>
            <a:pPr marL="0" indent="0">
              <a:buNone/>
            </a:pPr>
            <a:r>
              <a:rPr lang="en-US" dirty="0"/>
              <a:t>   purging is required then by use of these means the task could be performed.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The drain valve sized by licensor is 2’.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5FB249D-27BC-2CF3-B809-682DABD019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112817"/>
              </p:ext>
            </p:extLst>
          </p:nvPr>
        </p:nvGraphicFramePr>
        <p:xfrm>
          <a:off x="1576251" y="3559946"/>
          <a:ext cx="6949440" cy="2740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4720">
                  <a:extLst>
                    <a:ext uri="{9D8B030D-6E8A-4147-A177-3AD203B41FA5}">
                      <a16:colId xmlns:a16="http://schemas.microsoft.com/office/drawing/2014/main" val="524885388"/>
                    </a:ext>
                  </a:extLst>
                </a:gridCol>
                <a:gridCol w="3474720">
                  <a:extLst>
                    <a:ext uri="{9D8B030D-6E8A-4147-A177-3AD203B41FA5}">
                      <a16:colId xmlns:a16="http://schemas.microsoft.com/office/drawing/2014/main" val="2312706043"/>
                    </a:ext>
                  </a:extLst>
                </a:gridCol>
              </a:tblGrid>
              <a:tr h="5481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Licensor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3108033"/>
                  </a:ext>
                </a:extLst>
              </a:tr>
              <a:tr h="5481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Manhole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5641463"/>
                  </a:ext>
                </a:extLst>
              </a:tr>
              <a:tr h="5481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Not required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6311198"/>
                  </a:ext>
                </a:extLst>
              </a:tr>
              <a:tr h="5481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Drain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6657964"/>
                  </a:ext>
                </a:extLst>
              </a:tr>
              <a:tr h="5481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Vortex Breaker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64578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8753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2E511DC-E738-EC34-2825-623F6C226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2923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847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1273050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Design Procedure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1. Select proper Orientation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2. Select and Size proper Inlet Device, Inlet and Outlet ID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3.Calculate Vessel Diameter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4. Calculate Vessel Height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5.Select and Size Manholes, Vent, Drain, Vortex Breaker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6. Select a well-designed mist eliminator pad  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16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127305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Step: Select proper orientation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Since the application is liquid dominant a horizontal vessel is selected since it is used for </a:t>
            </a:r>
          </a:p>
          <a:p>
            <a:pPr marL="0" indent="0">
              <a:buNone/>
            </a:pPr>
            <a:r>
              <a:rPr lang="en-US" dirty="0"/>
              <a:t>accumulation purposes.</a:t>
            </a:r>
          </a:p>
          <a:p>
            <a:pPr marL="0" indent="0" algn="ctr">
              <a:buNone/>
            </a:pPr>
            <a:endParaRPr lang="en-US" dirty="0"/>
          </a:p>
          <a:p>
            <a:pPr algn="l">
              <a:buFont typeface="Wingdings" panose="05000000000000000000" pitchFamily="2" charset="2"/>
              <a:buChar char="ü"/>
            </a:pPr>
            <a:r>
              <a:rPr lang="en-US" sz="1800" b="0" i="0" u="none" strike="noStrike" baseline="0" dirty="0"/>
              <a:t>Horizontal separators-without internals provide bulk separation of gas and liquid. The design is </a:t>
            </a:r>
          </a:p>
          <a:p>
            <a:pPr marL="0" indent="0" algn="l">
              <a:buNone/>
            </a:pPr>
            <a:r>
              <a:rPr lang="en-US" sz="1800" b="0" i="0" u="none" strike="noStrike" baseline="0" dirty="0"/>
              <a:t>typically used for Liquid surge applications where the vapor flow is very low, for fouling services, or </a:t>
            </a:r>
          </a:p>
          <a:p>
            <a:pPr marL="0" indent="0" algn="l">
              <a:buNone/>
            </a:pPr>
            <a:r>
              <a:rPr lang="en-US" sz="1800" b="0" i="0" u="none" strike="noStrike" baseline="0" dirty="0"/>
              <a:t>where internals are not desirable. The equipment has unlimited turndown, low pressure drop, can </a:t>
            </a:r>
          </a:p>
          <a:p>
            <a:pPr marL="0" indent="0" algn="l">
              <a:buNone/>
            </a:pPr>
            <a:r>
              <a:rPr lang="en-US" sz="1800" b="0" i="0" u="none" strike="noStrike" baseline="0" dirty="0"/>
              <a:t>handle slugs and high liquid fractions, and is insensitive to fouling. The separation efficiency is </a:t>
            </a:r>
          </a:p>
          <a:p>
            <a:pPr marL="0" indent="0" algn="l">
              <a:buNone/>
            </a:pPr>
            <a:r>
              <a:rPr lang="en-US" sz="1800" b="0" i="0" u="none" strike="noStrike" baseline="0" dirty="0"/>
              <a:t>dependent on the inlet droplet size distribution and Stokes’ Law settling, based on the diameter, </a:t>
            </a:r>
          </a:p>
          <a:p>
            <a:pPr marL="0" indent="0" algn="l">
              <a:buNone/>
            </a:pPr>
            <a:r>
              <a:rPr lang="en-US" sz="1800" b="0" i="0" u="none" strike="noStrike" baseline="0" dirty="0"/>
              <a:t>length, and liquid levels in the separator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52660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1273050" cy="6858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Step: Select and Size proper Inlet Device</a:t>
            </a:r>
          </a:p>
          <a:p>
            <a:pPr marL="0" indent="0">
              <a:buNone/>
            </a:pPr>
            <a:r>
              <a:rPr lang="en-US" dirty="0"/>
              <a:t>It is also necessary to maintain the inlet velocity head, J,  within proper limits for the selected inlet </a:t>
            </a:r>
          </a:p>
          <a:p>
            <a:pPr marL="0" indent="0">
              <a:buNone/>
            </a:pPr>
            <a:r>
              <a:rPr lang="en-US" dirty="0"/>
              <a:t>device to insure good gas distribution and minimum liquid shattering. </a:t>
            </a:r>
          </a:p>
          <a:p>
            <a:pPr marL="0" indent="0">
              <a:buNone/>
            </a:pPr>
            <a:r>
              <a:rPr lang="en-US" dirty="0"/>
              <a:t>Where,                                                                 </a:t>
            </a:r>
          </a:p>
          <a:p>
            <a:pPr marL="0" indent="0" algn="ctr">
              <a:buNone/>
            </a:pPr>
            <a:r>
              <a:rPr lang="en-US" dirty="0"/>
              <a:t>   J = (ρV²) . </a:t>
            </a:r>
          </a:p>
          <a:p>
            <a:pPr marL="0" indent="0">
              <a:buNone/>
            </a:pPr>
            <a:r>
              <a:rPr lang="en-US" dirty="0"/>
              <a:t>The maximum mixed phase velocity head range used in the industry guidelines varies for the different </a:t>
            </a:r>
          </a:p>
          <a:p>
            <a:pPr marL="0" indent="0">
              <a:buNone/>
            </a:pPr>
            <a:r>
              <a:rPr lang="en-US" dirty="0"/>
              <a:t>inlet devices. Some typical maximums are: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•6000-9000 max. </a:t>
            </a:r>
            <a:r>
              <a:rPr lang="en-US" dirty="0" err="1"/>
              <a:t>typ</a:t>
            </a:r>
            <a:r>
              <a:rPr lang="en-US" dirty="0"/>
              <a:t>, up to 15 000 max kg/m s2 for diffuser distributor  </a:t>
            </a:r>
          </a:p>
          <a:p>
            <a:pPr marL="0" indent="0">
              <a:buNone/>
            </a:pPr>
            <a:r>
              <a:rPr lang="en-US" dirty="0"/>
              <a:t>•975-2250 max kg/m.s2 for no inlet distributor </a:t>
            </a:r>
          </a:p>
          <a:p>
            <a:pPr marL="0" indent="0">
              <a:buNone/>
            </a:pPr>
            <a:r>
              <a:rPr lang="en-US" dirty="0"/>
              <a:t>•1500-3750 max kg/m.s2 for inlet half pipe or elbow distributor </a:t>
            </a:r>
          </a:p>
          <a:p>
            <a:pPr marL="0" indent="0">
              <a:buNone/>
            </a:pPr>
            <a:r>
              <a:rPr lang="en-US" dirty="0"/>
              <a:t>•1500-3750 max kg/m.s2 for v-baffle or other simple inlet diverter designs </a:t>
            </a:r>
          </a:p>
          <a:p>
            <a:pPr marL="0" indent="0">
              <a:buNone/>
            </a:pPr>
            <a:r>
              <a:rPr lang="en-US" dirty="0"/>
              <a:t>In addition, some users limit the inlet vapor phase velocity to 9 m/s or 18 m/s. The velocity should </a:t>
            </a:r>
          </a:p>
          <a:p>
            <a:pPr marL="0" indent="0">
              <a:buNone/>
            </a:pPr>
            <a:r>
              <a:rPr lang="en-US" dirty="0"/>
              <a:t>always be below the erosion velocity for the service. </a:t>
            </a:r>
          </a:p>
          <a:p>
            <a:pPr marL="0" indent="0">
              <a:buNone/>
            </a:pPr>
            <a:r>
              <a:rPr lang="en-US" dirty="0"/>
              <a:t>However, in distillation section such rules does not apply.</a:t>
            </a:r>
          </a:p>
        </p:txBody>
      </p:sp>
    </p:spTree>
    <p:extLst>
      <p:ext uri="{BB962C8B-B14F-4D97-AF65-F5344CB8AC3E}">
        <p14:creationId xmlns:p14="http://schemas.microsoft.com/office/powerpoint/2010/main" val="689915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1273050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Step: Calculate Vessel Diameter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Each and every licensor and company has developed a design basis procedure for sizing vessels. In this </a:t>
            </a:r>
          </a:p>
          <a:p>
            <a:pPr marL="0" indent="0" algn="ctr">
              <a:buNone/>
            </a:pPr>
            <a:r>
              <a:rPr lang="en-US" dirty="0"/>
              <a:t>Article , a Svercek-method and the Licensor method will be </a:t>
            </a:r>
          </a:p>
          <a:p>
            <a:pPr marL="0" indent="0" algn="ctr">
              <a:buNone/>
            </a:pPr>
            <a:r>
              <a:rPr lang="en-US" dirty="0"/>
              <a:t>explored.  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659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4FC4C-D4DD-96CE-FC71-C7ABCDF2D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292396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Svercek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1. Calculate the vapor volumetric flow rate , Q</a:t>
            </a:r>
            <a:r>
              <a:rPr lang="en-US" sz="1100" dirty="0"/>
              <a:t>V  </a:t>
            </a:r>
            <a:r>
              <a:rPr lang="en-US" dirty="0"/>
              <a:t>in m3/s</a:t>
            </a:r>
          </a:p>
          <a:p>
            <a:pPr marL="0" indent="0">
              <a:buNone/>
            </a:pPr>
            <a:r>
              <a:rPr lang="en-US" dirty="0"/>
              <a:t>2. Calculate the liquid volumetric flow rate , Q</a:t>
            </a:r>
            <a:r>
              <a:rPr lang="en-US" sz="1200" dirty="0"/>
              <a:t>L </a:t>
            </a:r>
            <a:r>
              <a:rPr lang="en-US" dirty="0"/>
              <a:t>in m3/min</a:t>
            </a:r>
          </a:p>
          <a:p>
            <a:pPr marL="0" indent="0">
              <a:buNone/>
            </a:pPr>
            <a:r>
              <a:rPr lang="en-US" dirty="0"/>
              <a:t>3. Calculate the vertical terminal vapor velocity , U</a:t>
            </a:r>
            <a:r>
              <a:rPr lang="en-US" sz="1200" dirty="0"/>
              <a:t>T</a:t>
            </a:r>
            <a:r>
              <a:rPr lang="en-US" dirty="0"/>
              <a:t> and set U</a:t>
            </a:r>
            <a:r>
              <a:rPr lang="en-US" sz="1200" dirty="0"/>
              <a:t>V</a:t>
            </a:r>
            <a:r>
              <a:rPr lang="en-US" dirty="0"/>
              <a:t> = 0.75 U</a:t>
            </a:r>
            <a:r>
              <a:rPr lang="en-US" sz="1200" dirty="0"/>
              <a:t>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C:\Users\markazi\Desktop\Capture.PNG">
            <a:extLst>
              <a:ext uri="{FF2B5EF4-FFF2-40B4-BE49-F238E27FC236}">
                <a16:creationId xmlns:a16="http://schemas.microsoft.com/office/drawing/2014/main" id="{1B7E65F1-C7CB-746F-9EBC-3C81E45E5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310" y="3103393"/>
            <a:ext cx="4144095" cy="249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348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7B44F3-31E4-DE0D-63A3-936F0DD52D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749" y="296091"/>
            <a:ext cx="8577942" cy="626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764359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</Template>
  <TotalTime>4168</TotalTime>
  <Words>1026</Words>
  <Application>Microsoft Office PowerPoint</Application>
  <PresentationFormat>Widescreen</PresentationFormat>
  <Paragraphs>229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Cambria Math</vt:lpstr>
      <vt:lpstr>Century</vt:lpstr>
      <vt:lpstr>Century Schoolbook</vt:lpstr>
      <vt:lpstr>Wingdings</vt:lpstr>
      <vt:lpstr>Wingdings 2</vt:lpstr>
      <vt:lpstr>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Behrouzi Mohamadreza</dc:creator>
  <cp:lastModifiedBy>Behrouzi Mohamadreza</cp:lastModifiedBy>
  <cp:revision>163</cp:revision>
  <dcterms:created xsi:type="dcterms:W3CDTF">2022-09-08T13:38:10Z</dcterms:created>
  <dcterms:modified xsi:type="dcterms:W3CDTF">2022-10-02T10:56:15Z</dcterms:modified>
</cp:coreProperties>
</file>