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7" r:id="rId3"/>
    <p:sldId id="308" r:id="rId4"/>
    <p:sldId id="309" r:id="rId5"/>
    <p:sldId id="278" r:id="rId6"/>
    <p:sldId id="261" r:id="rId7"/>
    <p:sldId id="311" r:id="rId8"/>
    <p:sldId id="310" r:id="rId9"/>
    <p:sldId id="313" r:id="rId10"/>
    <p:sldId id="312" r:id="rId11"/>
    <p:sldId id="338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3" r:id="rId21"/>
    <p:sldId id="324" r:id="rId22"/>
    <p:sldId id="325" r:id="rId23"/>
    <p:sldId id="327" r:id="rId24"/>
    <p:sldId id="326" r:id="rId25"/>
    <p:sldId id="328" r:id="rId26"/>
    <p:sldId id="330" r:id="rId27"/>
    <p:sldId id="332" r:id="rId28"/>
    <p:sldId id="334" r:id="rId29"/>
    <p:sldId id="335" r:id="rId30"/>
    <p:sldId id="33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57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E13E-79F4-FF00-9D56-4E5E3348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b="0" i="0" u="none" strike="noStrike" baseline="0" dirty="0">
                <a:latin typeface="+mj-lt"/>
              </a:rPr>
              <a:t>In -Line Separator with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latin typeface="+mj-lt"/>
              </a:rPr>
              <a:t>Horizontal Flow Vane Pack </a:t>
            </a: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D-3012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Design and Principles</a:t>
            </a:r>
          </a:p>
        </p:txBody>
      </p:sp>
    </p:spTree>
    <p:extLst>
      <p:ext uri="{BB962C8B-B14F-4D97-AF65-F5344CB8AC3E}">
        <p14:creationId xmlns:p14="http://schemas.microsoft.com/office/powerpoint/2010/main" val="30521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In order to calculate head velocity , at first, we need to perform the followings:</a:t>
                </a:r>
              </a:p>
              <a:p>
                <a:pPr marL="0" indent="0">
                  <a:buNone/>
                </a:pPr>
                <a:r>
                  <a:rPr lang="en-US" dirty="0"/>
                  <a:t>1. Estimation of inlet nozzle ID; Consider inlet pipe ID near the vessel as first and best estimation.</a:t>
                </a:r>
              </a:p>
              <a:p>
                <a:pPr marL="0" indent="0">
                  <a:buNone/>
                </a:pPr>
                <a:r>
                  <a:rPr lang="en-US" dirty="0"/>
                  <a:t>2. Calculate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</a:t>
                </a:r>
                <a:r>
                  <a:rPr lang="en-US" sz="1100" dirty="0">
                    <a:latin typeface="Century"/>
                  </a:rPr>
                  <a:t> </a:t>
                </a:r>
                <a:r>
                  <a:rPr lang="en-US" dirty="0">
                    <a:latin typeface="Century"/>
                  </a:rPr>
                  <a:t>and subsequently 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sz="1200" dirty="0">
                    <a:latin typeface="Century"/>
                  </a:rPr>
                  <a:t> </a:t>
                </a: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3. Calculate J by multiplying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>
                    <a:latin typeface="Century"/>
                  </a:rPr>
                  <a:t> (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dirty="0">
                    <a:latin typeface="Century"/>
                  </a:rPr>
                  <a:t>)^2 and compare it with the last-page criterion.</a:t>
                </a: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So, the inlet device sizing should at least be 28 inch to meet the momentum requirement  but </a:t>
                </a:r>
                <a:r>
                  <a:rPr lang="en-US" dirty="0"/>
                  <a:t>the </a:t>
                </a:r>
              </a:p>
              <a:p>
                <a:pPr marL="0" indent="0">
                  <a:buNone/>
                </a:pPr>
                <a:r>
                  <a:rPr lang="en-US" dirty="0"/>
                  <a:t>vendor has chosen to reduce the momentum to help the separation and taken  </a:t>
                </a:r>
                <a:r>
                  <a:rPr lang="en-US" sz="1900" dirty="0"/>
                  <a:t>recommended </a:t>
                </a:r>
              </a:p>
              <a:p>
                <a:pPr marL="0" indent="0">
                  <a:buNone/>
                </a:pPr>
                <a:r>
                  <a:rPr lang="en-US" sz="1900" dirty="0"/>
                  <a:t>practice that inlet piping diameter match the velocity requirement of the inlet to the separator  10 pipe </a:t>
                </a:r>
              </a:p>
              <a:p>
                <a:pPr marL="0" indent="0">
                  <a:buNone/>
                </a:pPr>
                <a:r>
                  <a:rPr lang="en-US" sz="1900" dirty="0"/>
                  <a:t>diameters upstream of the separator to provide a flow regime which is fully developed before entering </a:t>
                </a:r>
              </a:p>
              <a:p>
                <a:pPr marL="0" indent="0">
                  <a:buNone/>
                </a:pPr>
                <a:r>
                  <a:rPr lang="en-US" sz="1900" dirty="0"/>
                  <a:t>the separator. Thus 30 inch has been selected by vendor.</a:t>
                </a:r>
                <a:endParaRPr lang="en-US" sz="1900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  <a:blipFill>
                <a:blip r:embed="rId2"/>
                <a:stretch>
                  <a:fillRect l="-433" t="-800" r="-324" b="-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35290"/>
              </p:ext>
            </p:extLst>
          </p:nvPr>
        </p:nvGraphicFramePr>
        <p:xfrm>
          <a:off x="1100831" y="1907107"/>
          <a:ext cx="8345010" cy="2659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002">
                  <a:extLst>
                    <a:ext uri="{9D8B030D-6E8A-4147-A177-3AD203B41FA5}">
                      <a16:colId xmlns:a16="http://schemas.microsoft.com/office/drawing/2014/main" val="83398607"/>
                    </a:ext>
                  </a:extLst>
                </a:gridCol>
                <a:gridCol w="1669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Nozzle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3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mixture</a:t>
                      </a:r>
                      <a:r>
                        <a:rPr lang="en-US" sz="1600" dirty="0">
                          <a:latin typeface="Century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mixture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10.64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3106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2309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0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350529-E893-1253-D797-EDC29DCFF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64" y="378729"/>
            <a:ext cx="5521911" cy="61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7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Vapor Outlet Section</a:t>
            </a:r>
          </a:p>
          <a:p>
            <a:pPr marL="0" indent="0">
              <a:buNone/>
            </a:pPr>
            <a:r>
              <a:rPr lang="en-US" dirty="0"/>
              <a:t>The sizing of the vapor outlet nozzle should be such that given the above placement of the mesh pad, </a:t>
            </a:r>
          </a:p>
          <a:p>
            <a:pPr marL="0" indent="0">
              <a:buNone/>
            </a:pPr>
            <a:r>
              <a:rPr lang="en-US" dirty="0"/>
              <a:t>the velocity is not high enough to cause channeling of the gas through the mesh pad. The nozzle outlet </a:t>
            </a:r>
          </a:p>
          <a:p>
            <a:pPr marL="0" indent="0">
              <a:buNone/>
            </a:pPr>
            <a:r>
              <a:rPr lang="en-US" dirty="0"/>
              <a:t>size is typically based on the lesser of that required for piping pressure drop, or a maximum velocity </a:t>
            </a:r>
          </a:p>
          <a:p>
            <a:pPr marL="0" indent="0">
              <a:buNone/>
            </a:pPr>
            <a:r>
              <a:rPr lang="en-US" dirty="0"/>
              <a:t>head criteria. Typical ranges for the maximum velocity head allowed for the vapor outlet are 4500–</a:t>
            </a:r>
          </a:p>
          <a:p>
            <a:pPr marL="0" indent="0">
              <a:buNone/>
            </a:pPr>
            <a:r>
              <a:rPr lang="en-US" dirty="0"/>
              <a:t>5400 kg/m • s2. In addition some users limit the absolute velocity to 18 m/s. The pipe size can be </a:t>
            </a:r>
          </a:p>
          <a:p>
            <a:pPr marL="0" indent="0">
              <a:buNone/>
            </a:pPr>
            <a:r>
              <a:rPr lang="en-US" dirty="0"/>
              <a:t>decreased to the appropriate size based on pressure drop considerations, 5-10 pipe diameters </a:t>
            </a:r>
          </a:p>
          <a:p>
            <a:pPr marL="0" indent="0">
              <a:buNone/>
            </a:pPr>
            <a:r>
              <a:rPr lang="en-US" dirty="0"/>
              <a:t>downstream of the separator, as required. 30 inch is selected.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063546"/>
              </p:ext>
            </p:extLst>
          </p:nvPr>
        </p:nvGraphicFramePr>
        <p:xfrm>
          <a:off x="1349407" y="3789302"/>
          <a:ext cx="8868790" cy="289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758">
                  <a:extLst>
                    <a:ext uri="{9D8B030D-6E8A-4147-A177-3AD203B41FA5}">
                      <a16:colId xmlns:a16="http://schemas.microsoft.com/office/drawing/2014/main" val="591749184"/>
                    </a:ext>
                  </a:extLst>
                </a:gridCol>
                <a:gridCol w="1773758">
                  <a:extLst>
                    <a:ext uri="{9D8B030D-6E8A-4147-A177-3AD203B41FA5}">
                      <a16:colId xmlns:a16="http://schemas.microsoft.com/office/drawing/2014/main" val="1875929106"/>
                    </a:ext>
                  </a:extLst>
                </a:gridCol>
                <a:gridCol w="1773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Value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</a:t>
                      </a:r>
                      <a:r>
                        <a:rPr lang="en-US" baseline="0" dirty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  <a:r>
                        <a:rPr lang="en-US" sz="1200" dirty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Century"/>
                        </a:rPr>
                        <a:t>ρ</a:t>
                      </a:r>
                      <a:r>
                        <a:rPr lang="en-US" dirty="0">
                          <a:latin typeface="Century"/>
                        </a:rPr>
                        <a:t>V</a:t>
                      </a:r>
                      <a:r>
                        <a:rPr lang="en-US" sz="1200" dirty="0">
                          <a:latin typeface="Century"/>
                        </a:rPr>
                        <a:t>g</a:t>
                      </a:r>
                      <a:r>
                        <a:rPr lang="en-US" dirty="0">
                          <a:latin typeface="Century"/>
                        </a:rPr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5998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3074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45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Liquid Outlet Nozzle</a:t>
            </a:r>
          </a:p>
          <a:p>
            <a:pPr marL="0" indent="0" algn="ctr">
              <a:buNone/>
            </a:pPr>
            <a:r>
              <a:rPr lang="en-US" dirty="0"/>
              <a:t>Many users limit the liquid outlet nozzle velocity based on pump suction line criteria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Suprizingly</a:t>
            </a:r>
            <a:r>
              <a:rPr lang="en-US" dirty="0"/>
              <a:t> 3’ is selected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207"/>
              </p:ext>
            </p:extLst>
          </p:nvPr>
        </p:nvGraphicFramePr>
        <p:xfrm>
          <a:off x="1349404" y="4094824"/>
          <a:ext cx="84781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2884928489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l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Max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63E0E3A-28AA-FAEE-7BEE-5E721E93E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4" y="2355679"/>
            <a:ext cx="8478175" cy="1147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9450A5-660F-9DAE-3DBF-4A8D33B27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3" y="1631779"/>
            <a:ext cx="84781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8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Step: Calculate Vessel Diameter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5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1. Use the following equation and next-page K-values to calculate terminal velocity</a:t>
            </a:r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90" y="2302206"/>
            <a:ext cx="3761308" cy="22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62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r>
              <a:rPr lang="en-US" dirty="0"/>
              <a:t>          De-rating factor to K-value for pressure                  Typical Saunders Brown K values for mist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          eliminator devices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099" name="Picture 3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0" y="1441971"/>
            <a:ext cx="5076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78D401-4C61-CEFC-FA09-7D3B69D9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64" y="1441971"/>
            <a:ext cx="4706007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55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1259403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According to Saunders-Brown K-value , thanks to the fact that a vertical vessel with demister pad has </a:t>
                </a:r>
              </a:p>
              <a:p>
                <a:pPr marL="0" indent="0">
                  <a:buNone/>
                </a:pPr>
                <a:r>
                  <a:rPr lang="en-US" dirty="0"/>
                  <a:t>been chosen, a K value of 0.3 is selected. Furthermore, since the performance of demister pad varies </a:t>
                </a:r>
              </a:p>
              <a:p>
                <a:pPr marL="0" indent="0">
                  <a:buNone/>
                </a:pPr>
                <a:r>
                  <a:rPr lang="en-US" dirty="0"/>
                  <a:t>According to operating pressure, the selected K should be de-rated in accord with last-page Table.</a:t>
                </a:r>
              </a:p>
              <a:p>
                <a:pPr marL="0" indent="0" algn="ctr">
                  <a:buNone/>
                </a:pPr>
                <a:r>
                  <a:rPr lang="en-US" dirty="0" err="1"/>
                  <a:t>K</a:t>
                </a:r>
                <a:r>
                  <a:rPr lang="en-US" sz="1400" dirty="0" err="1"/>
                  <a:t>de</a:t>
                </a:r>
                <a:r>
                  <a:rPr lang="en-US" sz="1400" dirty="0"/>
                  <a:t>-rated </a:t>
                </a:r>
                <a:r>
                  <a:rPr lang="en-US" dirty="0"/>
                  <a:t>= 0.2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0.1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6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1259403" cy="6858000"/>
              </a:xfrm>
              <a:blipFill>
                <a:blip r:embed="rId2"/>
                <a:stretch>
                  <a:fillRect l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463204"/>
              </p:ext>
            </p:extLst>
          </p:nvPr>
        </p:nvGraphicFramePr>
        <p:xfrm>
          <a:off x="1296538" y="2320120"/>
          <a:ext cx="8966580" cy="4435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</a:t>
                      </a:r>
                      <a:r>
                        <a:rPr lang="en-US" sz="1400" dirty="0" err="1"/>
                        <a:t>g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2202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079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ID calculation , the following equation has been utilized.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vessel has been sized based on rated capacity and the resulting vessel diameter is 2200 mm . In </a:t>
            </a:r>
          </a:p>
          <a:p>
            <a:pPr marL="0" indent="0" algn="ctr">
              <a:buNone/>
            </a:pPr>
            <a:r>
              <a:rPr lang="en-US" dirty="0"/>
              <a:t>comparison to vessel sizing based on normal capacity , the resulting vessel diameter is 2100 mm.</a:t>
            </a:r>
          </a:p>
          <a:p>
            <a:pPr marL="0" indent="0" algn="ctr">
              <a:buNone/>
            </a:pPr>
            <a:r>
              <a:rPr lang="en-US" dirty="0"/>
              <a:t>The vendor has selected 1700 mm as vessel diameter which is due to in-line packed vane.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8" y="2313295"/>
            <a:ext cx="2770494" cy="12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25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Foster-Wheeler </a:t>
                </a:r>
              </a:p>
              <a:p>
                <a:pPr marL="0" indent="0" algn="ctr">
                  <a:buNone/>
                </a:pPr>
                <a:r>
                  <a:rPr lang="en-US" dirty="0"/>
                  <a:t> The basis of sizing is the critical velocity Vc (m/s)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maximum gas velocity is K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err="1"/>
                  <a:t>Vc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K is a coefficient depending on the service, and the use or the absence of wire mesh. </a:t>
                </a:r>
              </a:p>
              <a:p>
                <a:pPr marL="0" indent="0" algn="ctr">
                  <a:buNone/>
                </a:pPr>
                <a:r>
                  <a:rPr lang="en-US" dirty="0"/>
                  <a:t> Recommended K values are given hereafter for different services.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      </a:t>
                </a:r>
                <a:r>
                  <a:rPr lang="en-US" dirty="0">
                    <a:solidFill>
                      <a:srgbClr val="FF0000"/>
                    </a:solidFill>
                  </a:rPr>
                  <a:t>If a vane pack internal is used, the recommended K value is 3.3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  <a:blipFill>
                <a:blip r:embed="rId2"/>
                <a:stretch>
                  <a:fillRect b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69" y="1301194"/>
            <a:ext cx="2647666" cy="10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5F4875-5796-0378-41E3-60A00178C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7" y="3719744"/>
            <a:ext cx="11203619" cy="25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5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Operating Parameters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0" i="0" u="none" strike="noStrike" baseline="0" dirty="0">
                <a:latin typeface="+mj-lt"/>
              </a:rPr>
              <a:t>Max liquid flow rate at B.L. considered for separator design is equal to 1% of process gas flow rate in rated</a:t>
            </a:r>
          </a:p>
          <a:p>
            <a:pPr marL="0" indent="0" algn="ctr">
              <a:buNone/>
            </a:pPr>
            <a:r>
              <a:rPr lang="en-US" b="0" i="0" u="none" strike="noStrike" baseline="0" dirty="0">
                <a:latin typeface="+mj-lt"/>
              </a:rPr>
              <a:t> condition</a:t>
            </a: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dirty="0"/>
              <a:t>Description</a:t>
            </a:r>
          </a:p>
          <a:p>
            <a:pPr marL="0" indent="0" algn="ctr">
              <a:buNone/>
            </a:pPr>
            <a:r>
              <a:rPr lang="en-US" dirty="0"/>
              <a:t>The objective of this vessel is to separate liquid particle from the gas . The vessel is located at the </a:t>
            </a:r>
          </a:p>
          <a:p>
            <a:pPr marL="0" indent="0" algn="ctr">
              <a:buNone/>
            </a:pPr>
            <a:r>
              <a:rPr lang="en-US" dirty="0"/>
              <a:t>Suction of a compressor so that maximum droplet size contained in gas stream to </a:t>
            </a:r>
          </a:p>
          <a:p>
            <a:pPr marL="0" indent="0" algn="ctr">
              <a:buNone/>
            </a:pPr>
            <a:r>
              <a:rPr lang="en-US" dirty="0"/>
              <a:t>the section should be max 10 micron. Efficiency of vane pack to be 98% and overall </a:t>
            </a:r>
            <a:r>
              <a:rPr lang="en-US" dirty="0" err="1"/>
              <a:t>dp</a:t>
            </a:r>
            <a:r>
              <a:rPr lang="en-US" dirty="0"/>
              <a:t> ≤ 50 mbar 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E39E9-AF3B-ACF8-8014-07ABE9A77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09" y="435005"/>
            <a:ext cx="9410700" cy="371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453574"/>
              </p:ext>
            </p:extLst>
          </p:nvPr>
        </p:nvGraphicFramePr>
        <p:xfrm>
          <a:off x="1651380" y="887105"/>
          <a:ext cx="8379726" cy="501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6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Vc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V</a:t>
                      </a:r>
                      <a:r>
                        <a:rPr lang="en-US" sz="1200" dirty="0" err="1"/>
                        <a:t>max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2215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2215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72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Step: Height Calculation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7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68A2E4-2BED-32D4-44DB-A4E2E18AE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1135192"/>
            <a:ext cx="6543675" cy="51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9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Retention/Surge Time</a:t>
            </a:r>
          </a:p>
        </p:txBody>
      </p:sp>
      <p:pic>
        <p:nvPicPr>
          <p:cNvPr id="307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7" y="1070212"/>
            <a:ext cx="55546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5" y="1070212"/>
            <a:ext cx="453105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77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19108"/>
              </p:ext>
            </p:extLst>
          </p:nvPr>
        </p:nvGraphicFramePr>
        <p:xfrm>
          <a:off x="3675356" y="307078"/>
          <a:ext cx="7016907" cy="610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61E67FA-0F75-E357-EAF7-5C961FDE4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78"/>
            <a:ext cx="3551067" cy="61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3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Calculation, Explanation, and Discussion</a:t>
            </a:r>
          </a:p>
          <a:p>
            <a:pPr marL="0" indent="0">
              <a:buNone/>
            </a:pPr>
            <a:r>
              <a:rPr lang="en-US" dirty="0"/>
              <a:t>H1 mostly depends on instrument mount position and the number of instrument devices used . The </a:t>
            </a:r>
          </a:p>
          <a:p>
            <a:pPr marL="0" indent="0">
              <a:buNone/>
            </a:pPr>
            <a:r>
              <a:rPr lang="en-US" dirty="0"/>
              <a:t>Licensor for most of his vertical vessel has selected 500 mm in accord with his FCS and ESD Control </a:t>
            </a:r>
          </a:p>
          <a:p>
            <a:pPr marL="0" indent="0">
              <a:buNone/>
            </a:pPr>
            <a:r>
              <a:rPr lang="en-US" dirty="0"/>
              <a:t>System, whereas in GPSA 450 mm is selected as the basis.</a:t>
            </a:r>
          </a:p>
          <a:p>
            <a:pPr marL="0" indent="0">
              <a:buNone/>
            </a:pPr>
            <a:r>
              <a:rPr lang="en-US" dirty="0"/>
              <a:t>H2 is a function of retention time . . Likewise, in GPSA a retention time of 2-5 minutes has been </a:t>
            </a:r>
          </a:p>
          <a:p>
            <a:pPr marL="0" indent="0">
              <a:buNone/>
            </a:pPr>
            <a:r>
              <a:rPr lang="en-US" dirty="0"/>
              <a:t>selected for Flash drums. </a:t>
            </a:r>
          </a:p>
          <a:p>
            <a:pPr marL="0" indent="0">
              <a:buNone/>
            </a:pPr>
            <a:r>
              <a:rPr lang="en-US" dirty="0"/>
              <a:t>H3 in GPSA for Half Open pipes is 0.25D and has been the basis for calculation.</a:t>
            </a:r>
          </a:p>
          <a:p>
            <a:pPr marL="0" indent="0">
              <a:buNone/>
            </a:pPr>
            <a:r>
              <a:rPr lang="en-US" dirty="0"/>
              <a:t>H4 is the size of inlet Half Open pipe which is the same size of upstream pipe for both vendor and </a:t>
            </a:r>
          </a:p>
          <a:p>
            <a:pPr marL="0" indent="0">
              <a:buNone/>
            </a:pPr>
            <a:r>
              <a:rPr lang="en-US" dirty="0"/>
              <a:t>GPSA.</a:t>
            </a:r>
          </a:p>
          <a:p>
            <a:pPr marL="0" indent="0">
              <a:buNone/>
            </a:pPr>
            <a:r>
              <a:rPr lang="en-US" dirty="0"/>
              <a:t>H5 in GPSA for Half Open pipes is 0. 5D and has been the basis for calculation. </a:t>
            </a:r>
          </a:p>
          <a:p>
            <a:pPr marL="0" indent="0">
              <a:buNone/>
            </a:pPr>
            <a:r>
              <a:rPr lang="en-US" dirty="0"/>
              <a:t>H6 is the Vane pack length, which is based on vendor data and varies vendor by vendor.</a:t>
            </a:r>
          </a:p>
          <a:p>
            <a:pPr marL="0" indent="0">
              <a:buNone/>
            </a:pPr>
            <a:r>
              <a:rPr lang="en-US" dirty="0"/>
              <a:t>H7 in GPSA is minimum 150 mm but in other sketch in GPSA there is a formula for X4 which connects</a:t>
            </a:r>
          </a:p>
          <a:p>
            <a:pPr marL="0" indent="0">
              <a:buNone/>
            </a:pPr>
            <a:r>
              <a:rPr lang="en-US" dirty="0"/>
              <a:t>the upper part of demister pad to outlet nozzle which can not be used for comparison here.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8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kazi\Desktop\Capture.PNG">
            <a:extLst>
              <a:ext uri="{FF2B5EF4-FFF2-40B4-BE49-F238E27FC236}">
                <a16:creationId xmlns:a16="http://schemas.microsoft.com/office/drawing/2014/main" id="{7EA48B92-4AB4-AD20-8DD2-4A6252669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73" y="692458"/>
            <a:ext cx="9178077" cy="52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48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97DA6-B3B9-31A6-6A28-B5E45D9DE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Manholes</a:t>
            </a:r>
          </a:p>
          <a:p>
            <a:pPr marL="0" indent="0" algn="ctr">
              <a:buNone/>
            </a:pPr>
            <a:r>
              <a:rPr lang="en-US" dirty="0"/>
              <a:t>Foster-Wheeler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0" i="0" u="none" strike="noStrike" baseline="0" dirty="0"/>
              <a:t>Size of manholes</a:t>
            </a:r>
          </a:p>
          <a:p>
            <a:pPr marL="0" indent="0">
              <a:buNone/>
            </a:pPr>
            <a:endParaRPr lang="en-US" sz="1800" b="0" i="0" u="none" strike="noStrike" baseline="0" dirty="0"/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&lt;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Flanged vessel shall be considered if equipment contains internals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Otherwise, size of manholes = 18”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≥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Toxic service size of manholes = 24”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Non-toxic service size of manholes = 20”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 (or up to 24” if internals need to be removable through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manhole.)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20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EEA89-41FC-5994-2F75-CE7CFEF7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0" i="0" u="none" strike="noStrike" baseline="0" dirty="0">
                <a:latin typeface="+mj-lt"/>
              </a:rPr>
              <a:t>Drain and Vents</a:t>
            </a:r>
          </a:p>
          <a:p>
            <a:pPr marL="0" indent="0" algn="ctr">
              <a:buNone/>
            </a:pPr>
            <a:endParaRPr lang="en-US" sz="1800" b="0" i="0" u="none" strike="noStrike" baseline="0" dirty="0">
              <a:latin typeface="+mj-l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The drain of the vessel shall always be at the lowest point of a vessel. For vertical vessels they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connected to the bottom outlet line at the low point. For horizontal vessels the drain point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directly on the bottom of the drum at the lowest point ensured through vessel slope (1:100).</a:t>
            </a: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082D1-E0DF-95BF-F51A-C97A7A28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08" y="2969118"/>
            <a:ext cx="91535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15E2-CBA2-A66E-EF8F-79A8174A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Vendor Criteria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5DFF6-FD30-3C15-EE1F-8B7EBFCE2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9" y="423909"/>
            <a:ext cx="8753383" cy="60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Design Procedure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Select proper Orientation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Select and Size proper Inlet Device, Inlet and Outlet 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3.Calculate Vessel Diameter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Calculate Vessel Height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5.Select and Size Manholes, Vent, Drain, Vortex Breaker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Select a well-designed mist eliminator pad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6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F1AA-445F-2962-CD9B-10451200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Comparison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size of manhole for both Vendor and FW is 24’.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 site both vent and drain size are set to 3’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Inspection handhole is sized to 8’ in site.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Vent sizing in site is 2’.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FB249D-27BC-2CF3-B809-682DABD01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431020"/>
              </p:ext>
            </p:extLst>
          </p:nvPr>
        </p:nvGraphicFramePr>
        <p:xfrm>
          <a:off x="2183907" y="3320249"/>
          <a:ext cx="7279692" cy="328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564">
                  <a:extLst>
                    <a:ext uri="{9D8B030D-6E8A-4147-A177-3AD203B41FA5}">
                      <a16:colId xmlns:a16="http://schemas.microsoft.com/office/drawing/2014/main" val="52488538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20560732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312706043"/>
                    </a:ext>
                  </a:extLst>
                </a:gridCol>
              </a:tblGrid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0803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4146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11198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7964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Vortex Breaker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7889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Inspection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0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75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Select proper orientation</a:t>
            </a:r>
          </a:p>
          <a:p>
            <a:pPr marL="0" indent="0">
              <a:buNone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Since the application is gas dominant a vertical vessel is selected 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Due to its being at the suction of  a compressor, an internal eliminator should be installed.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2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40" y="3072131"/>
            <a:ext cx="4764087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6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866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Vertical Separator with Vane Pack </a:t>
            </a:r>
          </a:p>
          <a:p>
            <a:pPr marL="0" indent="0">
              <a:buNone/>
            </a:pPr>
            <a:r>
              <a:rPr lang="en-US" dirty="0"/>
              <a:t>Vertical separators with vane packs can be used instead of wire mesh for the following reasons: fear of </a:t>
            </a:r>
          </a:p>
          <a:p>
            <a:pPr marL="0" indent="0">
              <a:buNone/>
            </a:pPr>
            <a:r>
              <a:rPr lang="en-US" dirty="0"/>
              <a:t>fouling of the wire mesh, where corrosion and life of the demisting device requires a more robust design </a:t>
            </a:r>
          </a:p>
          <a:p>
            <a:pPr marL="0" indent="0">
              <a:buNone/>
            </a:pPr>
            <a:r>
              <a:rPr lang="en-US" dirty="0"/>
              <a:t>than mesh pads, to reduce separator size and cost compared to  mesh, too high a liquid load for mesh. </a:t>
            </a:r>
          </a:p>
          <a:p>
            <a:pPr marL="0" indent="0">
              <a:buNone/>
            </a:pPr>
            <a:r>
              <a:rPr lang="en-US" dirty="0"/>
              <a:t>Vertical separators with vane packs have a moderate turndown ratio, are suitable for slightly fouling </a:t>
            </a:r>
          </a:p>
          <a:p>
            <a:pPr marL="0" indent="0">
              <a:buNone/>
            </a:pPr>
            <a:r>
              <a:rPr lang="en-US" dirty="0"/>
              <a:t>service (straight or some single-pocket vanes only). The typical droplet removal efficiency for vane </a:t>
            </a:r>
          </a:p>
          <a:p>
            <a:pPr marL="0" indent="0">
              <a:buNone/>
            </a:pPr>
            <a:r>
              <a:rPr lang="en-US" dirty="0"/>
              <a:t>styles is provided in “Vane Separator Devices”, earlier in this Chapter. Vane separators are less </a:t>
            </a:r>
          </a:p>
          <a:p>
            <a:pPr marL="0" indent="0">
              <a:buNone/>
            </a:pPr>
            <a:r>
              <a:rPr lang="en-US" dirty="0"/>
              <a:t>efficient overall than wire mesh in most applications. Vertical separators with vanes are best utilized </a:t>
            </a:r>
          </a:p>
          <a:p>
            <a:pPr marL="0" indent="0">
              <a:buNone/>
            </a:pPr>
            <a:r>
              <a:rPr lang="en-US" dirty="0"/>
              <a:t>below 4825 </a:t>
            </a:r>
            <a:r>
              <a:rPr lang="en-US" dirty="0" err="1"/>
              <a:t>kPa</a:t>
            </a:r>
            <a:r>
              <a:rPr lang="en-US" dirty="0"/>
              <a:t> (</a:t>
            </a:r>
            <a:r>
              <a:rPr lang="en-US" dirty="0" err="1"/>
              <a:t>ga</a:t>
            </a:r>
            <a:r>
              <a:rPr lang="en-US" dirty="0"/>
              <a:t>). Higher efficiency can be obtained at pressures above 4825 </a:t>
            </a:r>
            <a:r>
              <a:rPr lang="en-US" dirty="0" err="1"/>
              <a:t>kPa</a:t>
            </a:r>
            <a:r>
              <a:rPr lang="en-US" dirty="0"/>
              <a:t> (</a:t>
            </a:r>
            <a:r>
              <a:rPr lang="en-US" dirty="0" err="1"/>
              <a:t>ga</a:t>
            </a:r>
            <a:r>
              <a:rPr lang="en-US" dirty="0"/>
              <a:t>) by using </a:t>
            </a:r>
          </a:p>
          <a:p>
            <a:pPr marL="0" indent="0">
              <a:buNone/>
            </a:pPr>
            <a:r>
              <a:rPr lang="en-US" dirty="0"/>
              <a:t>double pocket vanes. Vanes can tolerate higher liquid load than mesh pads. However, they are sensitive</a:t>
            </a:r>
          </a:p>
          <a:p>
            <a:pPr marL="0" indent="0">
              <a:buNone/>
            </a:pPr>
            <a:r>
              <a:rPr lang="en-US" dirty="0"/>
              <a:t>to slugs and require adequate bulk separation upstream, similar to mesh pads. Vane elements have a </a:t>
            </a:r>
          </a:p>
          <a:p>
            <a:pPr marL="0" indent="0">
              <a:buNone/>
            </a:pPr>
            <a:r>
              <a:rPr lang="en-US" dirty="0"/>
              <a:t>relatively low pressure drop �typically 100 Pa to 1 </a:t>
            </a:r>
            <a:r>
              <a:rPr lang="en-US" dirty="0" err="1"/>
              <a:t>kPa</a:t>
            </a:r>
            <a:r>
              <a:rPr lang="en-US" dirty="0"/>
              <a:t> (</a:t>
            </a:r>
            <a:r>
              <a:rPr lang="en-US" dirty="0" err="1"/>
              <a:t>ga</a:t>
            </a:r>
            <a:r>
              <a:rPr lang="en-US" dirty="0"/>
              <a:t>)]. Vertical separators with vanes are a </a:t>
            </a:r>
          </a:p>
          <a:p>
            <a:pPr marL="0" indent="0">
              <a:buNone/>
            </a:pPr>
            <a:r>
              <a:rPr lang="en-US" dirty="0"/>
              <a:t>common alternative to mesh mist eliminators for reciprocating compressors because of their more </a:t>
            </a:r>
          </a:p>
          <a:p>
            <a:pPr marL="0" indent="0">
              <a:buNone/>
            </a:pPr>
            <a:r>
              <a:rPr lang="en-US" dirty="0"/>
              <a:t>robust mechanical design, which is advantageous in pulsating service.</a:t>
            </a:r>
          </a:p>
        </p:txBody>
      </p:sp>
    </p:spTree>
    <p:extLst>
      <p:ext uri="{BB962C8B-B14F-4D97-AF65-F5344CB8AC3E}">
        <p14:creationId xmlns:p14="http://schemas.microsoft.com/office/powerpoint/2010/main" val="107767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84D953-F7F8-ADA0-5FEA-4AF27DF67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5" y="523469"/>
            <a:ext cx="9316750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2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algn="l"/>
            <a:endParaRPr lang="en-US" sz="1800" b="0" i="0" u="none" strike="noStrike" baseline="0" dirty="0">
              <a:latin typeface="+mj-l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This is the most compact vertical vessel using a vane pack. However, the design cannot handle </a:t>
            </a:r>
          </a:p>
          <a:p>
            <a:pPr marL="0" indent="0" algn="l">
              <a:buNone/>
            </a:pPr>
            <a:r>
              <a:rPr lang="en-US" dirty="0">
                <a:latin typeface="+mj-lt"/>
              </a:rPr>
              <a:t> </a:t>
            </a:r>
            <a:r>
              <a:rPr lang="en-US" sz="1800" b="0" i="0" u="none" strike="noStrike" baseline="0" dirty="0">
                <a:latin typeface="+mj-lt"/>
              </a:rPr>
              <a:t>significant liquids or Slugs</a:t>
            </a:r>
            <a:r>
              <a:rPr lang="en-US" dirty="0">
                <a:latin typeface="+mj-lt"/>
              </a:rPr>
              <a:t> </a:t>
            </a:r>
            <a:r>
              <a:rPr lang="en-US" sz="1800" b="0" i="0" u="none" strike="noStrike" baseline="0" dirty="0">
                <a:latin typeface="+mj-lt"/>
              </a:rPr>
              <a:t>during an upset.</a:t>
            </a:r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E8DD4-17D9-1FBC-180B-A80DE525B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6" y="1709876"/>
            <a:ext cx="93440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3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59403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Step: Select and Size proper Inlet Device</a:t>
            </a:r>
          </a:p>
          <a:p>
            <a:pPr marL="0" indent="0" algn="ctr">
              <a:buNone/>
            </a:pPr>
            <a:r>
              <a:rPr lang="en-US" dirty="0"/>
              <a:t>Half Pipe has proven itself to be not only effective in large capacities but cost-effective as well and in</a:t>
            </a:r>
          </a:p>
          <a:p>
            <a:pPr marL="0" indent="0" algn="ctr">
              <a:buNone/>
            </a:pPr>
            <a:r>
              <a:rPr lang="en-US" dirty="0"/>
              <a:t>many application is preferred to Diffuser whose performance is superior but too costly.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1" name="Picture 3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9" y="1965278"/>
            <a:ext cx="10231437" cy="45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also necessary to maintain the inlet velocity head, J,  within proper limits for the selected inlet </a:t>
            </a:r>
          </a:p>
          <a:p>
            <a:pPr marL="0" indent="0">
              <a:buNone/>
            </a:pPr>
            <a:r>
              <a:rPr lang="en-US" dirty="0"/>
              <a:t>device to insure good gas distribution and minimum liquid shattering. </a:t>
            </a:r>
          </a:p>
          <a:p>
            <a:pPr marL="0" indent="0">
              <a:buNone/>
            </a:pPr>
            <a:r>
              <a:rPr lang="en-US" dirty="0"/>
              <a:t>Where,                                                                 </a:t>
            </a:r>
          </a:p>
          <a:p>
            <a:pPr marL="0" indent="0" algn="ctr">
              <a:buNone/>
            </a:pPr>
            <a:r>
              <a:rPr lang="en-US" dirty="0"/>
              <a:t>   J = (ρV²) . </a:t>
            </a:r>
          </a:p>
          <a:p>
            <a:pPr marL="0" indent="0">
              <a:buNone/>
            </a:pPr>
            <a:r>
              <a:rPr lang="en-US" dirty="0"/>
              <a:t>The maximum mixed phase velocity head range used in the industry guidelines varies for the different </a:t>
            </a:r>
          </a:p>
          <a:p>
            <a:pPr marL="0" indent="0">
              <a:buNone/>
            </a:pPr>
            <a:r>
              <a:rPr lang="en-US" dirty="0"/>
              <a:t>inlet devices. Some typical maximums 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•6000-9000 max. </a:t>
            </a:r>
            <a:r>
              <a:rPr lang="en-US" dirty="0" err="1"/>
              <a:t>typ</a:t>
            </a:r>
            <a:r>
              <a:rPr lang="en-US" dirty="0"/>
              <a:t>, up to 15 000 max kg/m s2 for diffuser distributor  </a:t>
            </a:r>
          </a:p>
          <a:p>
            <a:pPr marL="0" indent="0">
              <a:buNone/>
            </a:pPr>
            <a:r>
              <a:rPr lang="en-US" dirty="0"/>
              <a:t>•975-2250 max kg/m.s2 for no inlet distributor </a:t>
            </a:r>
          </a:p>
          <a:p>
            <a:pPr marL="0" indent="0">
              <a:buNone/>
            </a:pPr>
            <a:r>
              <a:rPr lang="en-US" dirty="0"/>
              <a:t>•1500-3750 max kg/m.s2 for inlet half pipe or elbow distributor </a:t>
            </a:r>
          </a:p>
          <a:p>
            <a:pPr marL="0" indent="0">
              <a:buNone/>
            </a:pPr>
            <a:r>
              <a:rPr lang="en-US" dirty="0"/>
              <a:t>•1500-3750 max kg/m.s2 for v-baffle or other simple inlet diverter designs </a:t>
            </a:r>
          </a:p>
          <a:p>
            <a:pPr marL="0" indent="0">
              <a:buNone/>
            </a:pPr>
            <a:r>
              <a:rPr lang="en-US" dirty="0"/>
              <a:t>In addition, some users limit the inlet vapor phase velocity to 9 m/s or 18 m/s. The velocity should </a:t>
            </a:r>
          </a:p>
          <a:p>
            <a:pPr marL="0" indent="0">
              <a:buNone/>
            </a:pPr>
            <a:r>
              <a:rPr lang="en-US" dirty="0"/>
              <a:t>always be below the erosion velocity for the service. </a:t>
            </a:r>
          </a:p>
        </p:txBody>
      </p:sp>
    </p:spTree>
    <p:extLst>
      <p:ext uri="{BB962C8B-B14F-4D97-AF65-F5344CB8AC3E}">
        <p14:creationId xmlns:p14="http://schemas.microsoft.com/office/powerpoint/2010/main" val="68991556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3945</TotalTime>
  <Words>1885</Words>
  <Application>Microsoft Office PowerPoint</Application>
  <PresentationFormat>Widescreen</PresentationFormat>
  <Paragraphs>443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Cambria Math</vt:lpstr>
      <vt:lpstr>Century</vt:lpstr>
      <vt:lpstr>Century Schoolbook</vt:lpstr>
      <vt:lpstr>Wingdings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163</cp:revision>
  <dcterms:created xsi:type="dcterms:W3CDTF">2022-09-08T13:38:10Z</dcterms:created>
  <dcterms:modified xsi:type="dcterms:W3CDTF">2022-09-30T11:09:44Z</dcterms:modified>
</cp:coreProperties>
</file>