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08" r:id="rId4"/>
    <p:sldId id="309" r:id="rId5"/>
    <p:sldId id="278" r:id="rId6"/>
    <p:sldId id="261" r:id="rId7"/>
    <p:sldId id="311" r:id="rId8"/>
    <p:sldId id="310" r:id="rId9"/>
    <p:sldId id="313" r:id="rId10"/>
    <p:sldId id="312" r:id="rId11"/>
    <p:sldId id="349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4" r:id="rId22"/>
    <p:sldId id="325" r:id="rId23"/>
    <p:sldId id="327" r:id="rId24"/>
    <p:sldId id="326" r:id="rId25"/>
    <p:sldId id="328" r:id="rId26"/>
    <p:sldId id="348" r:id="rId27"/>
    <p:sldId id="330" r:id="rId28"/>
    <p:sldId id="331" r:id="rId29"/>
    <p:sldId id="333" r:id="rId30"/>
    <p:sldId id="332" r:id="rId31"/>
    <p:sldId id="334" r:id="rId32"/>
    <p:sldId id="335" r:id="rId33"/>
    <p:sldId id="33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Vertical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 Horizontal Vane Pack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D-3011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So, the inlet device sizing should at least be 30 inch to meet the momentum requirement  but </a:t>
                </a:r>
                <a:r>
                  <a:rPr lang="en-US" dirty="0"/>
                  <a:t>the </a:t>
                </a:r>
              </a:p>
              <a:p>
                <a:pPr marL="0" indent="0">
                  <a:buNone/>
                </a:pPr>
                <a:r>
                  <a:rPr lang="en-US" dirty="0"/>
                  <a:t>vendor has chosen to reduce the momentum dramatically to help the separation and taken  </a:t>
                </a:r>
                <a:r>
                  <a:rPr lang="en-US" sz="1900" dirty="0"/>
                  <a:t>recommended </a:t>
                </a:r>
              </a:p>
              <a:p>
                <a:pPr marL="0" indent="0">
                  <a:buNone/>
                </a:pPr>
                <a:r>
                  <a:rPr lang="en-US" sz="1900" dirty="0"/>
                  <a:t>practice that inlet piping diameter match the velocity requirement of the inlet to the separator  10 pipe </a:t>
                </a:r>
              </a:p>
              <a:p>
                <a:pPr marL="0" indent="0">
                  <a:buNone/>
                </a:pPr>
                <a:r>
                  <a:rPr lang="en-US" sz="1900" dirty="0"/>
                  <a:t>diameters upstream of the separator to provide a flow regime which is fully developed before entering </a:t>
                </a:r>
              </a:p>
              <a:p>
                <a:pPr marL="0" indent="0">
                  <a:buNone/>
                </a:pPr>
                <a:r>
                  <a:rPr lang="en-US" sz="1900" dirty="0"/>
                  <a:t>the separator. Thus 36 inch has been selected.</a:t>
                </a:r>
                <a:endParaRPr lang="en-US" sz="1900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433" t="-800" r="-324" b="-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19833"/>
              </p:ext>
            </p:extLst>
          </p:nvPr>
        </p:nvGraphicFramePr>
        <p:xfrm>
          <a:off x="1100831" y="1907107"/>
          <a:ext cx="8345010" cy="2659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83398607"/>
                    </a:ext>
                  </a:extLst>
                </a:gridCol>
                <a:gridCol w="1669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4371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3317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1599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0AA8-6501-0D92-BBD5-2ED7C08F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3" y="195309"/>
            <a:ext cx="5939162" cy="6289829"/>
          </a:xfrm>
        </p:spPr>
      </p:pic>
    </p:spTree>
    <p:extLst>
      <p:ext uri="{BB962C8B-B14F-4D97-AF65-F5344CB8AC3E}">
        <p14:creationId xmlns:p14="http://schemas.microsoft.com/office/powerpoint/2010/main" val="407670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 30 inch is selected.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40023"/>
              </p:ext>
            </p:extLst>
          </p:nvPr>
        </p:nvGraphicFramePr>
        <p:xfrm>
          <a:off x="1349407" y="3789302"/>
          <a:ext cx="8868790" cy="28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591749184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1875929106"/>
                    </a:ext>
                  </a:extLst>
                </a:gridCol>
                <a:gridCol w="1773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4327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3284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 algn="ctr">
              <a:buNone/>
            </a:pPr>
            <a:r>
              <a:rPr lang="en-US" dirty="0"/>
              <a:t>Many users limit the liquid outlet nozzle velocity based on pump suction line criteria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2’ is selected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207"/>
              </p:ext>
            </p:extLst>
          </p:nvPr>
        </p:nvGraphicFramePr>
        <p:xfrm>
          <a:off x="1349404" y="4094824"/>
          <a:ext cx="84781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884928489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63E0E3A-28AA-FAEE-7BEE-5E721E93E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4" y="2355679"/>
            <a:ext cx="8478175" cy="1147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450A5-660F-9DAE-3DBF-4A8D33B27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3" y="1631779"/>
            <a:ext cx="84781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          De-rating factor to K-value for pressure                  Typical Saunders Brown K values for mist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          eliminator devices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9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0" y="1441971"/>
            <a:ext cx="5076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78D401-4C61-CEFC-FA09-7D3B69D9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64" y="1441971"/>
            <a:ext cx="4706007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5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According to Saunders-Brown K-value , thanks to the fact that a vertical vessel with demister pad has </a:t>
                </a:r>
              </a:p>
              <a:p>
                <a:pPr marL="0" indent="0">
                  <a:buNone/>
                </a:pPr>
                <a:r>
                  <a:rPr lang="en-US" dirty="0"/>
                  <a:t>been chosen, a K value of 0.3 is selected. Furthermore, since the performance of demister pad varies </a:t>
                </a:r>
              </a:p>
              <a:p>
                <a:pPr marL="0" indent="0">
                  <a:buNone/>
                </a:pPr>
                <a:r>
                  <a:rPr lang="en-US" dirty="0"/>
                  <a:t>According to operating pressure, the selected K should be de-rated in accord with last-page Table.</a:t>
                </a:r>
              </a:p>
              <a:p>
                <a:pPr marL="0" indent="0" algn="ctr">
                  <a:buNone/>
                </a:pPr>
                <a:r>
                  <a:rPr lang="en-US" dirty="0" err="1"/>
                  <a:t>K</a:t>
                </a:r>
                <a:r>
                  <a:rPr lang="en-US" sz="1400" dirty="0" err="1"/>
                  <a:t>de</a:t>
                </a:r>
                <a:r>
                  <a:rPr lang="en-US" sz="1400" dirty="0"/>
                  <a:t>-rated </a:t>
                </a:r>
                <a:r>
                  <a:rPr lang="en-US" dirty="0"/>
                  <a:t>= 0.2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0.17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259403" cy="6858000"/>
              </a:xfrm>
              <a:blipFill>
                <a:blip r:embed="rId2"/>
                <a:stretch>
                  <a:fillRect l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06563"/>
              </p:ext>
            </p:extLst>
          </p:nvPr>
        </p:nvGraphicFramePr>
        <p:xfrm>
          <a:off x="1296538" y="2320120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vessel has been sized based on rated capacity and the resulting vessel diameter is 3500 mm . In </a:t>
            </a:r>
          </a:p>
          <a:p>
            <a:pPr marL="0" indent="0" algn="ctr">
              <a:buNone/>
            </a:pPr>
            <a:r>
              <a:rPr lang="en-US" dirty="0"/>
              <a:t>comparison to vessel sizing based on normal capacity , the resulting vessel diameter is 3400 mm which </a:t>
            </a:r>
          </a:p>
          <a:p>
            <a:pPr marL="0" indent="0" algn="ctr">
              <a:buNone/>
            </a:pPr>
            <a:r>
              <a:rPr lang="en-US" dirty="0"/>
              <a:t>is in good match with vendor vessel diameter sizing.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</a:t>
                </a:r>
                <a:r>
                  <a:rPr lang="en-US" dirty="0">
                    <a:solidFill>
                      <a:srgbClr val="FF0000"/>
                    </a:solidFill>
                  </a:rPr>
                  <a:t>If a vane pack internal is used, the recommended K value is 3.3</a:t>
                </a:r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69" y="1301194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F4875-5796-0378-41E3-60A00178C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7" y="3719744"/>
            <a:ext cx="11203619" cy="25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0" i="0" u="none" strike="noStrike" baseline="0" dirty="0">
                <a:latin typeface="+mj-lt"/>
              </a:rPr>
              <a:t>Max liquid flow rate at B.L. considered for separator design is equal to 1% of process gas flow rate in rated</a:t>
            </a:r>
          </a:p>
          <a:p>
            <a:pPr marL="0" indent="0" algn="ctr">
              <a:buNone/>
            </a:pPr>
            <a:r>
              <a:rPr lang="en-US" b="0" i="0" u="none" strike="noStrike" baseline="0" dirty="0">
                <a:latin typeface="+mj-lt"/>
              </a:rPr>
              <a:t> condition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at the </a:t>
            </a:r>
          </a:p>
          <a:p>
            <a:pPr marL="0" indent="0" algn="ctr">
              <a:buNone/>
            </a:pPr>
            <a:r>
              <a:rPr lang="en-US" dirty="0"/>
              <a:t>Suction of a compressor so that maximum droplet size contained in gas stream to </a:t>
            </a:r>
          </a:p>
          <a:p>
            <a:pPr marL="0" indent="0" algn="ctr">
              <a:buNone/>
            </a:pPr>
            <a:r>
              <a:rPr lang="en-US" dirty="0"/>
              <a:t>the section should be max 10 micron. Efficiency of vane pack to be 98% and overall </a:t>
            </a:r>
            <a:r>
              <a:rPr lang="en-US" dirty="0" err="1"/>
              <a:t>dp</a:t>
            </a:r>
            <a:r>
              <a:rPr lang="en-US" dirty="0"/>
              <a:t> ≤ 50 mbar 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715AC-F6DD-A227-F14E-8F97C7348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06" y="488270"/>
            <a:ext cx="8611340" cy="34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09595"/>
              </p:ext>
            </p:extLst>
          </p:nvPr>
        </p:nvGraphicFramePr>
        <p:xfrm>
          <a:off x="1651380" y="887105"/>
          <a:ext cx="8379726" cy="5019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2592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2592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8A2E4-2BED-32D4-44DB-A4E2E18A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1135192"/>
            <a:ext cx="6543675" cy="51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16248"/>
              </p:ext>
            </p:extLst>
          </p:nvPr>
        </p:nvGraphicFramePr>
        <p:xfrm>
          <a:off x="3675356" y="307078"/>
          <a:ext cx="70169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2750*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6190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. Likewise, in GPSA a retention time of 2-5 minutes has been </a:t>
            </a:r>
          </a:p>
          <a:p>
            <a:pPr marL="0" indent="0">
              <a:buNone/>
            </a:pPr>
            <a:r>
              <a:rPr lang="en-US" dirty="0"/>
              <a:t>selected for Flash drums. 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vendor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 </a:t>
            </a:r>
          </a:p>
          <a:p>
            <a:pPr marL="0" indent="0">
              <a:buNone/>
            </a:pPr>
            <a:r>
              <a:rPr lang="en-US" dirty="0"/>
              <a:t>H6 is the Vane pack length, which is based on vendor data and varies vendor by vendor.</a:t>
            </a:r>
          </a:p>
          <a:p>
            <a:pPr marL="0" indent="0">
              <a:buNone/>
            </a:pPr>
            <a:r>
              <a:rPr lang="en-US" dirty="0"/>
              <a:t>H7 in GPSA is minimum 150 mm but in other sketch in GPSA there is a formula for X4 which connects</a:t>
            </a:r>
          </a:p>
          <a:p>
            <a:pPr marL="0" indent="0">
              <a:buNone/>
            </a:pPr>
            <a:r>
              <a:rPr lang="en-US" dirty="0"/>
              <a:t>the upper part of demister pad to outlet nozzle which can not be used for comparison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8DB8-80C5-A74F-8BBF-444CAF382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02D09-E29F-14E1-F8E6-548E58CD8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73" y="272988"/>
            <a:ext cx="7359587" cy="63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7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7B3-BF6C-7DC7-0979-5F3C05E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2D5DB-14AD-BF74-13AC-225B3AC5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1104530"/>
            <a:ext cx="5397624" cy="5181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FC96F3-3E87-B75C-14DF-B43A7A78C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104530"/>
            <a:ext cx="553818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48067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Vendor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Vendor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 site both vent and drain size are set to 2’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Inspection handhole is sized t0 8’ in site.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431020"/>
              </p:ext>
            </p:extLst>
          </p:nvPr>
        </p:nvGraphicFramePr>
        <p:xfrm>
          <a:off x="2183907" y="3320249"/>
          <a:ext cx="7279692" cy="328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Inspection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0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Due to its being at the suction of  a compressor, an internal eliminator should be installed.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2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40" y="3072131"/>
            <a:ext cx="4764087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86699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Vertical Separator with Vane Pack </a:t>
            </a:r>
          </a:p>
          <a:p>
            <a:pPr marL="0" indent="0">
              <a:buNone/>
            </a:pPr>
            <a:r>
              <a:rPr lang="en-US" dirty="0"/>
              <a:t>Vertical separators with vane packs can be used instead of wire mesh for the following reasons: fear of </a:t>
            </a:r>
          </a:p>
          <a:p>
            <a:pPr marL="0" indent="0">
              <a:buNone/>
            </a:pPr>
            <a:r>
              <a:rPr lang="en-US" dirty="0"/>
              <a:t>fouling of the wire mesh, where corrosion and life of the demisting device requires a more robust design </a:t>
            </a:r>
          </a:p>
          <a:p>
            <a:pPr marL="0" indent="0">
              <a:buNone/>
            </a:pPr>
            <a:r>
              <a:rPr lang="en-US" dirty="0"/>
              <a:t>than mesh pads, to reduce separator size and cost compared to  mesh, too high a liquid load for mesh. </a:t>
            </a:r>
          </a:p>
          <a:p>
            <a:pPr marL="0" indent="0">
              <a:buNone/>
            </a:pPr>
            <a:r>
              <a:rPr lang="en-US" dirty="0"/>
              <a:t>Vertical separators with vane packs have a moderate turndown ratio, are suitable for slightly fouling </a:t>
            </a:r>
          </a:p>
          <a:p>
            <a:pPr marL="0" indent="0">
              <a:buNone/>
            </a:pPr>
            <a:r>
              <a:rPr lang="en-US" dirty="0"/>
              <a:t>service (straight or some single-pocket vanes only). The typical droplet removal efficiency for vane </a:t>
            </a:r>
          </a:p>
          <a:p>
            <a:pPr marL="0" indent="0">
              <a:buNone/>
            </a:pPr>
            <a:r>
              <a:rPr lang="en-US" dirty="0"/>
              <a:t>styles is provided in “Vane Separator Devices”, earlier in this Chapter. Vane separators are less </a:t>
            </a:r>
          </a:p>
          <a:p>
            <a:pPr marL="0" indent="0">
              <a:buNone/>
            </a:pPr>
            <a:r>
              <a:rPr lang="en-US" dirty="0"/>
              <a:t>efficient overall than wire mesh in most applications. Vertical separators with vanes are best utilized </a:t>
            </a:r>
          </a:p>
          <a:p>
            <a:pPr marL="0" indent="0">
              <a:buNone/>
            </a:pPr>
            <a:r>
              <a:rPr lang="en-US" dirty="0"/>
              <a:t>below 4825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). Higher efficiency can be obtained at pressures above 4825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 by using </a:t>
            </a:r>
          </a:p>
          <a:p>
            <a:pPr marL="0" indent="0">
              <a:buNone/>
            </a:pPr>
            <a:r>
              <a:rPr lang="en-US" dirty="0"/>
              <a:t>double pocket vanes. Vanes can tolerate higher liquid load than mesh pads. However, they are sensitive</a:t>
            </a:r>
          </a:p>
          <a:p>
            <a:pPr marL="0" indent="0">
              <a:buNone/>
            </a:pPr>
            <a:r>
              <a:rPr lang="en-US" dirty="0"/>
              <a:t>to slugs and require adequate bulk separation upstream, similar to mesh pads. Vane elements have a </a:t>
            </a:r>
          </a:p>
          <a:p>
            <a:pPr marL="0" indent="0">
              <a:buNone/>
            </a:pPr>
            <a:r>
              <a:rPr lang="en-US" dirty="0"/>
              <a:t>relatively low pressure drop �typically 100 Pa to 1 </a:t>
            </a:r>
            <a:r>
              <a:rPr lang="en-US" dirty="0" err="1"/>
              <a:t>kPa</a:t>
            </a:r>
            <a:r>
              <a:rPr lang="en-US" dirty="0"/>
              <a:t> (</a:t>
            </a:r>
            <a:r>
              <a:rPr lang="en-US" dirty="0" err="1"/>
              <a:t>ga</a:t>
            </a:r>
            <a:r>
              <a:rPr lang="en-US" dirty="0"/>
              <a:t>)]. Vertical separators with vanes are a </a:t>
            </a:r>
          </a:p>
          <a:p>
            <a:pPr marL="0" indent="0">
              <a:buNone/>
            </a:pPr>
            <a:r>
              <a:rPr lang="en-US" dirty="0"/>
              <a:t>common alternative to mesh mist eliminators for reciprocating compressors because of their more </a:t>
            </a:r>
          </a:p>
          <a:p>
            <a:pPr marL="0" indent="0">
              <a:buNone/>
            </a:pPr>
            <a:r>
              <a:rPr lang="en-US" dirty="0"/>
              <a:t>robust mechanical design, which is advantageous in pulsating service.</a:t>
            </a:r>
          </a:p>
        </p:txBody>
      </p:sp>
    </p:spTree>
    <p:extLst>
      <p:ext uri="{BB962C8B-B14F-4D97-AF65-F5344CB8AC3E}">
        <p14:creationId xmlns:p14="http://schemas.microsoft.com/office/powerpoint/2010/main" val="107767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305CB-E1A8-B069-A710-C6127E84B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2" y="522592"/>
            <a:ext cx="9312676" cy="58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2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+mj-lt"/>
              </a:rPr>
              <a:t>Thanks to its capability to handle high amount of gas a horizontal vane pack is selected.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+mj-lt"/>
              </a:rPr>
              <a:t>In this configuration the gas flows vertically up from the inlet section and then must make a turn to 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+mj-lt"/>
              </a:rPr>
              <a:t>flow horizontally through the vane pack, hence proper spacing must be allowed for good gas 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+mj-lt"/>
              </a:rPr>
              <a:t>distribution. Typically the height of the  vane pack is larger than the width, which permits a smaller 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+mj-lt"/>
              </a:rPr>
              <a:t>vessel diameter than the vertical flow vane design. In horizontal flow the allowable K value is often 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+mj-lt"/>
              </a:rPr>
              <a:t>higher depending on the style of vane used. The horizontal flow vane separator is a common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+mj-lt"/>
              </a:rPr>
              <a:t>configuration for reciprocating compressors since it is compact and lower in cost.</a:t>
            </a:r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F20F4-3FF5-550C-4D19-71A0DBA6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83" y="3684233"/>
            <a:ext cx="8504807" cy="30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3885</TotalTime>
  <Words>2002</Words>
  <Application>Microsoft Office PowerPoint</Application>
  <PresentationFormat>Widescreen</PresentationFormat>
  <Paragraphs>491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161</cp:revision>
  <dcterms:created xsi:type="dcterms:W3CDTF">2022-09-08T13:38:10Z</dcterms:created>
  <dcterms:modified xsi:type="dcterms:W3CDTF">2022-09-30T10:07:16Z</dcterms:modified>
</cp:coreProperties>
</file>