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45" r:id="rId4"/>
    <p:sldId id="308" r:id="rId5"/>
    <p:sldId id="309" r:id="rId6"/>
    <p:sldId id="313" r:id="rId7"/>
    <p:sldId id="312" r:id="rId8"/>
    <p:sldId id="314" r:id="rId9"/>
    <p:sldId id="346" r:id="rId10"/>
    <p:sldId id="316" r:id="rId11"/>
    <p:sldId id="347" r:id="rId12"/>
    <p:sldId id="353" r:id="rId13"/>
    <p:sldId id="352" r:id="rId14"/>
    <p:sldId id="351" r:id="rId15"/>
    <p:sldId id="348" r:id="rId16"/>
    <p:sldId id="349" r:id="rId17"/>
    <p:sldId id="350" r:id="rId18"/>
    <p:sldId id="354" r:id="rId19"/>
    <p:sldId id="356" r:id="rId20"/>
    <p:sldId id="357" r:id="rId21"/>
    <p:sldId id="355" r:id="rId22"/>
    <p:sldId id="335" r:id="rId23"/>
    <p:sldId id="33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>
        <p:scale>
          <a:sx n="110" d="100"/>
          <a:sy n="110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Horizontal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D-3002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Svercek-method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C4C-D4DD-96CE-FC71-C7ABCDF2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Calculate the vapor volumetric flow rate , Q</a:t>
            </a:r>
            <a:r>
              <a:rPr lang="en-US" sz="1100" dirty="0"/>
              <a:t>V  </a:t>
            </a:r>
            <a:r>
              <a:rPr lang="en-US" dirty="0"/>
              <a:t>in m3/s</a:t>
            </a:r>
          </a:p>
          <a:p>
            <a:pPr marL="0" indent="0">
              <a:buNone/>
            </a:pPr>
            <a:r>
              <a:rPr lang="en-US" dirty="0"/>
              <a:t>2. Calculate the liquid volumetric flow rate , Q</a:t>
            </a:r>
            <a:r>
              <a:rPr lang="en-US" sz="1200" dirty="0"/>
              <a:t>L </a:t>
            </a:r>
            <a:r>
              <a:rPr lang="en-US" dirty="0"/>
              <a:t>in m3/min</a:t>
            </a:r>
          </a:p>
          <a:p>
            <a:pPr marL="0" indent="0">
              <a:buNone/>
            </a:pPr>
            <a:r>
              <a:rPr lang="en-US" dirty="0"/>
              <a:t>3. Calculate the vertical terminal vapor velocity , U</a:t>
            </a:r>
            <a:r>
              <a:rPr lang="en-US" sz="1200" dirty="0"/>
              <a:t>T</a:t>
            </a:r>
            <a:r>
              <a:rPr lang="en-US" dirty="0"/>
              <a:t> and set U</a:t>
            </a:r>
            <a:r>
              <a:rPr lang="en-US" sz="1200" dirty="0"/>
              <a:t>V</a:t>
            </a:r>
            <a:r>
              <a:rPr lang="en-US" dirty="0"/>
              <a:t> = 0.75 U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markazi\Desktop\Capture.PNG">
            <a:extLst>
              <a:ext uri="{FF2B5EF4-FFF2-40B4-BE49-F238E27FC236}">
                <a16:creationId xmlns:a16="http://schemas.microsoft.com/office/drawing/2014/main" id="{1B7E65F1-C7CB-746F-9EBC-3C81E45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3103393"/>
            <a:ext cx="4144095" cy="24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B44F3-31E4-DE0D-63A3-936F0DD5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296091"/>
            <a:ext cx="857794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6710-B326-98F9-6E37-CB30DC38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"/>
            <a:ext cx="11295016" cy="6858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Select a hold-up time from next-page Table and calculate the hold-up volume, V</a:t>
            </a:r>
            <a:r>
              <a:rPr lang="en-US" sz="1200" dirty="0"/>
              <a:t>H</a:t>
            </a:r>
          </a:p>
          <a:p>
            <a:pPr marL="0" indent="0">
              <a:buNone/>
            </a:pPr>
            <a:r>
              <a:rPr lang="en-US" dirty="0"/>
              <a:t>5. Select a surge time from next-page Table and calculate the surge volume, V</a:t>
            </a:r>
            <a:r>
              <a:rPr lang="en-US" sz="1200" dirty="0"/>
              <a:t>S</a:t>
            </a:r>
          </a:p>
          <a:p>
            <a:pPr marL="0" indent="0">
              <a:buNone/>
            </a:pPr>
            <a:r>
              <a:rPr lang="en-US" dirty="0"/>
              <a:t>6. Estimate a L/D and initially calculate the diameter according to the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 sectional area.</a:t>
            </a:r>
          </a:p>
          <a:p>
            <a:pPr marL="0" indent="0">
              <a:buNone/>
            </a:pPr>
            <a:r>
              <a:rPr lang="en-US" dirty="0"/>
              <a:t>8. Set H</a:t>
            </a:r>
            <a:r>
              <a:rPr lang="en-US" sz="1200" dirty="0"/>
              <a:t>LLL </a:t>
            </a:r>
            <a:r>
              <a:rPr lang="en-US" dirty="0"/>
              <a:t>and by using H</a:t>
            </a:r>
            <a:r>
              <a:rPr lang="en-US" sz="1200" dirty="0"/>
              <a:t>LLL</a:t>
            </a:r>
            <a:r>
              <a:rPr lang="en-US" sz="1800" dirty="0"/>
              <a:t>/D obtain A</a:t>
            </a:r>
            <a:r>
              <a:rPr lang="en-US" sz="1200" dirty="0"/>
              <a:t>LLL</a:t>
            </a:r>
            <a:r>
              <a:rPr lang="en-US" sz="1800" dirty="0"/>
              <a:t>/AT and calculate A</a:t>
            </a:r>
            <a:r>
              <a:rPr lang="en-US" sz="1200" dirty="0"/>
              <a:t>LLL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60AA-7DB2-4062-E734-25C3F64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8" y="2403194"/>
            <a:ext cx="3098042" cy="1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8740B-D28B-4D24-5EFB-EB23A58A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9" y="209100"/>
            <a:ext cx="766869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6F8C-9FDB-5B98-3EDB-DCF64A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67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Set H</a:t>
            </a:r>
            <a:r>
              <a:rPr lang="en-US" sz="1200" dirty="0"/>
              <a:t>V</a:t>
            </a:r>
            <a:r>
              <a:rPr lang="en-US" dirty="0"/>
              <a:t> to 0.2D or 0.3048 m , whichever is greater; then by using H</a:t>
            </a:r>
            <a:r>
              <a:rPr lang="en-US" sz="1200" dirty="0"/>
              <a:t>V</a:t>
            </a:r>
            <a:r>
              <a:rPr lang="en-US" dirty="0"/>
              <a:t>/D, obtain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r>
              <a:rPr lang="en-US" dirty="0"/>
              <a:t>10. Calculate the minimum length to accommodate the liquid hold-up/surge: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actual vapor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9FD4-F2D5-9138-82EB-8D91A391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3" y="1568285"/>
            <a:ext cx="2864396" cy="107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A895-B49D-A142-6B57-19A0E818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3791588"/>
            <a:ext cx="19812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31BFE-E9CB-3B22-1366-941624B3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5595937"/>
            <a:ext cx="1981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85F-545A-E2AA-3A8F-9836C75A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968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13. Calculate the minimum Length required for vapor-liquid disengagement, L</a:t>
            </a:r>
            <a:r>
              <a:rPr lang="en-US" sz="1200" dirty="0"/>
              <a:t>MIN: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EEDB-0500-16F9-C51C-747B27D8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6" y="1204024"/>
            <a:ext cx="2646947" cy="125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7450-DBD0-7D6B-CF30-39EC4625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3026458"/>
            <a:ext cx="4868090" cy="34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5D2F9-468D-1435-4EC6-7BF17F11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655320"/>
            <a:ext cx="9222377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684803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Q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6599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5.69 ×3600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0.322 m3/s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Q</a:t>
                          </a:r>
                          <a:r>
                            <a:rPr lang="en-US" sz="1200" dirty="0"/>
                            <a:t>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240105 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781   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5.12 m3/min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=0.05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781−5.69  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5.69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</a:t>
                          </a:r>
                          <a:r>
                            <a:rPr lang="en-US" sz="2000" dirty="0"/>
                            <a:t>0.58</a:t>
                          </a:r>
                          <a:r>
                            <a:rPr lang="en-US" sz="1800" dirty="0"/>
                            <a:t> m/s</a:t>
                          </a:r>
                        </a:p>
                        <a:p>
                          <a:pPr algn="ctr"/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i="0" dirty="0"/>
                            <a:t>0.75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0.58=0.43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  <a:p>
                          <a:pPr algn="l"/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V</a:t>
                          </a:r>
                          <a:r>
                            <a:rPr lang="en-US" sz="1200" dirty="0"/>
                            <a:t>H</a:t>
                          </a:r>
                          <a:r>
                            <a:rPr lang="en-US" dirty="0"/>
                            <a:t> = 2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5.12=10.24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  <a:p>
                          <a:pPr algn="l"/>
                          <a:endParaRPr lang="en-US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/>
                            <a:t>              V</a:t>
                          </a:r>
                          <a:r>
                            <a:rPr lang="en-US" sz="1200" i="0" dirty="0"/>
                            <a:t>S</a:t>
                          </a:r>
                          <a:r>
                            <a:rPr lang="en-US" i="0" dirty="0"/>
                            <a:t> = </a:t>
                          </a:r>
                          <a:r>
                            <a:rPr lang="en-US" dirty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5.12=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5.12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58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              L/D = 3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D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×(10.24+5.12 )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𝞹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×0.6 ×3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2.21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684803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5200" r="-342" b="-716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5161" r="-342" b="-47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0345" r="-342" b="-15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258704" r="-342" b="-82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9297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438614" r="-342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325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602691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A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𝞹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2.215 ×2.215 </m:t>
                              </m:r>
                            </m:oMath>
                          </a14:m>
                          <a:r>
                            <a:rPr lang="en-US" sz="1800" dirty="0"/>
                            <a:t>= 3.85 m2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.725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m</a:t>
                          </a:r>
                        </a:p>
                        <a:p>
                          <a:pPr algn="l"/>
                          <a:r>
                            <a:rPr lang="en-US" sz="2800" dirty="0"/>
                            <a:t>         </a:t>
                          </a:r>
                          <a:r>
                            <a:rPr lang="en-US" sz="2000" dirty="0"/>
                            <a:t>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000" dirty="0"/>
                            <a:t>/D = 0.327</a:t>
                          </a:r>
                        </a:p>
                        <a:p>
                          <a:pPr algn="l"/>
                          <a:endParaRPr lang="en-US" sz="20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0.327) = 2.43</a:t>
                          </a:r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LLL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(2.43-SIN(2.43))/2/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0.284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LLL</a:t>
                          </a:r>
                          <a:r>
                            <a:rPr lang="en-US" sz="1800" b="0" i="0" dirty="0"/>
                            <a:t> = 0.28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×3.85=1.09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×2.215=0.443</m:t>
                              </m:r>
                            </m:oMath>
                          </a14:m>
                          <a:r>
                            <a:rPr lang="en-US" sz="1800" dirty="0"/>
                            <a:t> m more than 0.3048 m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/D = 0.2</a:t>
                          </a:r>
                        </a:p>
                        <a:p>
                          <a:pPr algn="l"/>
                          <a:endParaRPr lang="en-US" sz="18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0.2) = 1.85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V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(1.85-SIN(1.85))/2/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V</a:t>
                          </a:r>
                          <a:r>
                            <a:rPr lang="en-US" sz="1800" b="0" i="0" dirty="0"/>
                            <a:t> = 0.14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×3.85=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0.54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602691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62385" r="-355" b="-711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0716" r="-355" b="-122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3765" r="-35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709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accumulate raw methanol produced and at the same time create the </a:t>
            </a:r>
          </a:p>
          <a:p>
            <a:pPr marL="0" indent="0" algn="ctr">
              <a:buNone/>
            </a:pPr>
            <a:r>
              <a:rPr lang="en-US" dirty="0"/>
              <a:t>space/area for dissolved gas  to be separated.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3F383-6A75-8927-6FD3-BB96E8601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278"/>
            <a:ext cx="11273051" cy="25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713449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 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10.24+5.12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3.85−1.09−0.54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6.95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800" b="0" dirty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0.44 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0.43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1.01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VA</a:t>
                          </a:r>
                          <a:r>
                            <a:rPr lang="en-US" sz="20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0.32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0.54</m:t>
                                  </m:r>
                                </m:den>
                              </m:f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=0.58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L</a:t>
                          </a:r>
                          <a:r>
                            <a:rPr lang="en-US" sz="1200" dirty="0"/>
                            <a:t>MIN </a:t>
                          </a:r>
                          <a:r>
                            <a:rPr lang="en-US" sz="1800" dirty="0"/>
                            <a:t>= 1.01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0.58=0.59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713449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33659" r="-34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157471" r="-342" b="-2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33333" r="-342" b="-129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59109" r="-342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52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D30A-362B-08FB-B02E-5B9E0615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630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14 : It is clear that L &gt;&gt; L</a:t>
            </a:r>
            <a:r>
              <a:rPr lang="en-US" sz="1200" dirty="0"/>
              <a:t>MIN  </a:t>
            </a:r>
            <a:r>
              <a:rPr lang="en-US" sz="2000" dirty="0"/>
              <a:t>so Hv is reduced to minimum specified which is 0.3048 m and </a:t>
            </a:r>
          </a:p>
          <a:p>
            <a:pPr marL="0" indent="0">
              <a:buNone/>
            </a:pPr>
            <a:r>
              <a:rPr lang="en-US" sz="2000" dirty="0"/>
              <a:t>in doing so, the vessel length reduces from 6.95 m to 6.3 m . The final results are provided </a:t>
            </a:r>
          </a:p>
          <a:p>
            <a:pPr marL="0" indent="0">
              <a:buNone/>
            </a:pPr>
            <a:r>
              <a:rPr lang="en-US" sz="2000" dirty="0"/>
              <a:t>below: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B3176-390C-6F04-F261-B15FBEAD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00779"/>
              </p:ext>
            </p:extLst>
          </p:nvPr>
        </p:nvGraphicFramePr>
        <p:xfrm>
          <a:off x="2136504" y="2130454"/>
          <a:ext cx="7016205" cy="17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35">
                  <a:extLst>
                    <a:ext uri="{9D8B030D-6E8A-4147-A177-3AD203B41FA5}">
                      <a16:colId xmlns:a16="http://schemas.microsoft.com/office/drawing/2014/main" val="3831495511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2134693943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1397133842"/>
                    </a:ext>
                  </a:extLst>
                </a:gridCol>
              </a:tblGrid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37760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3714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licensor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2817"/>
              </p:ext>
            </p:extLst>
          </p:nvPr>
        </p:nvGraphicFramePr>
        <p:xfrm>
          <a:off x="1576251" y="3559946"/>
          <a:ext cx="6949440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93650-4291-59F7-B0C4-B793B11C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4" y="292962"/>
            <a:ext cx="8735627" cy="62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liquid dominant a horizontal vessel is selected since it provides more surface </a:t>
            </a:r>
          </a:p>
          <a:p>
            <a:pPr marL="0" indent="0">
              <a:buNone/>
            </a:pPr>
            <a:r>
              <a:rPr lang="en-US" dirty="0"/>
              <a:t>area or spacing  for dissolved gas to separate.</a:t>
            </a:r>
          </a:p>
          <a:p>
            <a:pPr marL="0" indent="0" algn="ctr">
              <a:buNone/>
            </a:pPr>
            <a:endParaRPr lang="en-US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Horizontal separators-without internals provide bulk separation of gas and liquid. The design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typically used for Liquid surge applications where the vapor flow is very low, for fouling services, or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where internals are not desirable. The equipment has unlimited turndown, low pressure drop, can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handle slugs and high liquid fractions, and is insensitive to fouling. The separation efficiency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dependent on the inlet droplet size distribution and Stokes’ Law settling, based on the diameter,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length, and liquid levels in the separator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the minimum sizing should at least be 16 inch to meet the requirement . The licensor has chosen 18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inch to not only better control its momentum and as a result help the bulk separation but also be more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conservative and on the safe side.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74603"/>
              </p:ext>
            </p:extLst>
          </p:nvPr>
        </p:nvGraphicFramePr>
        <p:xfrm>
          <a:off x="1207363" y="2102415"/>
          <a:ext cx="8637975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595">
                  <a:extLst>
                    <a:ext uri="{9D8B030D-6E8A-4147-A177-3AD203B41FA5}">
                      <a16:colId xmlns:a16="http://schemas.microsoft.com/office/drawing/2014/main" val="1425972475"/>
                    </a:ext>
                  </a:extLst>
                </a:gridCol>
                <a:gridCol w="172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2831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2351"/>
              </p:ext>
            </p:extLst>
          </p:nvPr>
        </p:nvGraphicFramePr>
        <p:xfrm>
          <a:off x="3233004" y="3780424"/>
          <a:ext cx="5406030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>
              <a:buNone/>
            </a:pPr>
            <a:r>
              <a:rPr lang="en-US" dirty="0"/>
              <a:t>Since it is going to be discharged to another vessel , the maximum velocity should be 3 m/s and the </a:t>
            </a:r>
          </a:p>
          <a:p>
            <a:pPr marL="0" indent="0">
              <a:buNone/>
            </a:pPr>
            <a:r>
              <a:rPr lang="en-US" dirty="0"/>
              <a:t>average velocity should be 2 m/s.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minimum sizing is 8 and 10, 12 and 14 are all acceptable but the licensor has selected 14 inch . The </a:t>
            </a:r>
          </a:p>
          <a:p>
            <a:pPr marL="0" indent="0">
              <a:buNone/>
            </a:pPr>
            <a:r>
              <a:rPr lang="en-US" dirty="0"/>
              <a:t>Licensor could have selected 12 inch but since there is a Coriolis flowmeter downstream the drum the </a:t>
            </a:r>
          </a:p>
          <a:p>
            <a:pPr marL="0" indent="0">
              <a:buNone/>
            </a:pPr>
            <a:r>
              <a:rPr lang="en-US" dirty="0"/>
              <a:t>Licensor has selected 14 to control the velocity.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146"/>
              </p:ext>
            </p:extLst>
          </p:nvPr>
        </p:nvGraphicFramePr>
        <p:xfrm>
          <a:off x="1287041" y="2191239"/>
          <a:ext cx="8398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700">
                  <a:extLst>
                    <a:ext uri="{9D8B030D-6E8A-4147-A177-3AD203B41FA5}">
                      <a16:colId xmlns:a16="http://schemas.microsoft.com/office/drawing/2014/main" val="513362318"/>
                    </a:ext>
                  </a:extLst>
                </a:gridCol>
                <a:gridCol w="167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1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3832</TotalTime>
  <Words>1390</Words>
  <Application>Microsoft Office PowerPoint</Application>
  <PresentationFormat>Widescreen</PresentationFormat>
  <Paragraphs>324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157</cp:revision>
  <dcterms:created xsi:type="dcterms:W3CDTF">2022-09-08T13:38:10Z</dcterms:created>
  <dcterms:modified xsi:type="dcterms:W3CDTF">2022-10-01T13:52:20Z</dcterms:modified>
</cp:coreProperties>
</file>