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8" r:id="rId4"/>
    <p:sldId id="309" r:id="rId5"/>
    <p:sldId id="311" r:id="rId6"/>
    <p:sldId id="310" r:id="rId7"/>
    <p:sldId id="313" r:id="rId8"/>
    <p:sldId id="312" r:id="rId9"/>
    <p:sldId id="345" r:id="rId10"/>
    <p:sldId id="349" r:id="rId11"/>
    <p:sldId id="314" r:id="rId12"/>
    <p:sldId id="346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325" r:id="rId23"/>
    <p:sldId id="327" r:id="rId24"/>
    <p:sldId id="326" r:id="rId25"/>
    <p:sldId id="328" r:id="rId26"/>
    <p:sldId id="347" r:id="rId27"/>
    <p:sldId id="329" r:id="rId28"/>
    <p:sldId id="330" r:id="rId29"/>
    <p:sldId id="331" r:id="rId30"/>
    <p:sldId id="333" r:id="rId31"/>
    <p:sldId id="332" r:id="rId32"/>
    <p:sldId id="334" r:id="rId33"/>
    <p:sldId id="335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 Mesh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D-3001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0AA8-6501-0D92-BBD5-2ED7C08F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195309"/>
            <a:ext cx="5939162" cy="6289829"/>
          </a:xfrm>
        </p:spPr>
      </p:pic>
    </p:spTree>
    <p:extLst>
      <p:ext uri="{BB962C8B-B14F-4D97-AF65-F5344CB8AC3E}">
        <p14:creationId xmlns:p14="http://schemas.microsoft.com/office/powerpoint/2010/main" val="407670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7911"/>
              </p:ext>
            </p:extLst>
          </p:nvPr>
        </p:nvGraphicFramePr>
        <p:xfrm>
          <a:off x="2166152" y="3975732"/>
          <a:ext cx="6658256" cy="270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64">
                  <a:extLst>
                    <a:ext uri="{9D8B030D-6E8A-4147-A177-3AD203B41FA5}">
                      <a16:colId xmlns:a16="http://schemas.microsoft.com/office/drawing/2014/main" val="2739725186"/>
                    </a:ext>
                  </a:extLst>
                </a:gridCol>
                <a:gridCol w="166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B4FD-3A83-35FA-A2D7-76DA7B5D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licensor has chosen 30 inch but it has exceeded conventional criteria. By the way upper limit of this </a:t>
            </a:r>
          </a:p>
          <a:p>
            <a:pPr marL="0" indent="0" algn="ctr">
              <a:buNone/>
            </a:pPr>
            <a:r>
              <a:rPr lang="en-US" dirty="0"/>
              <a:t>criteria has been selected for outlet nozzle sizing due to high volume of gas going out of the vessel.</a:t>
            </a:r>
          </a:p>
        </p:txBody>
      </p:sp>
    </p:spTree>
    <p:extLst>
      <p:ext uri="{BB962C8B-B14F-4D97-AF65-F5344CB8AC3E}">
        <p14:creationId xmlns:p14="http://schemas.microsoft.com/office/powerpoint/2010/main" val="125185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>
              <a:buNone/>
            </a:pPr>
            <a:r>
              <a:rPr lang="en-US" dirty="0"/>
              <a:t>Since it is going to be discharged to another vessel , the maximum velocity should be 3 m/s and the </a:t>
            </a:r>
          </a:p>
          <a:p>
            <a:pPr marL="0" indent="0">
              <a:buNone/>
            </a:pPr>
            <a:r>
              <a:rPr lang="en-US" dirty="0"/>
              <a:t>average velocity should be 2 m/s.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sounds both 8 and 10 inch are acceptable but I prefer 10 inch thanks to its being near 2 m/s as </a:t>
            </a:r>
          </a:p>
          <a:p>
            <a:pPr marL="0" indent="0">
              <a:buNone/>
            </a:pPr>
            <a:r>
              <a:rPr lang="en-US" dirty="0"/>
              <a:t>selected average velocity . The licensor has chosen 10 inch as the Outlet nozzle size 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833222"/>
              </p:ext>
            </p:extLst>
          </p:nvPr>
        </p:nvGraphicFramePr>
        <p:xfrm>
          <a:off x="2117923" y="2173483"/>
          <a:ext cx="6714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          De-rating factor to K-value for pressure                  Typical Saunders Brown K values for mist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eliminator devices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66" y="1441971"/>
            <a:ext cx="47053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1433D-EFC2-09F4-164C-848B58FB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8" y="1441971"/>
            <a:ext cx="5200974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According to Saunders-Brown K-value , thanks to the fact that a vertical vessel with demister pad has </a:t>
                </a:r>
              </a:p>
              <a:p>
                <a:pPr marL="0" indent="0">
                  <a:buNone/>
                </a:pPr>
                <a:r>
                  <a:rPr lang="en-US" dirty="0"/>
                  <a:t>been chosen, a K value of 0.11 is selected. Furthermore, since the performance of demister pad varies </a:t>
                </a:r>
              </a:p>
              <a:p>
                <a:pPr marL="0" indent="0">
                  <a:buNone/>
                </a:pPr>
                <a:r>
                  <a:rPr lang="en-US" dirty="0"/>
                  <a:t>According to operating pressure, the selected K should be de-rated in accord with last-page Table.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K</a:t>
                </a:r>
                <a:r>
                  <a:rPr lang="en-US" sz="1400" dirty="0" err="1"/>
                  <a:t>de</a:t>
                </a:r>
                <a:r>
                  <a:rPr lang="en-US" sz="1400" dirty="0"/>
                  <a:t>-rated </a:t>
                </a:r>
                <a:r>
                  <a:rPr lang="en-US" dirty="0"/>
                  <a:t>= 0.11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75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825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  <a:blipFill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18038"/>
              </p:ext>
            </p:extLst>
          </p:nvPr>
        </p:nvGraphicFramePr>
        <p:xfrm>
          <a:off x="1296538" y="2320120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4866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Also since the demister pad is mounted on a support ring , then 150 mm or 6 inch is added to calculated </a:t>
            </a:r>
          </a:p>
          <a:p>
            <a:pPr marL="0" indent="0" algn="ctr">
              <a:buNone/>
            </a:pPr>
            <a:r>
              <a:rPr lang="en-US" dirty="0"/>
              <a:t>ID, which results in 4866 + 150 = 5016 mm, which is regarded as the required ID. The selected ID </a:t>
            </a:r>
          </a:p>
          <a:p>
            <a:pPr marL="0" indent="0" algn="ctr">
              <a:buNone/>
            </a:pPr>
            <a:r>
              <a:rPr lang="en-US" dirty="0"/>
              <a:t>would be rounded to 5000 mm.</a:t>
            </a:r>
          </a:p>
          <a:p>
            <a:pPr marL="0" indent="0" algn="ctr">
              <a:buNone/>
            </a:pPr>
            <a:r>
              <a:rPr lang="en-US" dirty="0"/>
              <a:t>The selected ID is in great harmony with the Licensor selected ID, which is 4900 mm.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69" y="1238865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rkazi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9" y="3841845"/>
            <a:ext cx="69738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at the </a:t>
            </a:r>
          </a:p>
          <a:p>
            <a:pPr marL="0" indent="0" algn="ctr">
              <a:buNone/>
            </a:pPr>
            <a:r>
              <a:rPr lang="en-US" dirty="0"/>
              <a:t>suction of a centrifugal compressor  so that maximum droplet size contained in gas stream to </a:t>
            </a:r>
          </a:p>
          <a:p>
            <a:pPr marL="0" indent="0" algn="ctr">
              <a:buNone/>
            </a:pPr>
            <a:r>
              <a:rPr lang="en-US" dirty="0"/>
              <a:t>compressor should be max 10 micron.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2615A-4FF1-864C-04EC-3AF68AE3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" y="1260942"/>
            <a:ext cx="11017187" cy="24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47665"/>
              </p:ext>
            </p:extLst>
          </p:nvPr>
        </p:nvGraphicFramePr>
        <p:xfrm>
          <a:off x="1651380" y="887105"/>
          <a:ext cx="8379726" cy="494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4563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968990"/>
            <a:ext cx="5500048" cy="53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08329"/>
              </p:ext>
            </p:extLst>
          </p:nvPr>
        </p:nvGraphicFramePr>
        <p:xfrm>
          <a:off x="372280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6485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It seems from the back-calculation that the licensor has selected 5 </a:t>
            </a:r>
          </a:p>
          <a:p>
            <a:pPr marL="0" indent="0">
              <a:buNone/>
            </a:pPr>
            <a:r>
              <a:rPr lang="en-US" dirty="0"/>
              <a:t>minutes for retention time . Likewise, in GPSA a retention time of 2-5 minutes has been selected for </a:t>
            </a:r>
          </a:p>
          <a:p>
            <a:pPr marL="0" indent="0">
              <a:buNone/>
            </a:pPr>
            <a:r>
              <a:rPr lang="en-US" dirty="0"/>
              <a:t>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</a:t>
            </a:r>
          </a:p>
          <a:p>
            <a:pPr marL="0" indent="0">
              <a:buNone/>
            </a:pPr>
            <a:r>
              <a:rPr lang="en-US" dirty="0"/>
              <a:t>H6 is the demister pad thickness which is 150 mm for both licensor and GPSA.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1AED-9563-EA5B-3068-BAF8C09A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Note</a:t>
            </a:r>
          </a:p>
          <a:p>
            <a:pPr marL="0" indent="0">
              <a:buNone/>
            </a:pPr>
            <a:r>
              <a:rPr lang="en-US" dirty="0"/>
              <a:t>The licensor has selected a spherical head for both top and bottom of the vessel, which is well-designed.</a:t>
            </a:r>
          </a:p>
          <a:p>
            <a:pPr marL="0" indent="0">
              <a:buNone/>
            </a:pPr>
            <a:r>
              <a:rPr lang="en-US" dirty="0"/>
              <a:t>The reason why the licensor has selected such head type is mainly due to high liquid flow and by </a:t>
            </a:r>
          </a:p>
          <a:p>
            <a:pPr marL="0" indent="0">
              <a:buNone/>
            </a:pPr>
            <a:r>
              <a:rPr lang="en-US" dirty="0"/>
              <a:t>selecting spherical head type it could create hold-up space for retention time purposes , which helps to </a:t>
            </a:r>
          </a:p>
          <a:p>
            <a:pPr marL="0" indent="0">
              <a:buNone/>
            </a:pPr>
            <a:r>
              <a:rPr lang="en-US" dirty="0"/>
              <a:t>greatly reduce vessel height .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00200-6DDC-659C-6692-A1359E57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15" y="1899822"/>
            <a:ext cx="5730363" cy="47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35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1123-E9E2-E913-A7B2-F626DE0E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" y="1104530"/>
            <a:ext cx="5577951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5334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8D218-FDC6-480E-0225-9E1D3C11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86" y="435006"/>
            <a:ext cx="9241655" cy="620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 and but by Foster-Wheeler is 4’. According to licensor data 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drain valve with 3’ sizing should have been selected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365008"/>
              </p:ext>
            </p:extLst>
          </p:nvPr>
        </p:nvGraphicFramePr>
        <p:xfrm>
          <a:off x="1722268" y="3764133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E59B-99D4-9C21-5E29-D8CF1D25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Step : Select a well-designed Mist Eliminator pad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Using KG TOWER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9B092-06A7-89D2-26CC-5AE79565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9" y="2716243"/>
            <a:ext cx="1509204" cy="10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2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7304-5727-0542-BD3D-C5FC23DF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Put operating data as input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E9840-26DB-D567-EF3C-C62F94A0D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9" y="896644"/>
            <a:ext cx="9115425" cy="55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7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36BB-E9E4-6D64-7826-8BA68B0A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Koch-</a:t>
            </a:r>
            <a:r>
              <a:rPr lang="en-US" dirty="0" err="1"/>
              <a:t>Glitsch</a:t>
            </a:r>
            <a:r>
              <a:rPr lang="en-US" dirty="0"/>
              <a:t> products there are two types of demister pads :</a:t>
            </a:r>
          </a:p>
          <a:p>
            <a:pPr marL="342900" indent="-342900">
              <a:buAutoNum type="arabicPeriod"/>
            </a:pPr>
            <a:r>
              <a:rPr lang="en-US" dirty="0"/>
              <a:t>Traditional demister pads</a:t>
            </a:r>
          </a:p>
          <a:p>
            <a:pPr marL="342900" indent="-342900">
              <a:buAutoNum type="arabicPeriod"/>
            </a:pPr>
            <a:r>
              <a:rPr lang="en-US" dirty="0"/>
              <a:t>High efficiency demister pads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28BCB-88FF-3D7C-CDE0-49EB431B8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" y="1864311"/>
            <a:ext cx="5544705" cy="462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74883-6C69-FC03-E26D-A6E601E9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1864311"/>
            <a:ext cx="5223954" cy="46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9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1CCC-1D83-D9B4-7D6D-AE379E66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All types will be selected and the results are compared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B055E-662C-CBC7-632B-73270CA44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9" y="923276"/>
            <a:ext cx="9829800" cy="54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0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FC1FBC-C9AF-DCE1-2DAC-5BCAEC39A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66" y="488262"/>
            <a:ext cx="2360573" cy="50780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42CCC-AAA4-EEFC-A80D-C4389D566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39" y="488265"/>
            <a:ext cx="2275939" cy="5078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95E454-3DC5-7766-B3C4-36417A965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78" y="488265"/>
            <a:ext cx="2275939" cy="50780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D3FBB1-7019-0870-878F-4A21AD674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7" y="488265"/>
            <a:ext cx="2360573" cy="54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Due to its being at the suction of the compressor , a mesh mist eliminator should be installed.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0" y="3072131"/>
            <a:ext cx="476408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C248-17B0-E04F-89DF-BAAB358E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High Efficiency Demister Pad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EB6CF-D5E0-7C7A-FFCF-F8357DBD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" y="914025"/>
            <a:ext cx="2024107" cy="4794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25E8F-4AD7-C9A8-DB1D-0C5C8C94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20" y="914027"/>
            <a:ext cx="1739372" cy="4794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B2271F-C163-41B6-A992-FF703D2D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8" y="914028"/>
            <a:ext cx="1860344" cy="479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84F5E-4B71-2C43-7F8A-83570F705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11" y="914029"/>
            <a:ext cx="2024108" cy="4794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FD70DE-725D-FDB0-DC7C-DE65F0D85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18" y="914030"/>
            <a:ext cx="2024108" cy="47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FE34-B72C-E55F-CD6F-2BD00F98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" y="491319"/>
            <a:ext cx="10498137" cy="5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/>
                  <a:t>The licensor has divided upstream inlet piping 42’ into 3 inlet piping which is a good course of action to </a:t>
                </a:r>
              </a:p>
              <a:p>
                <a:pPr marL="0" indent="0">
                  <a:buNone/>
                </a:pPr>
                <a:r>
                  <a:rPr lang="en-US" dirty="0"/>
                  <a:t>take since the load of inlet to this separator drum is so high . Therefore in order to have the same inlet</a:t>
                </a:r>
              </a:p>
              <a:p>
                <a:pPr marL="0" indent="0">
                  <a:buNone/>
                </a:pPr>
                <a:r>
                  <a:rPr lang="en-US" dirty="0"/>
                  <a:t>area , 42’ is divided by 3^0.5 and the result would be 24’.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622" r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63149"/>
              </p:ext>
            </p:extLst>
          </p:nvPr>
        </p:nvGraphicFramePr>
        <p:xfrm>
          <a:off x="2441433" y="2129048"/>
          <a:ext cx="6647976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655F1-1288-1A3E-EE9D-E3557C8C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/>
            </a:endParaRPr>
          </a:p>
          <a:p>
            <a:pPr marL="0" indent="0">
              <a:buNone/>
            </a:pPr>
            <a:r>
              <a:rPr lang="en-US" dirty="0">
                <a:latin typeface="Century"/>
              </a:rPr>
              <a:t>So, both 24 and 23 inch are accepted but </a:t>
            </a:r>
            <a:r>
              <a:rPr lang="en-US" dirty="0"/>
              <a:t>it is recommended that inlet piping diameter match the </a:t>
            </a:r>
          </a:p>
          <a:p>
            <a:pPr marL="0" indent="0">
              <a:buNone/>
            </a:pPr>
            <a:r>
              <a:rPr lang="en-US" dirty="0"/>
              <a:t>velocity requirement of the inlet to the separator  10 pipe diameters upstream of the separator to </a:t>
            </a:r>
          </a:p>
          <a:p>
            <a:pPr marL="0" indent="0">
              <a:buNone/>
            </a:pPr>
            <a:r>
              <a:rPr lang="en-US" dirty="0"/>
              <a:t>provide a flow regime which is fully developed before entering the separator. Thus, 24 inch is accepted.</a:t>
            </a:r>
            <a:endParaRPr lang="en-US" dirty="0">
              <a:latin typeface="Century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143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3875</TotalTime>
  <Words>1923</Words>
  <Application>Microsoft Office PowerPoint</Application>
  <PresentationFormat>Widescreen</PresentationFormat>
  <Paragraphs>468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158</cp:revision>
  <dcterms:created xsi:type="dcterms:W3CDTF">2022-09-08T13:38:10Z</dcterms:created>
  <dcterms:modified xsi:type="dcterms:W3CDTF">2022-10-01T08:40:50Z</dcterms:modified>
</cp:coreProperties>
</file>