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50" r:id="rId4"/>
    <p:sldId id="308" r:id="rId5"/>
    <p:sldId id="309" r:id="rId6"/>
    <p:sldId id="311" r:id="rId7"/>
    <p:sldId id="310" r:id="rId8"/>
    <p:sldId id="313" r:id="rId9"/>
    <p:sldId id="312" r:id="rId10"/>
    <p:sldId id="34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3" r:id="rId20"/>
    <p:sldId id="324" r:id="rId21"/>
    <p:sldId id="325" r:id="rId22"/>
    <p:sldId id="327" r:id="rId23"/>
    <p:sldId id="326" r:id="rId24"/>
    <p:sldId id="328" r:id="rId25"/>
    <p:sldId id="329" r:id="rId26"/>
    <p:sldId id="330" r:id="rId27"/>
    <p:sldId id="331" r:id="rId28"/>
    <p:sldId id="333" r:id="rId29"/>
    <p:sldId id="332" r:id="rId30"/>
    <p:sldId id="334" r:id="rId31"/>
    <p:sldId id="335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 Mesh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D-2005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0AA8-6501-0D92-BBD5-2ED7C08F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195309"/>
            <a:ext cx="5939162" cy="6289829"/>
          </a:xfrm>
        </p:spPr>
      </p:pic>
    </p:spTree>
    <p:extLst>
      <p:ext uri="{BB962C8B-B14F-4D97-AF65-F5344CB8AC3E}">
        <p14:creationId xmlns:p14="http://schemas.microsoft.com/office/powerpoint/2010/main" val="407670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4500–5400</a:t>
            </a:r>
          </a:p>
          <a:p>
            <a:pPr marL="0" indent="0">
              <a:buNone/>
            </a:pPr>
            <a:r>
              <a:rPr lang="en-US" dirty="0"/>
              <a:t> kg/m • s2. In addition some users limit the absolute velocity to 18 m/s. The pipe size can be decreased </a:t>
            </a:r>
          </a:p>
          <a:p>
            <a:pPr marL="0" indent="0">
              <a:buNone/>
            </a:pPr>
            <a:r>
              <a:rPr lang="en-US" dirty="0"/>
              <a:t>to the appropriate size based on pressure drop considerations, 5-10 pipe diameters downstream of the </a:t>
            </a:r>
          </a:p>
          <a:p>
            <a:pPr marL="0" indent="0">
              <a:buNone/>
            </a:pPr>
            <a:r>
              <a:rPr lang="en-US" dirty="0"/>
              <a:t>separator, as required.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2351"/>
              </p:ext>
            </p:extLst>
          </p:nvPr>
        </p:nvGraphicFramePr>
        <p:xfrm>
          <a:off x="3233004" y="3780424"/>
          <a:ext cx="5406030" cy="270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>
              <a:buNone/>
            </a:pPr>
            <a:r>
              <a:rPr lang="en-US" dirty="0"/>
              <a:t>Many users limit the liquid outlet nozzle velocity based on pump suction line criteria (i.e. 11 </a:t>
            </a:r>
            <a:r>
              <a:rPr lang="en-US" dirty="0" err="1"/>
              <a:t>kPa</a:t>
            </a:r>
            <a:r>
              <a:rPr lang="en-US" dirty="0"/>
              <a:t>/100 m</a:t>
            </a:r>
          </a:p>
          <a:p>
            <a:pPr marL="0" indent="0">
              <a:buNone/>
            </a:pPr>
            <a:r>
              <a:rPr lang="en-US" dirty="0"/>
              <a:t>for fluid at or near boil, 22 </a:t>
            </a:r>
            <a:r>
              <a:rPr lang="en-US" dirty="0" err="1"/>
              <a:t>kPa</a:t>
            </a:r>
            <a:r>
              <a:rPr lang="en-US" dirty="0"/>
              <a:t>/100 m otherwise) or other line sizing criteria. For three phase </a:t>
            </a:r>
          </a:p>
          <a:p>
            <a:pPr marL="0" indent="0">
              <a:buNone/>
            </a:pPr>
            <a:r>
              <a:rPr lang="en-US" dirty="0"/>
              <a:t>separators, the velocity may be further reduced. Other users set a maximum outlet nozzle velocity (i.e. </a:t>
            </a:r>
          </a:p>
          <a:p>
            <a:pPr marL="0" indent="0">
              <a:buNone/>
            </a:pPr>
            <a:r>
              <a:rPr lang="en-US" dirty="0"/>
              <a:t>0.9–1.5 m/sec) regardless of the service.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sounds both 6 and 8 inch are acceptable but I prefer 6 inch . The licensor has chosen 8 inch as the </a:t>
            </a:r>
          </a:p>
          <a:p>
            <a:pPr marL="0" indent="0">
              <a:buNone/>
            </a:pPr>
            <a:r>
              <a:rPr lang="en-US" dirty="0"/>
              <a:t>Outlet pipe size for liquid to pump suction. DP should be discussed.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78565"/>
              </p:ext>
            </p:extLst>
          </p:nvPr>
        </p:nvGraphicFramePr>
        <p:xfrm>
          <a:off x="2402007" y="2644000"/>
          <a:ext cx="6714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          De-rating factor to K-value for pressure                  Typical Saunders Brown K values for mist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eliminator devices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66" y="1441971"/>
            <a:ext cx="47053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kazi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" y="1441971"/>
            <a:ext cx="5076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5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According to Saunders-Brown K-value , thanks to the fact that a vertical vessel with demister pad has </a:t>
                </a:r>
              </a:p>
              <a:p>
                <a:pPr marL="0" indent="0">
                  <a:buNone/>
                </a:pPr>
                <a:r>
                  <a:rPr lang="en-US" dirty="0"/>
                  <a:t>been chosen, a K value of 0.11 is selected. Furthermore, since the performance of demister pad varies </a:t>
                </a:r>
              </a:p>
              <a:p>
                <a:pPr marL="0" indent="0">
                  <a:buNone/>
                </a:pPr>
                <a:r>
                  <a:rPr lang="en-US" dirty="0"/>
                  <a:t>According to operating pressure, the selected K should be de-rated in accord with last-page Table.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K</a:t>
                </a:r>
                <a:r>
                  <a:rPr lang="en-US" sz="1400" dirty="0" err="1"/>
                  <a:t>de</a:t>
                </a:r>
                <a:r>
                  <a:rPr lang="en-US" sz="1400" dirty="0"/>
                  <a:t>-rated </a:t>
                </a:r>
                <a:r>
                  <a:rPr lang="en-US" dirty="0"/>
                  <a:t>= 0.11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0.83=0.09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  <a:blipFill rotWithShape="1"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52167"/>
              </p:ext>
            </p:extLst>
          </p:nvPr>
        </p:nvGraphicFramePr>
        <p:xfrm>
          <a:off x="1296538" y="2320120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3293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Also since the demister pad is mounted on a support ring , then 150 mm or 6 inch is added to calculated </a:t>
            </a:r>
          </a:p>
          <a:p>
            <a:pPr marL="0" indent="0" algn="ctr">
              <a:buNone/>
            </a:pPr>
            <a:r>
              <a:rPr lang="en-US" dirty="0"/>
              <a:t>ID, which results in 3293 + 150 = 3443 mm, which is regarded as the required ID. The selected ID </a:t>
            </a:r>
          </a:p>
          <a:p>
            <a:pPr marL="0" indent="0" algn="ctr">
              <a:buNone/>
            </a:pPr>
            <a:r>
              <a:rPr lang="en-US" dirty="0"/>
              <a:t>would be rounded to 3500 mm.</a:t>
            </a:r>
          </a:p>
          <a:p>
            <a:pPr marL="0" indent="0" algn="ctr">
              <a:buNone/>
            </a:pPr>
            <a:r>
              <a:rPr lang="en-US" dirty="0"/>
              <a:t>The selected ID is in complete harmony with the Licensor selected ID, which is 3500 mm.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1167844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kazi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9" y="3841845"/>
            <a:ext cx="69738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4580"/>
              </p:ext>
            </p:extLst>
          </p:nvPr>
        </p:nvGraphicFramePr>
        <p:xfrm>
          <a:off x="1651380" y="887105"/>
          <a:ext cx="8379726" cy="494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at the </a:t>
            </a:r>
          </a:p>
          <a:p>
            <a:pPr marL="0" indent="0" algn="ctr">
              <a:buNone/>
            </a:pPr>
            <a:r>
              <a:rPr lang="en-US" dirty="0"/>
              <a:t>suction of a centrifugal compressor  so that maximum droplet size contained in gas stream to </a:t>
            </a:r>
          </a:p>
          <a:p>
            <a:pPr marL="0" indent="0" algn="ctr">
              <a:buNone/>
            </a:pPr>
            <a:r>
              <a:rPr lang="en-US" dirty="0"/>
              <a:t>compressor should be max 10 micron.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1310185"/>
            <a:ext cx="10849970" cy="28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968990"/>
            <a:ext cx="5500048" cy="53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04405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It seems from the back-calculation that the licensor has selected 5 </a:t>
            </a:r>
          </a:p>
          <a:p>
            <a:pPr marL="0" indent="0">
              <a:buNone/>
            </a:pPr>
            <a:r>
              <a:rPr lang="en-US" dirty="0"/>
              <a:t>minutes for retention time . Likewise, in GPSA a retention time of 2-5 minutes has been selected for </a:t>
            </a:r>
          </a:p>
          <a:p>
            <a:pPr marL="0" indent="0">
              <a:buNone/>
            </a:pPr>
            <a:r>
              <a:rPr lang="en-US" dirty="0"/>
              <a:t>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</a:t>
            </a:r>
          </a:p>
          <a:p>
            <a:pPr marL="0" indent="0">
              <a:buNone/>
            </a:pPr>
            <a:r>
              <a:rPr lang="en-US" dirty="0"/>
              <a:t>H6 is the demister pad thickness which is 150 mm for both licensor and GPSA.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1123-E9E2-E913-A7B2-F626DE0E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" y="1104530"/>
            <a:ext cx="5577951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5334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53283-EBA2-0135-896F-52363D04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3" y="379521"/>
            <a:ext cx="7448364" cy="60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 and but by Foster-Wheeler is 3’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92467"/>
              </p:ext>
            </p:extLst>
          </p:nvPr>
        </p:nvGraphicFramePr>
        <p:xfrm>
          <a:off x="2183907" y="3559946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E59B-99D4-9C21-5E29-D8CF1D25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Step : Select a well-designed Mist Eliminator pad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Using KG TOWER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9B092-06A7-89D2-26CC-5AE79565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9" y="2716243"/>
            <a:ext cx="1509204" cy="10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7304-5727-0542-BD3D-C5FC23DF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Put operating data as input like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374D2-F5EC-FEFE-5742-CED59D513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86" y="1020932"/>
            <a:ext cx="7827423" cy="53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36BB-E9E4-6D64-7826-8BA68B0A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Koch-</a:t>
            </a:r>
            <a:r>
              <a:rPr lang="en-US" dirty="0" err="1"/>
              <a:t>Glitsch</a:t>
            </a:r>
            <a:r>
              <a:rPr lang="en-US" dirty="0"/>
              <a:t> products there are two types of demister pads :</a:t>
            </a:r>
          </a:p>
          <a:p>
            <a:pPr marL="342900" indent="-342900">
              <a:buAutoNum type="arabicPeriod"/>
            </a:pPr>
            <a:r>
              <a:rPr lang="en-US" dirty="0"/>
              <a:t>Traditional demister pads</a:t>
            </a:r>
          </a:p>
          <a:p>
            <a:pPr marL="342900" indent="-342900">
              <a:buAutoNum type="arabicPeriod"/>
            </a:pPr>
            <a:r>
              <a:rPr lang="en-US" dirty="0"/>
              <a:t>High efficiency demister pads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28BCB-88FF-3D7C-CDE0-49EB431B8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" y="1864311"/>
            <a:ext cx="5544705" cy="462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74883-6C69-FC03-E26D-A6E601E9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1864311"/>
            <a:ext cx="5223954" cy="46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1CCC-1D83-D9B4-7D6D-AE379E66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 types will be selected and the results are compared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A90C5-1F7E-FE22-9E76-F7B86F1F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0" y="1065319"/>
            <a:ext cx="7887764" cy="53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6BD71-72FB-BD71-A088-D7FC87374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1" y="479394"/>
            <a:ext cx="2305651" cy="51401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15373-B9BA-83CE-860F-061C26FE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52" y="479394"/>
            <a:ext cx="2305651" cy="5140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9ACE8-BBC7-30E3-66CE-D093366DC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3" y="479392"/>
            <a:ext cx="2305651" cy="5140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AD208-F4E2-F2A3-8DB8-D33A7A849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4" y="479389"/>
            <a:ext cx="2305650" cy="55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C248-17B0-E04F-89DF-BAAB358E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High Efficiency Demister Pad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66291-CDF4-4153-35E7-00026223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4" y="834963"/>
            <a:ext cx="2073028" cy="4935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63A03-F3B2-A012-BFD4-93891733B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91" y="834963"/>
            <a:ext cx="2183907" cy="4935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A0EFA-05DE-6C6E-4CF3-2CEAA8E6F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7" y="834963"/>
            <a:ext cx="2073028" cy="4935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1F7F45-2F35-7D01-D70A-F32942C19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35" y="834963"/>
            <a:ext cx="2183906" cy="4935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B5E5D4-9333-90AA-60CD-E05AC7CD7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32" y="834963"/>
            <a:ext cx="2183906" cy="49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5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FE34-B72C-E55F-CD6F-2BD00F98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best options that could be selected seem to be York mesh 172 , 709 and 421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8831C-83A8-E73A-8CA4-343920BB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5" y="1387529"/>
            <a:ext cx="7457243" cy="40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Due to its being at the suction of the compressor , a mesh mist eliminator should be installed.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0" y="3072131"/>
            <a:ext cx="476408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" y="491319"/>
            <a:ext cx="10498137" cy="5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both 30 and 34 inch are accepted but </a:t>
                </a:r>
                <a:r>
                  <a:rPr lang="en-US" dirty="0"/>
                  <a:t>it is recommended that inlet piping diameter match the </a:t>
                </a:r>
              </a:p>
              <a:p>
                <a:pPr marL="0" indent="0">
                  <a:buNone/>
                </a:pPr>
                <a:r>
                  <a:rPr lang="en-US" dirty="0"/>
                  <a:t>velocity requirement of the inlet to the separator  10 pipe diameters upstream of the separator to </a:t>
                </a:r>
              </a:p>
              <a:p>
                <a:pPr marL="0" indent="0">
                  <a:buNone/>
                </a:pPr>
                <a:r>
                  <a:rPr lang="en-US" dirty="0"/>
                  <a:t>provide a flow regime which is fully developed before entering the separator. Thus, 34 inch is accepted.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 rotWithShape="1">
                <a:blip r:embed="rId2"/>
                <a:stretch>
                  <a:fillRect l="-43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24480"/>
              </p:ext>
            </p:extLst>
          </p:nvPr>
        </p:nvGraphicFramePr>
        <p:xfrm>
          <a:off x="2441433" y="2129048"/>
          <a:ext cx="6647976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2085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3499</TotalTime>
  <Words>1802</Words>
  <Application>Microsoft Office PowerPoint</Application>
  <PresentationFormat>Widescreen</PresentationFormat>
  <Paragraphs>450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157</cp:revision>
  <dcterms:created xsi:type="dcterms:W3CDTF">2022-09-08T13:38:10Z</dcterms:created>
  <dcterms:modified xsi:type="dcterms:W3CDTF">2022-10-03T13:05:27Z</dcterms:modified>
</cp:coreProperties>
</file>