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08" r:id="rId4"/>
    <p:sldId id="309" r:id="rId5"/>
    <p:sldId id="311" r:id="rId6"/>
    <p:sldId id="310" r:id="rId7"/>
    <p:sldId id="313" r:id="rId8"/>
    <p:sldId id="312" r:id="rId9"/>
    <p:sldId id="314" r:id="rId10"/>
    <p:sldId id="315" r:id="rId11"/>
    <p:sldId id="316" r:id="rId12"/>
    <p:sldId id="317" r:id="rId13"/>
    <p:sldId id="319" r:id="rId14"/>
    <p:sldId id="320" r:id="rId15"/>
    <p:sldId id="321" r:id="rId16"/>
    <p:sldId id="323" r:id="rId17"/>
    <p:sldId id="348" r:id="rId18"/>
    <p:sldId id="350" r:id="rId19"/>
    <p:sldId id="346" r:id="rId20"/>
    <p:sldId id="349" r:id="rId21"/>
    <p:sldId id="347" r:id="rId22"/>
    <p:sldId id="324" r:id="rId23"/>
    <p:sldId id="325" r:id="rId24"/>
    <p:sldId id="327" r:id="rId25"/>
    <p:sldId id="326" r:id="rId26"/>
    <p:sldId id="328" r:id="rId27"/>
    <p:sldId id="329" r:id="rId28"/>
    <p:sldId id="330" r:id="rId29"/>
    <p:sldId id="331" r:id="rId30"/>
    <p:sldId id="333" r:id="rId31"/>
    <p:sldId id="351" r:id="rId32"/>
    <p:sldId id="353" r:id="rId33"/>
    <p:sldId id="352" r:id="rId34"/>
    <p:sldId id="332" r:id="rId35"/>
    <p:sldId id="334" r:id="rId36"/>
    <p:sldId id="335" r:id="rId37"/>
    <p:sldId id="33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Vertical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Without Mesh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D-2004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 algn="ctr">
              <a:buNone/>
            </a:pPr>
            <a:r>
              <a:rPr lang="en-US" dirty="0"/>
              <a:t>Many users limit the liquid outlet nozzle velocity based on pump suction line criteria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sounds between 6 and 8 inch only 8 inch is acceptable. The licensor has chosen 8 inch as the </a:t>
            </a:r>
          </a:p>
          <a:p>
            <a:pPr marL="0" indent="0">
              <a:buNone/>
            </a:pPr>
            <a:r>
              <a:rPr lang="en-US" dirty="0"/>
              <a:t>Outlet pipe size for liquid to pump suction. When performing velocity calculation for 6 inch max </a:t>
            </a:r>
          </a:p>
          <a:p>
            <a:pPr marL="0" indent="0">
              <a:buNone/>
            </a:pPr>
            <a:r>
              <a:rPr lang="en-US" dirty="0"/>
              <a:t>velocity exceeds 1.2 m/s which is set for 6inch.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7359"/>
              </p:ext>
            </p:extLst>
          </p:nvPr>
        </p:nvGraphicFramePr>
        <p:xfrm>
          <a:off x="5211191" y="4650124"/>
          <a:ext cx="587702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l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23A544-99BB-D160-FE00-2409A783F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" y="1156316"/>
            <a:ext cx="10715348" cy="22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According to GPSA , thanks to the fact that a vertical vessel without demister pad has </a:t>
            </a:r>
          </a:p>
          <a:p>
            <a:pPr marL="0" indent="0" algn="ctr">
              <a:buNone/>
            </a:pPr>
            <a:r>
              <a:rPr lang="en-US" dirty="0"/>
              <a:t>been chosen, a K value of 0.046 is selected.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00399"/>
              </p:ext>
            </p:extLst>
          </p:nvPr>
        </p:nvGraphicFramePr>
        <p:xfrm>
          <a:off x="1349805" y="1698683"/>
          <a:ext cx="8966580" cy="443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sz="1400" dirty="0" err="1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selected ID is not in harmony with the Licensor selected ID, which is 3350 mm.</a:t>
            </a:r>
          </a:p>
          <a:p>
            <a:pPr marL="0" indent="0" algn="ctr">
              <a:buNone/>
            </a:pPr>
            <a:r>
              <a:rPr lang="en-US" dirty="0"/>
              <a:t>The higher ID value calculated by GPSA results in lower Height value for the vary separator.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Foster-Wheeler </a:t>
                </a:r>
              </a:p>
              <a:p>
                <a:pPr marL="0" indent="0" algn="ctr">
                  <a:buNone/>
                </a:pPr>
                <a:r>
                  <a:rPr lang="en-US" dirty="0"/>
                  <a:t> The basis of sizing is the critical velocity Vc (m/s)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maximum gas velocity is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err="1"/>
                  <a:t>Vc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K is a coefficient depending on the service, and the use or the absence of wire mesh. </a:t>
                </a:r>
              </a:p>
              <a:p>
                <a:pPr marL="0" indent="0" algn="ctr">
                  <a:buNone/>
                </a:pPr>
                <a:r>
                  <a:rPr lang="en-US" dirty="0"/>
                  <a:t> Recommended K values are given hereafter for different services.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 If a vane pack internal is used, the recommended K value is 3.3.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  <a:blipFill rotWithShape="1">
                <a:blip r:embed="rId2"/>
                <a:stretch>
                  <a:fillRect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0" y="1247743"/>
            <a:ext cx="2647666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879C6-4505-7FE9-F10A-505FCC7B0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60" y="3728992"/>
            <a:ext cx="78200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35340"/>
              </p:ext>
            </p:extLst>
          </p:nvPr>
        </p:nvGraphicFramePr>
        <p:xfrm>
          <a:off x="1651380" y="887105"/>
          <a:ext cx="8379726" cy="494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Vc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</a:t>
                      </a:r>
                      <a:r>
                        <a:rPr lang="en-US" sz="1200" dirty="0" err="1"/>
                        <a:t>max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2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Svercheck-Method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3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</a:t>
            </a:r>
            <a:r>
              <a:rPr lang="en-US" dirty="0" err="1">
                <a:solidFill>
                  <a:srgbClr val="FF0000"/>
                </a:solidFill>
              </a:rPr>
              <a:t>Uv</a:t>
            </a:r>
            <a:r>
              <a:rPr lang="en-US" dirty="0">
                <a:solidFill>
                  <a:srgbClr val="FF0000"/>
                </a:solidFill>
              </a:rPr>
              <a:t> = 0.75 U</a:t>
            </a:r>
            <a:r>
              <a:rPr lang="en-US" sz="1200" dirty="0">
                <a:solidFill>
                  <a:srgbClr val="FF0000"/>
                </a:solidFill>
              </a:rPr>
              <a:t>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48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DB2A-28EF-1354-FEB3-7F5C83EC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Svercheck Method-K value</a:t>
            </a:r>
          </a:p>
          <a:p>
            <a:pPr marL="0" indent="0" algn="ctr">
              <a:buNone/>
            </a:pPr>
            <a:r>
              <a:rPr lang="en-US" dirty="0"/>
              <a:t>K = 0.35 – 0.01 (364.5-100/100) = 0.3235</a:t>
            </a:r>
          </a:p>
          <a:p>
            <a:pPr marL="0" indent="0" algn="ctr">
              <a:buNone/>
            </a:pPr>
            <a:r>
              <a:rPr lang="en-US" dirty="0"/>
              <a:t>For vertical vessel without mist eliminator</a:t>
            </a:r>
          </a:p>
          <a:p>
            <a:pPr marL="0" indent="0" algn="ctr">
              <a:buNone/>
            </a:pPr>
            <a:r>
              <a:rPr lang="en-US" dirty="0"/>
              <a:t>K</a:t>
            </a:r>
            <a:r>
              <a:rPr lang="en-US" sz="1200" dirty="0"/>
              <a:t>selected </a:t>
            </a:r>
            <a:r>
              <a:rPr lang="en-US" dirty="0"/>
              <a:t>= 0.32/2 = 0.16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117B3402-1257-75E7-F856-E2933C16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2343704"/>
            <a:ext cx="7457242" cy="41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1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separate liquid particle from the gas . The vessel is located after </a:t>
            </a:r>
          </a:p>
          <a:p>
            <a:pPr marL="0" indent="0" algn="ctr">
              <a:buNone/>
            </a:pPr>
            <a:r>
              <a:rPr lang="en-US" dirty="0"/>
              <a:t>Heat exchanger to separate condensate produced from gas stream.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922AD-E7DE-9DD1-4A15-07BDC35D5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3909"/>
            <a:ext cx="11273050" cy="233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4060-8EC9-4BDF-2638-0E6EF746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52A71A-BFB2-845F-0CA6-F3BC85265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53742"/>
              </p:ext>
            </p:extLst>
          </p:nvPr>
        </p:nvGraphicFramePr>
        <p:xfrm>
          <a:off x="1172251" y="881243"/>
          <a:ext cx="8966580" cy="567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  <a:r>
                        <a:rPr lang="en-US" sz="1400" dirty="0"/>
                        <a:t>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Uv</a:t>
                      </a:r>
                      <a:endParaRPr lang="en-US" sz="1800" dirty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83091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922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251D-C060-BD42-5ED1-9D8EA101C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Explanation , Comparison and Discussion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criteria have been used to size the vary separator and the difference in diameter results stem </a:t>
            </a:r>
          </a:p>
          <a:p>
            <a:pPr marL="0" indent="0">
              <a:buNone/>
            </a:pPr>
            <a:r>
              <a:rPr lang="en-US" dirty="0"/>
              <a:t>From the selected K that each licensor or criterion has set based on their experience. The following </a:t>
            </a:r>
          </a:p>
          <a:p>
            <a:pPr marL="0" indent="0">
              <a:buNone/>
            </a:pPr>
            <a:r>
              <a:rPr lang="en-US" dirty="0"/>
              <a:t>table provides the K value and diameter calculated.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458B90-D2FC-F309-78F8-FBA888E35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0110"/>
              </p:ext>
            </p:extLst>
          </p:nvPr>
        </p:nvGraphicFramePr>
        <p:xfrm>
          <a:off x="1586636" y="3428999"/>
          <a:ext cx="8196555" cy="148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311">
                  <a:extLst>
                    <a:ext uri="{9D8B030D-6E8A-4147-A177-3AD203B41FA5}">
                      <a16:colId xmlns:a16="http://schemas.microsoft.com/office/drawing/2014/main" val="497101880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3020248221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496215452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985531963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3446895289"/>
                    </a:ext>
                  </a:extLst>
                </a:gridCol>
              </a:tblGrid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13409"/>
                  </a:ext>
                </a:extLst>
              </a:tr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11641"/>
                  </a:ext>
                </a:extLst>
              </a:tr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5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00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Height Calculation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4" y="968990"/>
            <a:ext cx="5500048" cy="53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Retention/Surge Time</a:t>
            </a:r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67187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Calculation, Explanation, and Discussion</a:t>
            </a:r>
          </a:p>
          <a:p>
            <a:pPr marL="0" indent="0">
              <a:buNone/>
            </a:pPr>
            <a:r>
              <a:rPr lang="en-US" dirty="0"/>
              <a:t>H1 mostly depends on instrument mount position and the number of instrument devices used . The </a:t>
            </a:r>
          </a:p>
          <a:p>
            <a:pPr marL="0" indent="0">
              <a:buNone/>
            </a:pPr>
            <a:r>
              <a:rPr lang="en-US" dirty="0"/>
              <a:t>Licensor for most of his vertical vessel has selected 500 mm in accord with his FCS and ESD Control </a:t>
            </a:r>
          </a:p>
          <a:p>
            <a:pPr marL="0" indent="0">
              <a:buNone/>
            </a:pPr>
            <a:r>
              <a:rPr lang="en-US" dirty="0"/>
              <a:t>System, whereas in GPSA 450 mm is selected as the basis.</a:t>
            </a:r>
          </a:p>
          <a:p>
            <a:pPr marL="0" indent="0">
              <a:buNone/>
            </a:pPr>
            <a:r>
              <a:rPr lang="en-US" dirty="0"/>
              <a:t>H2 is a function of retention time . It seems from the back-calculation that the licensor has selected 5 </a:t>
            </a:r>
          </a:p>
          <a:p>
            <a:pPr marL="0" indent="0">
              <a:buNone/>
            </a:pPr>
            <a:r>
              <a:rPr lang="en-US" dirty="0"/>
              <a:t>minutes for retention time . Likewise, in GPSA a retention time of 2-5 minutes has been selected for </a:t>
            </a:r>
          </a:p>
          <a:p>
            <a:pPr marL="0" indent="0">
              <a:buNone/>
            </a:pPr>
            <a:r>
              <a:rPr lang="en-US" dirty="0"/>
              <a:t>Flash drums. The licensor general retention time table is given in next-page</a:t>
            </a:r>
          </a:p>
          <a:p>
            <a:pPr marL="0" indent="0">
              <a:buNone/>
            </a:pPr>
            <a:r>
              <a:rPr lang="en-US" dirty="0"/>
              <a:t>H3 in GPSA for Half Open pipes is 0.25D and has been the basis for calculation.</a:t>
            </a:r>
          </a:p>
          <a:p>
            <a:pPr marL="0" indent="0">
              <a:buNone/>
            </a:pPr>
            <a:r>
              <a:rPr lang="en-US" dirty="0"/>
              <a:t>H4 is the size of inlet Half Open pipe which is the same size of upstream pipe for both licensor and </a:t>
            </a:r>
          </a:p>
          <a:p>
            <a:pPr marL="0" indent="0">
              <a:buNone/>
            </a:pPr>
            <a:r>
              <a:rPr lang="en-US" dirty="0"/>
              <a:t>GPSA.</a:t>
            </a:r>
          </a:p>
          <a:p>
            <a:pPr marL="0" indent="0">
              <a:buNone/>
            </a:pPr>
            <a:r>
              <a:rPr lang="en-US" dirty="0"/>
              <a:t>H5 in GPSA for Half Open pipes is 0. 5D and has been the basis for calculation.</a:t>
            </a:r>
          </a:p>
          <a:p>
            <a:pPr marL="0" indent="0">
              <a:buNone/>
            </a:pPr>
            <a:r>
              <a:rPr lang="en-US" dirty="0"/>
              <a:t>H6 is the demister pad thickness which is 150 mm for both licensor and GPSA.</a:t>
            </a:r>
          </a:p>
          <a:p>
            <a:pPr marL="0" indent="0">
              <a:buNone/>
            </a:pPr>
            <a:r>
              <a:rPr lang="en-US" dirty="0"/>
              <a:t>H7 in GPSA is minimum 150 mm but in other sketch in GPSA there is a formula for X4 which connects</a:t>
            </a:r>
          </a:p>
          <a:p>
            <a:pPr marL="0" indent="0">
              <a:buNone/>
            </a:pPr>
            <a:r>
              <a:rPr lang="en-US" dirty="0"/>
              <a:t>the upper part of demister pad to outlet nozzle which can not be used for comparison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0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CC38-3737-5809-747A-92B4BAB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Retention Time provided by the licensor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D4D14-CDB6-FF55-3ABE-BCB3CE76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9" y="870012"/>
            <a:ext cx="9817960" cy="5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7EA48B92-4AB4-AD20-8DD2-4A6252669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3" y="692458"/>
            <a:ext cx="9178077" cy="52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8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77B3-BF6C-7DC7-0979-5F3C05E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1123-E9E2-E913-A7B2-F626DE0E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" y="1104530"/>
            <a:ext cx="5577951" cy="518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2D5DB-14AD-BF74-13AC-225B3AC5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1104530"/>
            <a:ext cx="53976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68850"/>
              </p:ext>
            </p:extLst>
          </p:nvPr>
        </p:nvGraphicFramePr>
        <p:xfrm>
          <a:off x="3930556" y="307078"/>
          <a:ext cx="6761707" cy="608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5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F21F-B93F-7D1E-87CE-5BCA513E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310151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Svercek Method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8097E-D711-72B1-B6F0-F7EF34247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" y="1065320"/>
            <a:ext cx="4572757" cy="5557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41DF4-F276-918D-73B0-9D31A39E2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26" y="1065320"/>
            <a:ext cx="4055224" cy="555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B49B5-8A35-991E-3489-1F9D41970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96" y="1065320"/>
            <a:ext cx="2514250" cy="55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3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97362"/>
              </p:ext>
            </p:extLst>
          </p:nvPr>
        </p:nvGraphicFramePr>
        <p:xfrm>
          <a:off x="3930556" y="307078"/>
          <a:ext cx="6962346" cy="610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HLLL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1675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4065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52A61D-383F-36E4-4C34-59B54316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8" y="307077"/>
            <a:ext cx="3152330" cy="61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BC3812B-7084-A457-2979-8B079A3ED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4540"/>
              </p:ext>
            </p:extLst>
          </p:nvPr>
        </p:nvGraphicFramePr>
        <p:xfrm>
          <a:off x="1339542" y="1261204"/>
          <a:ext cx="8128000" cy="216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1886304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46592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922066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688341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62682755"/>
                    </a:ext>
                  </a:extLst>
                </a:gridCol>
              </a:tblGrid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35151"/>
                  </a:ext>
                </a:extLst>
              </a:tr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308555"/>
                  </a:ext>
                </a:extLst>
              </a:tr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1106"/>
                  </a:ext>
                </a:extLst>
              </a:tr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2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73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7DA6-B3B9-31A6-6A28-B5E45D9D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Manholes</a:t>
            </a:r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Size of manholes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&lt;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Flanged vessel shall be considered if equipment contains internals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Otherwise, size of manholes = 18”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≥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Toxic service size of manholes = 24”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Non-toxic service size of manholes = 20”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 (or up to 24” if internals need to be removable through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manhole.)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EA89-41FC-5994-2F75-CE7CFEF7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Drain and Vents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The drain of the vessel shall always be at the lowest point of a vessel. For vertical vessels they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connected to the bottom outlet line at the low point. For horizontal vessels the drain point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directly on the bottom of the drum at the lowest point ensured through vessel slope (1:100).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082D1-E0DF-95BF-F51A-C97A7A28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2969118"/>
            <a:ext cx="9153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both licensor and FW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 and but by Foster-Wheeler is 3’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92467"/>
              </p:ext>
            </p:extLst>
          </p:nvPr>
        </p:nvGraphicFramePr>
        <p:xfrm>
          <a:off x="2183907" y="3559946"/>
          <a:ext cx="7279692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4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20560732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gas dominant a vertical vessel is selected 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no downstream requirement is emphasized no de-mister pad is needed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A0FBB-D921-3DE9-045F-9B2DA98D4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428563"/>
            <a:ext cx="10484528" cy="60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 algn="ctr">
              <a:buNone/>
            </a:pPr>
            <a:r>
              <a:rPr lang="en-US" dirty="0"/>
              <a:t>Half Pipe has proven itself to be not only effective in large capacities but cost-effective as well and in</a:t>
            </a:r>
          </a:p>
          <a:p>
            <a:pPr marL="0" indent="0" algn="ctr">
              <a:buNone/>
            </a:pPr>
            <a:r>
              <a:rPr lang="en-US" dirty="0"/>
              <a:t>many application is preferred to Diffuser whose performance is superior but too costly.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" y="1965278"/>
            <a:ext cx="10231437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So, both 34 and 36 inch are accepted but </a:t>
                </a:r>
                <a:r>
                  <a:rPr lang="en-US" dirty="0"/>
                  <a:t>it is recommended that inlet piping diameter match the </a:t>
                </a:r>
              </a:p>
              <a:p>
                <a:pPr marL="0" indent="0">
                  <a:buNone/>
                </a:pPr>
                <a:r>
                  <a:rPr lang="en-US" dirty="0"/>
                  <a:t>velocity requirement of the inlet to the separator  10 pipe diameters upstream of the separator to </a:t>
                </a:r>
              </a:p>
              <a:p>
                <a:pPr marL="0" indent="0">
                  <a:buNone/>
                </a:pPr>
                <a:r>
                  <a:rPr lang="en-US" dirty="0"/>
                  <a:t>provide a flow regime which is fully developed before entering the separator. Thus, 34 inch is accepted.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>
                <a:blip r:embed="rId2"/>
                <a:stretch>
                  <a:fillRect l="-433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78648"/>
              </p:ext>
            </p:extLst>
          </p:nvPr>
        </p:nvGraphicFramePr>
        <p:xfrm>
          <a:off x="2441433" y="2129048"/>
          <a:ext cx="6647976" cy="26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2983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</a:t>
            </a:r>
          </a:p>
          <a:p>
            <a:pPr marL="0" indent="0">
              <a:buNone/>
            </a:pPr>
            <a:r>
              <a:rPr lang="en-US" dirty="0"/>
              <a:t>5400 kg/m • s2. In addition some users limit the absolute velocity to 18 m/s. The pipe size can be </a:t>
            </a:r>
          </a:p>
          <a:p>
            <a:pPr marL="0" indent="0">
              <a:buNone/>
            </a:pPr>
            <a:r>
              <a:rPr lang="en-US" dirty="0"/>
              <a:t>decreased  to the appropriate size based on pressure drop considerations, 5-10 pipe diameters </a:t>
            </a:r>
          </a:p>
          <a:p>
            <a:pPr marL="0" indent="0">
              <a:buNone/>
            </a:pPr>
            <a:r>
              <a:rPr lang="en-US" dirty="0"/>
              <a:t>downstream of the separator, as required.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33663"/>
              </p:ext>
            </p:extLst>
          </p:nvPr>
        </p:nvGraphicFramePr>
        <p:xfrm>
          <a:off x="1651247" y="3833689"/>
          <a:ext cx="8220725" cy="270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2924187007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4100514591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r>
                        <a:rPr lang="en-US" sz="1200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entury"/>
                        </a:rPr>
                        <a:t>ρ</a:t>
                      </a:r>
                      <a:r>
                        <a:rPr lang="en-US" dirty="0">
                          <a:latin typeface="Century"/>
                        </a:rPr>
                        <a:t>V</a:t>
                      </a:r>
                      <a:r>
                        <a:rPr lang="en-US" sz="1200" dirty="0">
                          <a:latin typeface="Century"/>
                        </a:rPr>
                        <a:t>g</a:t>
                      </a:r>
                      <a:r>
                        <a:rPr lang="en-US" dirty="0">
                          <a:latin typeface="Century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6470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4909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2975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3830</TotalTime>
  <Words>1801</Words>
  <Application>Microsoft Office PowerPoint</Application>
  <PresentationFormat>Widescreen</PresentationFormat>
  <Paragraphs>581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158</cp:revision>
  <dcterms:created xsi:type="dcterms:W3CDTF">2022-09-08T13:38:10Z</dcterms:created>
  <dcterms:modified xsi:type="dcterms:W3CDTF">2022-09-28T13:53:38Z</dcterms:modified>
</cp:coreProperties>
</file>