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7" r:id="rId3"/>
    <p:sldId id="308" r:id="rId4"/>
    <p:sldId id="309" r:id="rId5"/>
    <p:sldId id="311" r:id="rId6"/>
    <p:sldId id="310" r:id="rId7"/>
    <p:sldId id="313" r:id="rId8"/>
    <p:sldId id="312" r:id="rId9"/>
    <p:sldId id="314" r:id="rId10"/>
    <p:sldId id="315" r:id="rId11"/>
    <p:sldId id="316" r:id="rId12"/>
    <p:sldId id="317" r:id="rId13"/>
    <p:sldId id="319" r:id="rId14"/>
    <p:sldId id="320" r:id="rId15"/>
    <p:sldId id="321" r:id="rId16"/>
    <p:sldId id="323" r:id="rId17"/>
    <p:sldId id="348" r:id="rId18"/>
    <p:sldId id="350" r:id="rId19"/>
    <p:sldId id="346" r:id="rId20"/>
    <p:sldId id="349" r:id="rId21"/>
    <p:sldId id="347" r:id="rId22"/>
    <p:sldId id="324" r:id="rId23"/>
    <p:sldId id="325" r:id="rId24"/>
    <p:sldId id="327" r:id="rId25"/>
    <p:sldId id="326" r:id="rId26"/>
    <p:sldId id="328" r:id="rId27"/>
    <p:sldId id="329" r:id="rId28"/>
    <p:sldId id="330" r:id="rId29"/>
    <p:sldId id="331" r:id="rId30"/>
    <p:sldId id="333" r:id="rId31"/>
    <p:sldId id="351" r:id="rId32"/>
    <p:sldId id="353" r:id="rId33"/>
    <p:sldId id="352" r:id="rId34"/>
    <p:sldId id="332" r:id="rId35"/>
    <p:sldId id="334" r:id="rId36"/>
    <p:sldId id="335" r:id="rId37"/>
    <p:sldId id="33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00239D6-50DD-4F12-ADE5-0C535B87731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1576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5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8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1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110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6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8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2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1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00239D6-50DD-4F12-ADE5-0C535B87731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7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6E13E-79F4-FF00-9D56-4E5E3348A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Vertical Vessel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With Mesh Mist Eliminator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D-2005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Design and Principles</a:t>
            </a:r>
          </a:p>
        </p:txBody>
      </p:sp>
    </p:spTree>
    <p:extLst>
      <p:ext uri="{BB962C8B-B14F-4D97-AF65-F5344CB8AC3E}">
        <p14:creationId xmlns:p14="http://schemas.microsoft.com/office/powerpoint/2010/main" val="305218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86698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Liquid Outlet Nozzle</a:t>
            </a:r>
          </a:p>
          <a:p>
            <a:pPr marL="0" indent="0" algn="ctr">
              <a:buNone/>
            </a:pPr>
            <a:r>
              <a:rPr lang="en-US" dirty="0"/>
              <a:t>Many users limit the liquid outlet nozzle velocity based on pump suction line criteria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sounds between 6 and 8 inch only 8 inch is acceptable. The licensor has chosen 8 inch as the </a:t>
            </a:r>
          </a:p>
          <a:p>
            <a:pPr marL="0" indent="0">
              <a:buNone/>
            </a:pPr>
            <a:r>
              <a:rPr lang="en-US" dirty="0"/>
              <a:t>Outlet pipe size for liquid to pump suction. When performing velocity calculation for 6 inch max </a:t>
            </a:r>
          </a:p>
          <a:p>
            <a:pPr marL="0" indent="0">
              <a:buNone/>
            </a:pPr>
            <a:r>
              <a:rPr lang="en-US" dirty="0"/>
              <a:t>velocity exceeds 1.2 m/s which is set for 6inch.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97359"/>
              </p:ext>
            </p:extLst>
          </p:nvPr>
        </p:nvGraphicFramePr>
        <p:xfrm>
          <a:off x="5211191" y="4650124"/>
          <a:ext cx="587702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2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3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2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214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</a:t>
                      </a:r>
                      <a:r>
                        <a:rPr lang="en-US" sz="1200" dirty="0" err="1"/>
                        <a:t>l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123A544-99BB-D160-FE00-2409A783F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3" y="1156316"/>
            <a:ext cx="10715348" cy="227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89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Step: Calculate Vessel Diameter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Each and every licensor and company has developed a design basis procedure for sizing vessels. In this </a:t>
            </a:r>
          </a:p>
          <a:p>
            <a:pPr marL="0" indent="0" algn="ctr">
              <a:buNone/>
            </a:pPr>
            <a:r>
              <a:rPr lang="en-US" dirty="0"/>
              <a:t>Article , a GPSA-based method, Foster-Wheeler-based method and the Licensor method will be </a:t>
            </a:r>
          </a:p>
          <a:p>
            <a:pPr marL="0" indent="0" algn="ctr">
              <a:buNone/>
            </a:pPr>
            <a:r>
              <a:rPr lang="en-US" dirty="0"/>
              <a:t>explored. 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59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GPSA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1. Use the following equation and next-page K-values to calculate terminal velocity</a:t>
            </a:r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790" y="2302206"/>
            <a:ext cx="3761308" cy="220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062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259403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According to GPSA , thanks to the fact that a vertical vessel without demister pad has </a:t>
            </a:r>
          </a:p>
          <a:p>
            <a:pPr marL="0" indent="0" algn="ctr">
              <a:buNone/>
            </a:pPr>
            <a:r>
              <a:rPr lang="en-US" dirty="0"/>
              <a:t>been chosen, a K value of 0.046 is selected.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500399"/>
              </p:ext>
            </p:extLst>
          </p:nvPr>
        </p:nvGraphicFramePr>
        <p:xfrm>
          <a:off x="1349805" y="1698683"/>
          <a:ext cx="8966580" cy="4435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696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6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  <a:r>
                        <a:rPr lang="en-US" sz="1200" dirty="0"/>
                        <a:t>selected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</a:t>
                      </a:r>
                      <a:r>
                        <a:rPr lang="en-US" sz="1400" dirty="0" err="1"/>
                        <a:t>g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Q</a:t>
                      </a:r>
                      <a:r>
                        <a:rPr lang="en-US" sz="1200" dirty="0" err="1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m3/s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079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Notes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For ID calculation , the following equation has been utilized.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selected ID is not in harmony with the Licensor selected ID, which is 3350 mm.</a:t>
            </a:r>
          </a:p>
          <a:p>
            <a:pPr marL="0" indent="0" algn="ctr">
              <a:buNone/>
            </a:pPr>
            <a:r>
              <a:rPr lang="en-US" dirty="0"/>
              <a:t>The higher ID value calculated by GPSA results in lower Height value for the vary separator.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58" y="2313295"/>
            <a:ext cx="2770494" cy="123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425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1300346" cy="6858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Foster-Wheeler </a:t>
                </a:r>
              </a:p>
              <a:p>
                <a:pPr marL="0" indent="0" algn="ctr">
                  <a:buNone/>
                </a:pPr>
                <a:r>
                  <a:rPr lang="en-US" dirty="0"/>
                  <a:t> The basis of sizing is the critical velocity Vc (m/s)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The maximum gas velocity is K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err="1"/>
                  <a:t>Vc</a:t>
                </a: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/>
                  <a:t>K is a coefficient depending on the service, and the use or the absence of wire mesh. </a:t>
                </a:r>
              </a:p>
              <a:p>
                <a:pPr marL="0" indent="0" algn="ctr">
                  <a:buNone/>
                </a:pPr>
                <a:r>
                  <a:rPr lang="en-US" dirty="0"/>
                  <a:t> Recommended K values are given hereafter for different services. 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      If a vane pack internal is used, the recommended K value is 3.3.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1300346" cy="6858000"/>
              </a:xfrm>
              <a:blipFill rotWithShape="1">
                <a:blip r:embed="rId2"/>
                <a:stretch>
                  <a:fillRect b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Users\markazi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170" y="1247743"/>
            <a:ext cx="2647666" cy="10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879C6-4505-7FE9-F10A-505FCC7B0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60" y="3728992"/>
            <a:ext cx="78200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53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235340"/>
              </p:ext>
            </p:extLst>
          </p:nvPr>
        </p:nvGraphicFramePr>
        <p:xfrm>
          <a:off x="1651380" y="887105"/>
          <a:ext cx="8379726" cy="4940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3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3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3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459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  <a:r>
                        <a:rPr lang="en-US" sz="1200" dirty="0"/>
                        <a:t>selected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Vc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V</a:t>
                      </a:r>
                      <a:r>
                        <a:rPr lang="en-US" sz="1200" dirty="0" err="1"/>
                        <a:t>max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Q</a:t>
                      </a:r>
                      <a:r>
                        <a:rPr lang="en-US" sz="1200" dirty="0" err="1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m3/s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4056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4056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727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Svercheck-Method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1. Use the following equation and next-page K-values to calculate terminal velocity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790" y="2302206"/>
            <a:ext cx="3761308" cy="220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032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Notes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For ID calculation , the following equation has been utilized.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      </a:t>
            </a:r>
            <a:r>
              <a:rPr lang="en-US" dirty="0" err="1">
                <a:solidFill>
                  <a:srgbClr val="FF0000"/>
                </a:solidFill>
              </a:rPr>
              <a:t>Uv</a:t>
            </a:r>
            <a:r>
              <a:rPr lang="en-US" dirty="0">
                <a:solidFill>
                  <a:srgbClr val="FF0000"/>
                </a:solidFill>
              </a:rPr>
              <a:t> = 0.75 U</a:t>
            </a:r>
            <a:r>
              <a:rPr lang="en-US" sz="1200" dirty="0">
                <a:solidFill>
                  <a:srgbClr val="FF0000"/>
                </a:solidFill>
              </a:rPr>
              <a:t>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58" y="2313295"/>
            <a:ext cx="2770494" cy="123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348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7DB2A-28EF-1354-FEB3-7F5C83ECD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Svercheck Method-K value</a:t>
            </a:r>
          </a:p>
          <a:p>
            <a:pPr marL="0" indent="0" algn="ctr">
              <a:buNone/>
            </a:pPr>
            <a:r>
              <a:rPr lang="en-US" dirty="0"/>
              <a:t>K = 0.35 – 0.01 (364.5-100/100) = 0.3235</a:t>
            </a:r>
          </a:p>
          <a:p>
            <a:pPr marL="0" indent="0" algn="ctr">
              <a:buNone/>
            </a:pPr>
            <a:r>
              <a:rPr lang="en-US" dirty="0"/>
              <a:t>For vertical vessel without mist eliminator</a:t>
            </a:r>
          </a:p>
          <a:p>
            <a:pPr marL="0" indent="0" algn="ctr">
              <a:buNone/>
            </a:pPr>
            <a:r>
              <a:rPr lang="en-US" dirty="0"/>
              <a:t>K</a:t>
            </a:r>
            <a:r>
              <a:rPr lang="en-US" sz="1200" dirty="0"/>
              <a:t>selected </a:t>
            </a:r>
            <a:r>
              <a:rPr lang="en-US" dirty="0"/>
              <a:t>= 0.32/2 = 0.16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2" descr="C:\Users\markazi\Desktop\Capture.PNG">
            <a:extLst>
              <a:ext uri="{FF2B5EF4-FFF2-40B4-BE49-F238E27FC236}">
                <a16:creationId xmlns:a16="http://schemas.microsoft.com/office/drawing/2014/main" id="{117B3402-1257-75E7-F856-E2933C169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77" y="2343704"/>
            <a:ext cx="7457242" cy="412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21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Operating Parameters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Description</a:t>
            </a:r>
          </a:p>
          <a:p>
            <a:pPr marL="0" indent="0" algn="ctr">
              <a:buNone/>
            </a:pPr>
            <a:r>
              <a:rPr lang="en-US" dirty="0"/>
              <a:t>The objective of this vessel is to separate liquid particle from the gas . The vessel is located after </a:t>
            </a:r>
          </a:p>
          <a:p>
            <a:pPr marL="0" indent="0" algn="ctr">
              <a:buNone/>
            </a:pPr>
            <a:r>
              <a:rPr lang="en-US" dirty="0"/>
              <a:t>Heat exchanger to separate condensate produced from gas stream.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5922AD-E7DE-9DD1-4A15-07BDC35D5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23909"/>
            <a:ext cx="11273050" cy="233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47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A4060-8EC9-4BDF-2638-0E6EF7467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52A71A-BFB2-845F-0CA6-F3BC85265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053742"/>
              </p:ext>
            </p:extLst>
          </p:nvPr>
        </p:nvGraphicFramePr>
        <p:xfrm>
          <a:off x="1172251" y="881243"/>
          <a:ext cx="8966580" cy="5674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7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877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8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  <a:r>
                        <a:rPr lang="en-US" sz="1200" dirty="0"/>
                        <a:t>selected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</a:t>
                      </a:r>
                      <a:r>
                        <a:rPr lang="en-US" sz="1400" dirty="0"/>
                        <a:t>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Uv</a:t>
                      </a:r>
                      <a:endParaRPr lang="en-US" sz="1800" dirty="0"/>
                    </a:p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83091"/>
                  </a:ext>
                </a:extLst>
              </a:tr>
              <a:tr h="55768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Q</a:t>
                      </a:r>
                      <a:r>
                        <a:rPr lang="en-US" sz="1200" dirty="0" err="1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m3/s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3345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3345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7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3350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922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A251D-C060-BD42-5ED1-9D8EA101C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Explanation , Comparison and Discussion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Different criteria have been used to size the vary separator and the difference in diameter results stem </a:t>
            </a:r>
          </a:p>
          <a:p>
            <a:pPr marL="0" indent="0">
              <a:buNone/>
            </a:pPr>
            <a:r>
              <a:rPr lang="en-US" dirty="0"/>
              <a:t>From the selected K that each licensor or criterion has set based on their experience. The following </a:t>
            </a:r>
          </a:p>
          <a:p>
            <a:pPr marL="0" indent="0">
              <a:buNone/>
            </a:pPr>
            <a:r>
              <a:rPr lang="en-US" dirty="0"/>
              <a:t>table provides the K value and diameter calculated.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458B90-D2FC-F309-78F8-FBA888E35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80110"/>
              </p:ext>
            </p:extLst>
          </p:nvPr>
        </p:nvGraphicFramePr>
        <p:xfrm>
          <a:off x="1586636" y="3428999"/>
          <a:ext cx="8196555" cy="1489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311">
                  <a:extLst>
                    <a:ext uri="{9D8B030D-6E8A-4147-A177-3AD203B41FA5}">
                      <a16:colId xmlns:a16="http://schemas.microsoft.com/office/drawing/2014/main" val="497101880"/>
                    </a:ext>
                  </a:extLst>
                </a:gridCol>
                <a:gridCol w="1639311">
                  <a:extLst>
                    <a:ext uri="{9D8B030D-6E8A-4147-A177-3AD203B41FA5}">
                      <a16:colId xmlns:a16="http://schemas.microsoft.com/office/drawing/2014/main" val="3020248221"/>
                    </a:ext>
                  </a:extLst>
                </a:gridCol>
                <a:gridCol w="1639311">
                  <a:extLst>
                    <a:ext uri="{9D8B030D-6E8A-4147-A177-3AD203B41FA5}">
                      <a16:colId xmlns:a16="http://schemas.microsoft.com/office/drawing/2014/main" val="496215452"/>
                    </a:ext>
                  </a:extLst>
                </a:gridCol>
                <a:gridCol w="1639311">
                  <a:extLst>
                    <a:ext uri="{9D8B030D-6E8A-4147-A177-3AD203B41FA5}">
                      <a16:colId xmlns:a16="http://schemas.microsoft.com/office/drawing/2014/main" val="985531963"/>
                    </a:ext>
                  </a:extLst>
                </a:gridCol>
                <a:gridCol w="1639311">
                  <a:extLst>
                    <a:ext uri="{9D8B030D-6E8A-4147-A177-3AD203B41FA5}">
                      <a16:colId xmlns:a16="http://schemas.microsoft.com/office/drawing/2014/main" val="3446895289"/>
                    </a:ext>
                  </a:extLst>
                </a:gridCol>
              </a:tblGrid>
              <a:tr h="4964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Svercheck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613409"/>
                  </a:ext>
                </a:extLst>
              </a:tr>
              <a:tr h="4964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K-Value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0.0816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211641"/>
                  </a:ext>
                </a:extLst>
              </a:tr>
              <a:tr h="4964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250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005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Step: Height Calculation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Each and every licensor and company has developed a design basis procedure for sizing vessels. In this </a:t>
            </a:r>
          </a:p>
          <a:p>
            <a:pPr marL="0" indent="0" algn="ctr">
              <a:buNone/>
            </a:pPr>
            <a:r>
              <a:rPr lang="en-US" dirty="0"/>
              <a:t>Article , a GPSA-based method, Foster-Wheeler-based method and the Licensor method will be </a:t>
            </a:r>
          </a:p>
          <a:p>
            <a:pPr marL="0" indent="0" algn="ctr">
              <a:buNone/>
            </a:pPr>
            <a:r>
              <a:rPr lang="en-US" dirty="0"/>
              <a:t>explored. 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73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GPSA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54" y="968990"/>
            <a:ext cx="5500048" cy="536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9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       Retention/Surge Time</a:t>
            </a:r>
          </a:p>
        </p:txBody>
      </p:sp>
      <p:pic>
        <p:nvPicPr>
          <p:cNvPr id="3074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7" y="1070212"/>
            <a:ext cx="555463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kazi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25" y="1070212"/>
            <a:ext cx="453105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377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967187"/>
              </p:ext>
            </p:extLst>
          </p:nvPr>
        </p:nvGraphicFramePr>
        <p:xfrm>
          <a:off x="3930556" y="307078"/>
          <a:ext cx="6761707" cy="610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6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Height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sz="1200" dirty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5715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147" name="Picture 3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1" y="245660"/>
            <a:ext cx="2688608" cy="622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39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Calculation, Explanation, and Discussion</a:t>
            </a:r>
          </a:p>
          <a:p>
            <a:pPr marL="0" indent="0">
              <a:buNone/>
            </a:pPr>
            <a:r>
              <a:rPr lang="en-US" dirty="0"/>
              <a:t>H1 mostly depends on instrument mount position and the number of instrument devices used . The </a:t>
            </a:r>
          </a:p>
          <a:p>
            <a:pPr marL="0" indent="0">
              <a:buNone/>
            </a:pPr>
            <a:r>
              <a:rPr lang="en-US" dirty="0"/>
              <a:t>Licensor for most of his vertical vessel has selected 500 mm in accord with his FCS and ESD Control </a:t>
            </a:r>
          </a:p>
          <a:p>
            <a:pPr marL="0" indent="0">
              <a:buNone/>
            </a:pPr>
            <a:r>
              <a:rPr lang="en-US" dirty="0"/>
              <a:t>System, whereas in GPSA 450 mm is selected as the basis.</a:t>
            </a:r>
          </a:p>
          <a:p>
            <a:pPr marL="0" indent="0">
              <a:buNone/>
            </a:pPr>
            <a:r>
              <a:rPr lang="en-US" dirty="0"/>
              <a:t>H2 is a function of retention time . It seems from the back-calculation that the licensor has selected 5 </a:t>
            </a:r>
          </a:p>
          <a:p>
            <a:pPr marL="0" indent="0">
              <a:buNone/>
            </a:pPr>
            <a:r>
              <a:rPr lang="en-US" dirty="0"/>
              <a:t>minutes for retention time . Likewise, in GPSA a retention time of 2-5 minutes has been selected for </a:t>
            </a:r>
          </a:p>
          <a:p>
            <a:pPr marL="0" indent="0">
              <a:buNone/>
            </a:pPr>
            <a:r>
              <a:rPr lang="en-US" dirty="0"/>
              <a:t>Flash drums. The licensor general retention time table is given in next-page</a:t>
            </a:r>
          </a:p>
          <a:p>
            <a:pPr marL="0" indent="0">
              <a:buNone/>
            </a:pPr>
            <a:r>
              <a:rPr lang="en-US" dirty="0"/>
              <a:t>H3 in GPSA for Half Open pipes is 0.25D and has been the basis for calculation.</a:t>
            </a:r>
          </a:p>
          <a:p>
            <a:pPr marL="0" indent="0">
              <a:buNone/>
            </a:pPr>
            <a:r>
              <a:rPr lang="en-US" dirty="0"/>
              <a:t>H4 is the size of inlet Half Open pipe which is the same size of upstream pipe for both licensor and </a:t>
            </a:r>
          </a:p>
          <a:p>
            <a:pPr marL="0" indent="0">
              <a:buNone/>
            </a:pPr>
            <a:r>
              <a:rPr lang="en-US" dirty="0"/>
              <a:t>GPSA.</a:t>
            </a:r>
          </a:p>
          <a:p>
            <a:pPr marL="0" indent="0">
              <a:buNone/>
            </a:pPr>
            <a:r>
              <a:rPr lang="en-US" dirty="0"/>
              <a:t>H5 in GPSA for Half Open pipes is 0. 5D and has been the basis for calculation.</a:t>
            </a:r>
          </a:p>
          <a:p>
            <a:pPr marL="0" indent="0">
              <a:buNone/>
            </a:pPr>
            <a:r>
              <a:rPr lang="en-US" dirty="0"/>
              <a:t>H6 is the demister pad thickness which is 150 mm for both licensor and GPSA.</a:t>
            </a:r>
          </a:p>
          <a:p>
            <a:pPr marL="0" indent="0">
              <a:buNone/>
            </a:pPr>
            <a:r>
              <a:rPr lang="en-US" dirty="0"/>
              <a:t>H7 in GPSA is minimum 150 mm but in other sketch in GPSA there is a formula for X4 which connects</a:t>
            </a:r>
          </a:p>
          <a:p>
            <a:pPr marL="0" indent="0">
              <a:buNone/>
            </a:pPr>
            <a:r>
              <a:rPr lang="en-US" dirty="0"/>
              <a:t>the upper part of demister pad to outlet nozzle which can not be used for comparison here.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80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0CC38-3737-5809-747A-92B4BAB45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Retention Time provided by the licensor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8D4D14-CDB6-FF55-3ABE-BCB3CE76F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79" y="870012"/>
            <a:ext cx="9817960" cy="579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3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kazi\Desktop\Capture.PNG">
            <a:extLst>
              <a:ext uri="{FF2B5EF4-FFF2-40B4-BE49-F238E27FC236}">
                <a16:creationId xmlns:a16="http://schemas.microsoft.com/office/drawing/2014/main" id="{7EA48B92-4AB4-AD20-8DD2-4A62526690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73" y="692458"/>
            <a:ext cx="9178077" cy="523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48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D77B3-BF6C-7DC7-0979-5F3C05E4B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Foster-Wheeler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51123-E9E2-E913-A7B2-F626DE0E0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4" y="1104530"/>
            <a:ext cx="5577951" cy="518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62D5DB-14AD-BF74-13AC-225B3AC5E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18" y="1104530"/>
            <a:ext cx="539762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9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Design Procedure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Select proper Orientation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Select and Size proper Inlet Device, Inlet and Outlet ID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3.Calculate Vessel Diameter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Calculate Vessel Height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5.Select and Size Manholes, Vent, Drain, Vortex Breaker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 Select a well-designed mist eliminator pad 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6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268850"/>
              </p:ext>
            </p:extLst>
          </p:nvPr>
        </p:nvGraphicFramePr>
        <p:xfrm>
          <a:off x="3930556" y="307078"/>
          <a:ext cx="6761707" cy="6083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6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5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Height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2095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sz="1200" dirty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147" name="Picture 3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1" y="245660"/>
            <a:ext cx="2688608" cy="622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627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2F21F-B93F-7D1E-87CE-5BCA513EE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1310151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Svercek Method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E8097E-D711-72B1-B6F0-F7EF34247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9" y="1065320"/>
            <a:ext cx="4572757" cy="5557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441DF4-F276-918D-73B0-9D31A39E2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926" y="1065320"/>
            <a:ext cx="4055224" cy="5557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9B49B5-8A35-991E-3489-1F9D41970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96" y="1065320"/>
            <a:ext cx="2514250" cy="555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73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359725"/>
              </p:ext>
            </p:extLst>
          </p:nvPr>
        </p:nvGraphicFramePr>
        <p:xfrm>
          <a:off x="3930556" y="307078"/>
          <a:ext cx="6761707" cy="610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6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Height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Svercek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HLLL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1675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sz="1200" dirty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3885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C52A61D-383F-36E4-4C34-59B543166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38" y="307077"/>
            <a:ext cx="3152330" cy="610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42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BC3812B-7084-A457-2979-8B079A3ED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096032"/>
              </p:ext>
            </p:extLst>
          </p:nvPr>
        </p:nvGraphicFramePr>
        <p:xfrm>
          <a:off x="1339542" y="1261204"/>
          <a:ext cx="8128000" cy="2167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18863044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0465924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9220667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66883418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62682755"/>
                    </a:ext>
                  </a:extLst>
                </a:gridCol>
              </a:tblGrid>
              <a:tr h="5419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Svercek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435151"/>
                  </a:ext>
                </a:extLst>
              </a:tr>
              <a:tr h="5419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308555"/>
                  </a:ext>
                </a:extLst>
              </a:tr>
              <a:tr h="5419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81106"/>
                  </a:ext>
                </a:extLst>
              </a:tr>
              <a:tr h="5419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926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273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97DA6-B3B9-31A6-6A28-B5E45D9DE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902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Manholes</a:t>
            </a:r>
          </a:p>
          <a:p>
            <a:pPr marL="0" indent="0" algn="ctr">
              <a:buNone/>
            </a:pPr>
            <a:r>
              <a:rPr lang="en-US" dirty="0"/>
              <a:t>Foster-Wheeler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b="0" i="0" u="none" strike="noStrike" baseline="0" dirty="0"/>
              <a:t>Size of manholes</a:t>
            </a:r>
          </a:p>
          <a:p>
            <a:pPr marL="0" indent="0">
              <a:buNone/>
            </a:pPr>
            <a:endParaRPr lang="en-US" sz="1800" b="0" i="0" u="none" strike="noStrike" baseline="0" dirty="0"/>
          </a:p>
          <a:p>
            <a:pPr marL="0" indent="0">
              <a:buNone/>
            </a:pPr>
            <a:r>
              <a:rPr lang="en-US" sz="1800" b="0" i="0" u="none" strike="noStrike" baseline="0" dirty="0"/>
              <a:t>For vessel diameter &lt; 1000 mm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Flanged vessel shall be considered if equipment contains internals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Otherwise, size of manholes = 18”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For vessel diameter ≥ 1000 mm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Toxic service size of manholes = 24”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Non-toxic service size of manholes = 20”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 (or up to 24” if internals need to be removable through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manhole.)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20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EEA89-41FC-5994-2F75-CE7CFEF7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0" i="0" u="none" strike="noStrike" baseline="0" dirty="0">
                <a:latin typeface="+mj-lt"/>
              </a:rPr>
              <a:t>Drain and Vents</a:t>
            </a:r>
          </a:p>
          <a:p>
            <a:pPr marL="0" indent="0" algn="ctr">
              <a:buNone/>
            </a:pPr>
            <a:endParaRPr lang="en-US" sz="1800" b="0" i="0" u="none" strike="noStrike" baseline="0" dirty="0">
              <a:latin typeface="+mj-lt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+mj-lt"/>
              </a:rPr>
              <a:t>The drain of the vessel shall always be at the lowest point of a vessel. For vertical vessels they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+mj-lt"/>
              </a:rPr>
              <a:t>shall be connected to the bottom outlet line at the low point. For horizontal vessels the drain point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+mj-lt"/>
              </a:rPr>
              <a:t>shall be directly on the bottom of the drum at the lowest point ensured through vessel slope (1:100).</a:t>
            </a:r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082D1-E0DF-95BF-F51A-C97A7A28B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08" y="2969118"/>
            <a:ext cx="91535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4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615E2-CBA2-A66E-EF8F-79A8174A0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7464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Licensor Criteria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05DFF6-FD30-3C15-EE1F-8B7EBFCE2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29" y="423909"/>
            <a:ext cx="8753383" cy="601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0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2F1AA-445F-2962-CD9B-104512002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Comparison</a:t>
            </a:r>
          </a:p>
          <a:p>
            <a:pPr marL="0" indent="0" algn="ctr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size of manhole for both licensor and FW is 24’.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There is no need to have Vent on this drum since there is a control valve to flare system and if </a:t>
            </a:r>
          </a:p>
          <a:p>
            <a:pPr marL="0" indent="0">
              <a:buNone/>
            </a:pPr>
            <a:r>
              <a:rPr lang="en-US" dirty="0"/>
              <a:t>   purging is required then by use of these means the task could be performed.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drain valve sized by licensor is 2’ and but by Foster-Wheeler is 3’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5FB249D-27BC-2CF3-B809-682DABD019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592467"/>
              </p:ext>
            </p:extLst>
          </p:nvPr>
        </p:nvGraphicFramePr>
        <p:xfrm>
          <a:off x="2183907" y="3559946"/>
          <a:ext cx="7279692" cy="274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564">
                  <a:extLst>
                    <a:ext uri="{9D8B030D-6E8A-4147-A177-3AD203B41FA5}">
                      <a16:colId xmlns:a16="http://schemas.microsoft.com/office/drawing/2014/main" val="524885388"/>
                    </a:ext>
                  </a:extLst>
                </a:gridCol>
                <a:gridCol w="2426564">
                  <a:extLst>
                    <a:ext uri="{9D8B030D-6E8A-4147-A177-3AD203B41FA5}">
                      <a16:colId xmlns:a16="http://schemas.microsoft.com/office/drawing/2014/main" val="2205607328"/>
                    </a:ext>
                  </a:extLst>
                </a:gridCol>
                <a:gridCol w="2426564">
                  <a:extLst>
                    <a:ext uri="{9D8B030D-6E8A-4147-A177-3AD203B41FA5}">
                      <a16:colId xmlns:a16="http://schemas.microsoft.com/office/drawing/2014/main" val="2312706043"/>
                    </a:ext>
                  </a:extLst>
                </a:gridCol>
              </a:tblGrid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108033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Manhole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641463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11198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657964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Vortex Breaker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7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753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Step: Select proper orientation</a:t>
            </a:r>
          </a:p>
          <a:p>
            <a:pPr marL="0" indent="0">
              <a:buNone/>
            </a:pPr>
            <a:endParaRPr lang="en-US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Since the application is gas dominant a vertical vessel is selected .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US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Since no downstream requirement is emphasized no de-mister pad is needed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2660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CA0FBB-D921-3DE9-045F-9B2DA98D4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5" y="428563"/>
            <a:ext cx="10484528" cy="600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3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259403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Step: Select and Size proper Inlet Device</a:t>
            </a:r>
          </a:p>
          <a:p>
            <a:pPr marL="0" indent="0" algn="ctr">
              <a:buNone/>
            </a:pPr>
            <a:r>
              <a:rPr lang="en-US" dirty="0"/>
              <a:t>Half Pipe has proven itself to be not only effective in large capacities but cost-effective as well and in</a:t>
            </a:r>
          </a:p>
          <a:p>
            <a:pPr marL="0" indent="0" algn="ctr">
              <a:buNone/>
            </a:pPr>
            <a:r>
              <a:rPr lang="en-US" dirty="0"/>
              <a:t>many application is preferred to Diffuser whose performance is superior but too costly.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051" name="Picture 3" descr="C:\Users\markazi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9" y="1965278"/>
            <a:ext cx="10231437" cy="45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96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also necessary to maintain the inlet velocity head, J,  within proper limits for the selected inlet </a:t>
            </a:r>
          </a:p>
          <a:p>
            <a:pPr marL="0" indent="0">
              <a:buNone/>
            </a:pPr>
            <a:r>
              <a:rPr lang="en-US" dirty="0"/>
              <a:t>device to insure good gas distribution and minimum liquid shattering. </a:t>
            </a:r>
          </a:p>
          <a:p>
            <a:pPr marL="0" indent="0">
              <a:buNone/>
            </a:pPr>
            <a:r>
              <a:rPr lang="en-US" dirty="0"/>
              <a:t>Where,                                                                 </a:t>
            </a:r>
          </a:p>
          <a:p>
            <a:pPr marL="0" indent="0" algn="ctr">
              <a:buNone/>
            </a:pPr>
            <a:r>
              <a:rPr lang="en-US" dirty="0"/>
              <a:t>   J = (ρV²) . </a:t>
            </a:r>
          </a:p>
          <a:p>
            <a:pPr marL="0" indent="0">
              <a:buNone/>
            </a:pPr>
            <a:r>
              <a:rPr lang="en-US" dirty="0"/>
              <a:t>The maximum mixed phase velocity head range used in the industry guidelines varies for the different </a:t>
            </a:r>
          </a:p>
          <a:p>
            <a:pPr marL="0" indent="0">
              <a:buNone/>
            </a:pPr>
            <a:r>
              <a:rPr lang="en-US" dirty="0"/>
              <a:t>inlet devices. Some typical maximums are: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•6000-9000 max. </a:t>
            </a:r>
            <a:r>
              <a:rPr lang="en-US" dirty="0" err="1"/>
              <a:t>typ</a:t>
            </a:r>
            <a:r>
              <a:rPr lang="en-US" dirty="0"/>
              <a:t>, up to 15 000 max kg/m s2 for diffuser distributor  </a:t>
            </a:r>
          </a:p>
          <a:p>
            <a:pPr marL="0" indent="0">
              <a:buNone/>
            </a:pPr>
            <a:r>
              <a:rPr lang="en-US" dirty="0"/>
              <a:t>•975-2250 max kg/m.s2 for no inlet distributor </a:t>
            </a:r>
          </a:p>
          <a:p>
            <a:pPr marL="0" indent="0">
              <a:buNone/>
            </a:pPr>
            <a:r>
              <a:rPr lang="en-US" dirty="0"/>
              <a:t>•1500-3750 max kg/m.s2 for inlet half pipe or elbow distributor </a:t>
            </a:r>
          </a:p>
          <a:p>
            <a:pPr marL="0" indent="0">
              <a:buNone/>
            </a:pPr>
            <a:r>
              <a:rPr lang="en-US" dirty="0"/>
              <a:t>•1500-3750 max kg/m.s2 for v-baffle or other simple inlet diverter designs </a:t>
            </a:r>
          </a:p>
          <a:p>
            <a:pPr marL="0" indent="0">
              <a:buNone/>
            </a:pPr>
            <a:r>
              <a:rPr lang="en-US" dirty="0"/>
              <a:t>In addition, some users limit the inlet vapor phase velocity to 9 m/s or 18 m/s. The velocity should </a:t>
            </a:r>
          </a:p>
          <a:p>
            <a:pPr marL="0" indent="0">
              <a:buNone/>
            </a:pPr>
            <a:r>
              <a:rPr lang="en-US" dirty="0"/>
              <a:t>always be below the erosion velocity for the service. </a:t>
            </a:r>
          </a:p>
        </p:txBody>
      </p:sp>
    </p:spTree>
    <p:extLst>
      <p:ext uri="{BB962C8B-B14F-4D97-AF65-F5344CB8AC3E}">
        <p14:creationId xmlns:p14="http://schemas.microsoft.com/office/powerpoint/2010/main" val="689915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" y="0"/>
                <a:ext cx="1127305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 order to calculate head velocity , at first, we need to perform the followings:</a:t>
                </a:r>
              </a:p>
              <a:p>
                <a:pPr marL="0" indent="0">
                  <a:buNone/>
                </a:pPr>
                <a:r>
                  <a:rPr lang="en-US" dirty="0"/>
                  <a:t>1. Estimation of inlet nozzle ID; Consider inlet pipe ID near the vessel as first and best estimation.</a:t>
                </a:r>
              </a:p>
              <a:p>
                <a:pPr marL="0" indent="0">
                  <a:buNone/>
                </a:pPr>
                <a:r>
                  <a:rPr lang="en-US" dirty="0"/>
                  <a:t>2. Calculate </a:t>
                </a:r>
                <a:r>
                  <a:rPr lang="el-GR" sz="2000" dirty="0">
                    <a:latin typeface="Century"/>
                  </a:rPr>
                  <a:t>ρ</a:t>
                </a:r>
                <a:r>
                  <a:rPr lang="en-US" sz="1200" dirty="0">
                    <a:latin typeface="Century"/>
                  </a:rPr>
                  <a:t>mixture</a:t>
                </a:r>
                <a:r>
                  <a:rPr lang="en-US" sz="1100" dirty="0">
                    <a:latin typeface="Century"/>
                  </a:rPr>
                  <a:t> </a:t>
                </a:r>
                <a:r>
                  <a:rPr lang="en-US" dirty="0">
                    <a:latin typeface="Century"/>
                  </a:rPr>
                  <a:t>and subsequently </a:t>
                </a:r>
                <a:r>
                  <a:rPr lang="en-US" dirty="0" err="1">
                    <a:latin typeface="Century"/>
                  </a:rPr>
                  <a:t>V</a:t>
                </a:r>
                <a:r>
                  <a:rPr lang="en-US" sz="1200" dirty="0" err="1">
                    <a:latin typeface="Century"/>
                  </a:rPr>
                  <a:t>mixture</a:t>
                </a:r>
                <a:r>
                  <a:rPr lang="en-US" sz="1200" dirty="0">
                    <a:latin typeface="Century"/>
                  </a:rPr>
                  <a:t> </a:t>
                </a: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/>
                  </a:rPr>
                  <a:t>3. Calculate J by multiplying </a:t>
                </a:r>
                <a:r>
                  <a:rPr lang="el-GR" sz="2000" dirty="0">
                    <a:latin typeface="Century"/>
                  </a:rPr>
                  <a:t>ρ</a:t>
                </a:r>
                <a:r>
                  <a:rPr lang="en-US" sz="1200" dirty="0">
                    <a:latin typeface="Century"/>
                  </a:rPr>
                  <a:t>mixture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>
                    <a:latin typeface="Century"/>
                  </a:rPr>
                  <a:t> (</a:t>
                </a:r>
                <a:r>
                  <a:rPr lang="en-US" dirty="0" err="1">
                    <a:latin typeface="Century"/>
                  </a:rPr>
                  <a:t>V</a:t>
                </a:r>
                <a:r>
                  <a:rPr lang="en-US" sz="1200" dirty="0" err="1">
                    <a:latin typeface="Century"/>
                  </a:rPr>
                  <a:t>mixture</a:t>
                </a:r>
                <a:r>
                  <a:rPr lang="en-US" dirty="0">
                    <a:latin typeface="Century"/>
                  </a:rPr>
                  <a:t>)^2 and compare it with the last-page criterion.</a:t>
                </a: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/>
                  </a:rPr>
                  <a:t>So, both 34 and 36 inch are accepted but </a:t>
                </a:r>
                <a:r>
                  <a:rPr lang="en-US" dirty="0"/>
                  <a:t>it is recommended that inlet piping diameter match the </a:t>
                </a:r>
              </a:p>
              <a:p>
                <a:pPr marL="0" indent="0">
                  <a:buNone/>
                </a:pPr>
                <a:r>
                  <a:rPr lang="en-US" dirty="0"/>
                  <a:t>velocity requirement of the inlet to the separator  10 pipe diameters upstream of the separator to </a:t>
                </a:r>
              </a:p>
              <a:p>
                <a:pPr marL="0" indent="0">
                  <a:buNone/>
                </a:pPr>
                <a:r>
                  <a:rPr lang="en-US" dirty="0"/>
                  <a:t>provide a flow regime which is fully developed before entering the separator. Thus, 34 inch is accepted.</a:t>
                </a: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0"/>
                <a:ext cx="11273050" cy="6858000"/>
              </a:xfrm>
              <a:blipFill>
                <a:blip r:embed="rId2"/>
                <a:stretch>
                  <a:fillRect l="-433" t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578648"/>
              </p:ext>
            </p:extLst>
          </p:nvPr>
        </p:nvGraphicFramePr>
        <p:xfrm>
          <a:off x="2441433" y="2129048"/>
          <a:ext cx="6647976" cy="26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Nozzle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93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mixture</a:t>
                      </a:r>
                      <a:r>
                        <a:rPr lang="en-US" sz="1600" dirty="0">
                          <a:latin typeface="Century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</a:t>
                      </a:r>
                      <a:r>
                        <a:rPr lang="en-US" sz="1200" dirty="0" err="1"/>
                        <a:t>mixture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3750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2983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800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Vapor Outlet Section</a:t>
            </a:r>
          </a:p>
          <a:p>
            <a:pPr marL="0" indent="0">
              <a:buNone/>
            </a:pPr>
            <a:r>
              <a:rPr lang="en-US" dirty="0"/>
              <a:t>The sizing of the vapor outlet nozzle should be such that given the above placement of the mesh pad, </a:t>
            </a:r>
          </a:p>
          <a:p>
            <a:pPr marL="0" indent="0">
              <a:buNone/>
            </a:pPr>
            <a:r>
              <a:rPr lang="en-US" dirty="0"/>
              <a:t>the velocity is not high enough to cause channeling of the gas through the mesh pad. The nozzle outlet </a:t>
            </a:r>
          </a:p>
          <a:p>
            <a:pPr marL="0" indent="0">
              <a:buNone/>
            </a:pPr>
            <a:r>
              <a:rPr lang="en-US" dirty="0"/>
              <a:t>size is typically based on the lesser of that required for piping pressure drop, or a maximum velocity </a:t>
            </a:r>
          </a:p>
          <a:p>
            <a:pPr marL="0" indent="0">
              <a:buNone/>
            </a:pPr>
            <a:r>
              <a:rPr lang="en-US" dirty="0"/>
              <a:t>head criteria. Typical ranges for the maximum velocity head allowed for the vapor outlet are 4500–</a:t>
            </a:r>
          </a:p>
          <a:p>
            <a:pPr marL="0" indent="0">
              <a:buNone/>
            </a:pPr>
            <a:r>
              <a:rPr lang="en-US" dirty="0"/>
              <a:t>5400 kg/m • s2. In addition some users limit the absolute velocity to 18 m/s. The pipe size can be </a:t>
            </a:r>
          </a:p>
          <a:p>
            <a:pPr marL="0" indent="0">
              <a:buNone/>
            </a:pPr>
            <a:r>
              <a:rPr lang="en-US" dirty="0"/>
              <a:t>decreased  to the appropriate size based on pressure drop considerations, 5-10 pipe diameters </a:t>
            </a:r>
          </a:p>
          <a:p>
            <a:pPr marL="0" indent="0">
              <a:buNone/>
            </a:pPr>
            <a:r>
              <a:rPr lang="en-US" dirty="0"/>
              <a:t>downstream of the separator, as required.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533663"/>
              </p:ext>
            </p:extLst>
          </p:nvPr>
        </p:nvGraphicFramePr>
        <p:xfrm>
          <a:off x="1651247" y="3833689"/>
          <a:ext cx="8220725" cy="2702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145">
                  <a:extLst>
                    <a:ext uri="{9D8B030D-6E8A-4147-A177-3AD203B41FA5}">
                      <a16:colId xmlns:a16="http://schemas.microsoft.com/office/drawing/2014/main" val="2924187007"/>
                    </a:ext>
                  </a:extLst>
                </a:gridCol>
                <a:gridCol w="1644145">
                  <a:extLst>
                    <a:ext uri="{9D8B030D-6E8A-4147-A177-3AD203B41FA5}">
                      <a16:colId xmlns:a16="http://schemas.microsoft.com/office/drawing/2014/main" val="4100514591"/>
                    </a:ext>
                  </a:extLst>
                </a:gridCol>
                <a:gridCol w="1644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</a:t>
                      </a:r>
                      <a:r>
                        <a:rPr lang="en-US" baseline="0" dirty="0"/>
                        <a:t>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  <a:r>
                        <a:rPr lang="en-US" sz="1200" dirty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Century"/>
                        </a:rPr>
                        <a:t>ρ</a:t>
                      </a:r>
                      <a:r>
                        <a:rPr lang="en-US" dirty="0">
                          <a:latin typeface="Century"/>
                        </a:rPr>
                        <a:t>V</a:t>
                      </a:r>
                      <a:r>
                        <a:rPr lang="en-US" sz="1200" dirty="0">
                          <a:latin typeface="Century"/>
                        </a:rPr>
                        <a:t>g</a:t>
                      </a:r>
                      <a:r>
                        <a:rPr lang="en-US" dirty="0">
                          <a:latin typeface="Century"/>
                        </a:rPr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6470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4909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2975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451786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3817</TotalTime>
  <Words>1794</Words>
  <Application>Microsoft Office PowerPoint</Application>
  <PresentationFormat>Widescreen</PresentationFormat>
  <Paragraphs>574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Cambria Math</vt:lpstr>
      <vt:lpstr>Century</vt:lpstr>
      <vt:lpstr>Century Schoolbook</vt:lpstr>
      <vt:lpstr>Wingdings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Behrouzi Mohamadreza</cp:lastModifiedBy>
  <cp:revision>157</cp:revision>
  <dcterms:created xsi:type="dcterms:W3CDTF">2022-09-08T13:38:10Z</dcterms:created>
  <dcterms:modified xsi:type="dcterms:W3CDTF">2022-09-27T11:53:25Z</dcterms:modified>
</cp:coreProperties>
</file>