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54" r:id="rId4"/>
    <p:sldId id="308" r:id="rId5"/>
    <p:sldId id="309" r:id="rId6"/>
    <p:sldId id="311" r:id="rId7"/>
    <p:sldId id="310" r:id="rId8"/>
    <p:sldId id="313" r:id="rId9"/>
    <p:sldId id="312" r:id="rId10"/>
    <p:sldId id="314" r:id="rId11"/>
    <p:sldId id="315" r:id="rId12"/>
    <p:sldId id="316" r:id="rId13"/>
    <p:sldId id="317" r:id="rId14"/>
    <p:sldId id="319" r:id="rId15"/>
    <p:sldId id="320" r:id="rId16"/>
    <p:sldId id="321" r:id="rId17"/>
    <p:sldId id="323" r:id="rId18"/>
    <p:sldId id="348" r:id="rId19"/>
    <p:sldId id="350" r:id="rId20"/>
    <p:sldId id="346" r:id="rId21"/>
    <p:sldId id="349" r:id="rId22"/>
    <p:sldId id="347" r:id="rId23"/>
    <p:sldId id="324" r:id="rId24"/>
    <p:sldId id="325" r:id="rId25"/>
    <p:sldId id="327" r:id="rId26"/>
    <p:sldId id="326" r:id="rId27"/>
    <p:sldId id="328" r:id="rId28"/>
    <p:sldId id="329" r:id="rId29"/>
    <p:sldId id="330" r:id="rId30"/>
    <p:sldId id="331" r:id="rId31"/>
    <p:sldId id="333" r:id="rId32"/>
    <p:sldId id="351" r:id="rId33"/>
    <p:sldId id="353" r:id="rId34"/>
    <p:sldId id="352" r:id="rId35"/>
    <p:sldId id="332" r:id="rId36"/>
    <p:sldId id="334" r:id="rId37"/>
    <p:sldId id="335" r:id="rId38"/>
    <p:sldId id="33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Vertical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Without Mesh Mist Eliminator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D-2002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Vapor Outlet Section</a:t>
            </a:r>
          </a:p>
          <a:p>
            <a:pPr marL="0" indent="0">
              <a:buNone/>
            </a:pPr>
            <a:r>
              <a:rPr lang="en-US" dirty="0"/>
              <a:t>The sizing of the vapor outlet nozzle should be such that given the above placement of the mesh pad, </a:t>
            </a:r>
          </a:p>
          <a:p>
            <a:pPr marL="0" indent="0">
              <a:buNone/>
            </a:pPr>
            <a:r>
              <a:rPr lang="en-US" dirty="0"/>
              <a:t>the velocity is not high enough to cause channeling of the gas through the mesh pad. The nozzle outlet </a:t>
            </a:r>
          </a:p>
          <a:p>
            <a:pPr marL="0" indent="0">
              <a:buNone/>
            </a:pPr>
            <a:r>
              <a:rPr lang="en-US" dirty="0"/>
              <a:t>size is typically based on the lesser of that required for piping pressure drop, or a maximum velocity </a:t>
            </a:r>
          </a:p>
          <a:p>
            <a:pPr marL="0" indent="0">
              <a:buNone/>
            </a:pPr>
            <a:r>
              <a:rPr lang="en-US" dirty="0"/>
              <a:t>head criteria. Typical ranges for the maximum velocity head allowed for the vapor outlet are 4500–</a:t>
            </a:r>
          </a:p>
          <a:p>
            <a:pPr marL="0" indent="0">
              <a:buNone/>
            </a:pPr>
            <a:r>
              <a:rPr lang="en-US" dirty="0"/>
              <a:t>5400 kg/m • s2. In addition some users limit the absolute velocity to 18 m/s. The pipe size can be </a:t>
            </a:r>
          </a:p>
          <a:p>
            <a:pPr marL="0" indent="0">
              <a:buNone/>
            </a:pPr>
            <a:r>
              <a:rPr lang="en-US" dirty="0"/>
              <a:t>decreased  to the appropriate size based on pressure drop considerations, 5-10 pipe diameters </a:t>
            </a:r>
          </a:p>
          <a:p>
            <a:pPr marL="0" indent="0">
              <a:buNone/>
            </a:pPr>
            <a:r>
              <a:rPr lang="en-US" dirty="0"/>
              <a:t>downstream of the separator, as required.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30600"/>
              </p:ext>
            </p:extLst>
          </p:nvPr>
        </p:nvGraphicFramePr>
        <p:xfrm>
          <a:off x="2348236" y="3833689"/>
          <a:ext cx="6576580" cy="270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924187007"/>
                    </a:ext>
                  </a:extLst>
                </a:gridCol>
                <a:gridCol w="1644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</a:t>
                      </a:r>
                      <a:r>
                        <a:rPr lang="en-US" sz="1200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latin typeface="Century"/>
                        </a:rPr>
                        <a:t>ρ</a:t>
                      </a:r>
                      <a:r>
                        <a:rPr lang="en-US" dirty="0">
                          <a:latin typeface="Century"/>
                        </a:rPr>
                        <a:t>V</a:t>
                      </a:r>
                      <a:r>
                        <a:rPr lang="en-US" sz="1200" dirty="0">
                          <a:latin typeface="Century"/>
                        </a:rPr>
                        <a:t>g</a:t>
                      </a:r>
                      <a:r>
                        <a:rPr lang="en-US" dirty="0">
                          <a:latin typeface="Century"/>
                        </a:rPr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3552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451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8669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Liquid Outlet Nozzle</a:t>
            </a:r>
          </a:p>
          <a:p>
            <a:pPr marL="0" indent="0" algn="ctr">
              <a:buNone/>
            </a:pPr>
            <a:r>
              <a:rPr lang="en-US" dirty="0"/>
              <a:t>Many users limit the liquid outlet nozzle velocity based on pump suction line criteria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95769"/>
              </p:ext>
            </p:extLst>
          </p:nvPr>
        </p:nvGraphicFramePr>
        <p:xfrm>
          <a:off x="2334826" y="4017840"/>
          <a:ext cx="618204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2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l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123A544-99BB-D160-FE00-2409A783F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" y="1156316"/>
            <a:ext cx="10715348" cy="22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According to GPSA , thanks to the fact that a vertical vessel without demister pad has </a:t>
            </a:r>
          </a:p>
          <a:p>
            <a:pPr marL="0" indent="0" algn="ctr">
              <a:buNone/>
            </a:pPr>
            <a:r>
              <a:rPr lang="en-US" dirty="0"/>
              <a:t>been chosen, a K value of 0.046 is selected.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99208"/>
              </p:ext>
            </p:extLst>
          </p:nvPr>
        </p:nvGraphicFramePr>
        <p:xfrm>
          <a:off x="1349805" y="1698683"/>
          <a:ext cx="8966580" cy="443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</a:t>
                      </a:r>
                      <a:r>
                        <a:rPr lang="en-US" sz="1400" dirty="0" err="1"/>
                        <a:t>g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07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selected ID is not in harmony with the Licensor selected ID, which is 3750 mm.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2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Foster-Wheeler </a:t>
                </a:r>
              </a:p>
              <a:p>
                <a:pPr marL="0" indent="0" algn="ctr">
                  <a:buNone/>
                </a:pPr>
                <a:r>
                  <a:rPr lang="en-US" dirty="0"/>
                  <a:t> The basis of sizing is the critical velocity Vc (m/s)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 maximum gas velocity is K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 err="1"/>
                  <a:t>Vc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K is a coefficient depending on the service, and the use or the absence of wire mesh. </a:t>
                </a:r>
              </a:p>
              <a:p>
                <a:pPr marL="0" indent="0" algn="ctr">
                  <a:buNone/>
                </a:pPr>
                <a:r>
                  <a:rPr lang="en-US" dirty="0"/>
                  <a:t> Recommended K values are given hereafter for different services.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      If a vane pack internal is used, the recommended K value is 3.3.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00346" cy="6858000"/>
              </a:xfrm>
              <a:blipFill rotWithShape="1">
                <a:blip r:embed="rId2"/>
                <a:stretch>
                  <a:fillRect b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0" y="1247743"/>
            <a:ext cx="2647666" cy="10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879C6-4505-7FE9-F10A-505FCC7B0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60" y="3728992"/>
            <a:ext cx="78200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42031"/>
              </p:ext>
            </p:extLst>
          </p:nvPr>
        </p:nvGraphicFramePr>
        <p:xfrm>
          <a:off x="1651380" y="887105"/>
          <a:ext cx="8379726" cy="494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34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Vc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V</a:t>
                      </a:r>
                      <a:r>
                        <a:rPr lang="en-US" sz="1200" dirty="0" err="1"/>
                        <a:t>max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4052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4052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0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72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Svercheck-Method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1. Use the following equation and next-page K-values to calculate terminal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342900" indent="-342900" algn="ctr">
              <a:buAutoNum type="arabicPeriod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0" y="2302206"/>
            <a:ext cx="3761308" cy="220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3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ID calculation , the following equation has been utilized.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</a:t>
            </a:r>
            <a:r>
              <a:rPr lang="en-US" dirty="0" err="1">
                <a:solidFill>
                  <a:srgbClr val="FF0000"/>
                </a:solidFill>
              </a:rPr>
              <a:t>Uv</a:t>
            </a:r>
            <a:r>
              <a:rPr lang="en-US" dirty="0">
                <a:solidFill>
                  <a:srgbClr val="FF0000"/>
                </a:solidFill>
              </a:rPr>
              <a:t> = 0.75 U</a:t>
            </a:r>
            <a:r>
              <a:rPr lang="en-US" sz="1200" dirty="0">
                <a:solidFill>
                  <a:srgbClr val="FF0000"/>
                </a:solidFill>
              </a:rPr>
              <a:t>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8" y="2313295"/>
            <a:ext cx="2770494" cy="12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4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Description</a:t>
            </a:r>
          </a:p>
          <a:p>
            <a:pPr marL="0" indent="0" algn="ctr">
              <a:buNone/>
            </a:pPr>
            <a:r>
              <a:rPr lang="en-US" dirty="0"/>
              <a:t>The objective of this vessel is to separate liquid particle from the gas . The vessel is located after </a:t>
            </a:r>
          </a:p>
          <a:p>
            <a:pPr marL="0" indent="0" algn="ctr">
              <a:buNone/>
            </a:pPr>
            <a:r>
              <a:rPr lang="en-US" dirty="0"/>
              <a:t>Heat exchanger to separate condensate produced from gas stream.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7DFED-1AFD-FF92-B365-E61F22563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0182"/>
            <a:ext cx="11273050" cy="25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7DB2A-28EF-1354-FEB3-7F5C83EC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Svercheck Method-K value</a:t>
            </a:r>
          </a:p>
          <a:p>
            <a:pPr marL="0" indent="0" algn="ctr">
              <a:buNone/>
            </a:pPr>
            <a:r>
              <a:rPr lang="en-US" dirty="0"/>
              <a:t>K = 0.35 – 0.01 (364.5-100/100) = 0.3235</a:t>
            </a:r>
          </a:p>
          <a:p>
            <a:pPr marL="0" indent="0" algn="ctr">
              <a:buNone/>
            </a:pPr>
            <a:r>
              <a:rPr lang="en-US" dirty="0"/>
              <a:t>For vertical vessel without mist eliminator</a:t>
            </a:r>
          </a:p>
          <a:p>
            <a:pPr marL="0" indent="0" algn="ctr">
              <a:buNone/>
            </a:pPr>
            <a:r>
              <a:rPr lang="en-US" dirty="0"/>
              <a:t>K</a:t>
            </a:r>
            <a:r>
              <a:rPr lang="en-US" sz="1200" dirty="0"/>
              <a:t>selected </a:t>
            </a:r>
            <a:r>
              <a:rPr lang="en-US" dirty="0"/>
              <a:t>= 0.32/2 = 0.16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117B3402-1257-75E7-F856-E2933C16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7" y="2343704"/>
            <a:ext cx="7457242" cy="41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1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A4060-8EC9-4BDF-2638-0E6EF7467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52A71A-BFB2-845F-0CA6-F3BC85265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033882"/>
              </p:ext>
            </p:extLst>
          </p:nvPr>
        </p:nvGraphicFramePr>
        <p:xfrm>
          <a:off x="1172251" y="881243"/>
          <a:ext cx="8966580" cy="567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sz="1200" dirty="0"/>
                        <a:t>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  <a:r>
                        <a:rPr lang="en-US" sz="1400" dirty="0"/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Uv</a:t>
                      </a:r>
                      <a:endParaRPr lang="en-US" sz="1800" dirty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83091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Q</a:t>
                      </a:r>
                      <a:r>
                        <a:rPr lang="en-US" sz="120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3728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3728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Selected-ID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22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A251D-C060-BD42-5ED1-9D8EA101C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Explanation , Comparison and Discussion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Different criteria have been used to size the vary separator and the difference in diameter results stem </a:t>
            </a:r>
          </a:p>
          <a:p>
            <a:pPr marL="0" indent="0">
              <a:buNone/>
            </a:pPr>
            <a:r>
              <a:rPr lang="en-US" dirty="0"/>
              <a:t>From the selected K that each licensor or criterion has set based on their experience. The following </a:t>
            </a:r>
          </a:p>
          <a:p>
            <a:pPr marL="0" indent="0">
              <a:buNone/>
            </a:pPr>
            <a:r>
              <a:rPr lang="en-US" dirty="0"/>
              <a:t>table provides the K value and diameter calculated.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458B90-D2FC-F309-78F8-FBA888E3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87656"/>
              </p:ext>
            </p:extLst>
          </p:nvPr>
        </p:nvGraphicFramePr>
        <p:xfrm>
          <a:off x="1586636" y="3428999"/>
          <a:ext cx="8196555" cy="148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311">
                  <a:extLst>
                    <a:ext uri="{9D8B030D-6E8A-4147-A177-3AD203B41FA5}">
                      <a16:colId xmlns:a16="http://schemas.microsoft.com/office/drawing/2014/main" val="497101880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020248221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496215452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985531963"/>
                    </a:ext>
                  </a:extLst>
                </a:gridCol>
                <a:gridCol w="1639311">
                  <a:extLst>
                    <a:ext uri="{9D8B030D-6E8A-4147-A177-3AD203B41FA5}">
                      <a16:colId xmlns:a16="http://schemas.microsoft.com/office/drawing/2014/main" val="3446895289"/>
                    </a:ext>
                  </a:extLst>
                </a:gridCol>
              </a:tblGrid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613409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211641"/>
                  </a:ext>
                </a:extLst>
              </a:tr>
              <a:tr h="4964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5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0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Step: Height Calculation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GPSA-based method, Foster-Wheeler-based 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7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GPSA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4" y="968990"/>
            <a:ext cx="5500048" cy="53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30034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Retention/Surge Time</a:t>
            </a:r>
          </a:p>
        </p:txBody>
      </p:sp>
      <p:pic>
        <p:nvPicPr>
          <p:cNvPr id="3074" name="Picture 2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" y="1070212"/>
            <a:ext cx="555463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kazi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1070212"/>
            <a:ext cx="453105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377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60621"/>
              </p:ext>
            </p:extLst>
          </p:nvPr>
        </p:nvGraphicFramePr>
        <p:xfrm>
          <a:off x="3930556" y="307078"/>
          <a:ext cx="6855632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5915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39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Calculation, Explanation, and Discussion</a:t>
            </a:r>
          </a:p>
          <a:p>
            <a:pPr marL="0" indent="0">
              <a:buNone/>
            </a:pPr>
            <a:r>
              <a:rPr lang="en-US" dirty="0"/>
              <a:t>H1 mostly depends on instrument mount position and the number of instrument devices used . The </a:t>
            </a:r>
          </a:p>
          <a:p>
            <a:pPr marL="0" indent="0">
              <a:buNone/>
            </a:pPr>
            <a:r>
              <a:rPr lang="en-US" dirty="0"/>
              <a:t>Licensor for most of his vertical vessel has selected 500 mm in accord with his FCS and ESD Control </a:t>
            </a:r>
          </a:p>
          <a:p>
            <a:pPr marL="0" indent="0">
              <a:buNone/>
            </a:pPr>
            <a:r>
              <a:rPr lang="en-US" dirty="0"/>
              <a:t>System, whereas in GPSA 450 mm is selected as the basis.</a:t>
            </a:r>
          </a:p>
          <a:p>
            <a:pPr marL="0" indent="0">
              <a:buNone/>
            </a:pPr>
            <a:r>
              <a:rPr lang="en-US" dirty="0"/>
              <a:t>H2 is a function of retention time . It seems from the back-calculation that the licensor has selected 10</a:t>
            </a:r>
          </a:p>
          <a:p>
            <a:pPr marL="0" indent="0">
              <a:buNone/>
            </a:pPr>
            <a:r>
              <a:rPr lang="en-US" dirty="0"/>
              <a:t>minutes for retention time . Likewise, in GPSA a retention time of 2-5 minutes has been selected for </a:t>
            </a:r>
          </a:p>
          <a:p>
            <a:pPr marL="0" indent="0">
              <a:buNone/>
            </a:pPr>
            <a:r>
              <a:rPr lang="en-US" dirty="0"/>
              <a:t>Flash drums. The licensor general retention time table is given in next-page</a:t>
            </a:r>
          </a:p>
          <a:p>
            <a:pPr marL="0" indent="0">
              <a:buNone/>
            </a:pPr>
            <a:r>
              <a:rPr lang="en-US" dirty="0"/>
              <a:t>H3 in GPSA for Half Open pipes is 0.25D and has been the basis for calculation.</a:t>
            </a:r>
          </a:p>
          <a:p>
            <a:pPr marL="0" indent="0">
              <a:buNone/>
            </a:pPr>
            <a:r>
              <a:rPr lang="en-US" dirty="0"/>
              <a:t>H4 is the size of inlet Half Open pipe which is the same size of upstream pipe for both licensor and </a:t>
            </a:r>
          </a:p>
          <a:p>
            <a:pPr marL="0" indent="0">
              <a:buNone/>
            </a:pPr>
            <a:r>
              <a:rPr lang="en-US" dirty="0"/>
              <a:t>GPSA.</a:t>
            </a:r>
          </a:p>
          <a:p>
            <a:pPr marL="0" indent="0">
              <a:buNone/>
            </a:pPr>
            <a:r>
              <a:rPr lang="en-US" dirty="0"/>
              <a:t>H5 in GPSA for Half Open pipes is 0. 5D and has been the basis for calculation.</a:t>
            </a:r>
          </a:p>
          <a:p>
            <a:pPr marL="0" indent="0">
              <a:buNone/>
            </a:pPr>
            <a:r>
              <a:rPr lang="en-US" dirty="0"/>
              <a:t>H6 is the demister pad thickness which is 150 mm for both licensor and GPSA.</a:t>
            </a:r>
          </a:p>
          <a:p>
            <a:pPr marL="0" indent="0">
              <a:buNone/>
            </a:pPr>
            <a:r>
              <a:rPr lang="en-US" dirty="0"/>
              <a:t>H7 in GPSA is minimum 150 mm but in other sketch in GPSA there is a formula for X4 which connects</a:t>
            </a:r>
          </a:p>
          <a:p>
            <a:pPr marL="0" indent="0">
              <a:buNone/>
            </a:pPr>
            <a:r>
              <a:rPr lang="en-US" dirty="0"/>
              <a:t>the upper part of demister pad to outlet nozzle which can not be used for comparison here.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80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0CC38-3737-5809-747A-92B4BAB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Retention Time provided by the licensor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8D4D14-CDB6-FF55-3ABE-BCB3CE76F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9" y="870012"/>
            <a:ext cx="9817960" cy="5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kazi\Desktop\Capture.PNG">
            <a:extLst>
              <a:ext uri="{FF2B5EF4-FFF2-40B4-BE49-F238E27FC236}">
                <a16:creationId xmlns:a16="http://schemas.microsoft.com/office/drawing/2014/main" id="{7EA48B92-4AB4-AD20-8DD2-4A6252669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73" y="692458"/>
            <a:ext cx="9178077" cy="52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9F82EA-4D1D-AB27-0172-CC7066D80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92" y="536792"/>
            <a:ext cx="6736702" cy="55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64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77B3-BF6C-7DC7-0979-5F3C05E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1123-E9E2-E913-A7B2-F626DE0E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4" y="1104530"/>
            <a:ext cx="5577951" cy="518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2D5DB-14AD-BF74-13AC-225B3AC5E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18" y="1104530"/>
            <a:ext cx="53976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94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37937"/>
              </p:ext>
            </p:extLst>
          </p:nvPr>
        </p:nvGraphicFramePr>
        <p:xfrm>
          <a:off x="3930556" y="307078"/>
          <a:ext cx="6761707" cy="6083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147" name="Picture 3" descr="C:\Users\markazi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1" y="245660"/>
            <a:ext cx="2688608" cy="622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27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2F21F-B93F-7D1E-87CE-5BCA513E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1310151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 Method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8097E-D711-72B1-B6F0-F7EF34247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" y="1065320"/>
            <a:ext cx="4572757" cy="5557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41DF4-F276-918D-73B0-9D31A39E2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926" y="1065320"/>
            <a:ext cx="4055224" cy="555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B49B5-8A35-991E-3489-1F9D41970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5" y="1065320"/>
            <a:ext cx="2514251" cy="236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BC25F-4708-D601-E70A-F90253578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6" y="3546629"/>
            <a:ext cx="2514250" cy="1542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9344B-039D-1F8E-1B87-558253790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95" y="5206482"/>
            <a:ext cx="2514251" cy="14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3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83804"/>
              </p:ext>
            </p:extLst>
          </p:nvPr>
        </p:nvGraphicFramePr>
        <p:xfrm>
          <a:off x="3930556" y="307078"/>
          <a:ext cx="6761707" cy="61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1875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78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sz="1200" dirty="0"/>
                        <a:t>T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3120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C52A61D-383F-36E4-4C34-59B54316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8" y="307077"/>
            <a:ext cx="3152330" cy="6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2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BC3812B-7084-A457-2979-8B079A3ED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93438"/>
              </p:ext>
            </p:extLst>
          </p:nvPr>
        </p:nvGraphicFramePr>
        <p:xfrm>
          <a:off x="1339542" y="1261204"/>
          <a:ext cx="8128000" cy="2167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1886304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46592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5922066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688341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62682755"/>
                    </a:ext>
                  </a:extLst>
                </a:gridCol>
              </a:tblGrid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435151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08555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1106"/>
                  </a:ext>
                </a:extLst>
              </a:tr>
              <a:tr h="5419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92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734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7DA6-B3B9-31A6-6A28-B5E45D9DE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Manholes</a:t>
            </a:r>
          </a:p>
          <a:p>
            <a:pPr marL="0" indent="0" algn="ctr">
              <a:buNone/>
            </a:pPr>
            <a:r>
              <a:rPr lang="en-US" dirty="0"/>
              <a:t>Foster-Wheeler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u="none" strike="noStrike" baseline="0" dirty="0"/>
              <a:t>Size of manholes</a:t>
            </a:r>
          </a:p>
          <a:p>
            <a:pPr marL="0" indent="0">
              <a:buNone/>
            </a:pPr>
            <a:endParaRPr lang="en-US" sz="1800" b="0" i="0" u="none" strike="noStrike" baseline="0" dirty="0"/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&lt;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Flanged vessel shall be considered if equipment contains internals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Otherwise, size of manholes = 18”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For vessel diameter ≥ 1000 mm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Toxic service size of manholes = 24”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Non-toxic service size of manholes = 20”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 (or up to 24” if internals need to be removable through</a:t>
            </a:r>
          </a:p>
          <a:p>
            <a:pPr marL="0" indent="0">
              <a:buNone/>
            </a:pPr>
            <a:r>
              <a:rPr lang="en-US" sz="1800" b="0" i="0" u="none" strike="noStrike" baseline="0" dirty="0"/>
              <a:t>manhole.)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09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EA89-41FC-5994-2F75-CE7CFEF7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i="0" u="none" strike="noStrike" baseline="0" dirty="0">
                <a:latin typeface="+mj-lt"/>
              </a:rPr>
              <a:t>Drain and Vents</a:t>
            </a:r>
          </a:p>
          <a:p>
            <a:pPr marL="0" indent="0" algn="ctr">
              <a:buNone/>
            </a:pP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The drain of the vessel shall always be at the lowest point of a vessel. For vertical vessels they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connected to the bottom outlet line at the low point. For horizontal vessels the drain point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+mj-lt"/>
              </a:rPr>
              <a:t>shall be directly on the bottom of the drum at the lowest point ensured through vessel slope (1:100).</a:t>
            </a:r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082D1-E0DF-95BF-F51A-C97A7A28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2969118"/>
            <a:ext cx="91535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15E2-CBA2-A66E-EF8F-79A8174A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Licensor Criteria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05DFF6-FD30-3C15-EE1F-8B7EBFCE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29" y="423909"/>
            <a:ext cx="8753383" cy="6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0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2F1AA-445F-2962-CD9B-10451200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size of manhole for both licensor and FW is 24’.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There is no need to have Vent on this drum since there is a control valve to flare system and if </a:t>
            </a:r>
          </a:p>
          <a:p>
            <a:pPr marL="0" indent="0">
              <a:buNone/>
            </a:pPr>
            <a:r>
              <a:rPr lang="en-US" dirty="0"/>
              <a:t>   purging is required then by use of these means the task could be performed.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The drain valve sized by licensor is 2’ and but by Foster-Wheeler is 3’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FB249D-27BC-2CF3-B809-682DABD019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592467"/>
              </p:ext>
            </p:extLst>
          </p:nvPr>
        </p:nvGraphicFramePr>
        <p:xfrm>
          <a:off x="2183907" y="3559946"/>
          <a:ext cx="7279692" cy="274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4">
                  <a:extLst>
                    <a:ext uri="{9D8B030D-6E8A-4147-A177-3AD203B41FA5}">
                      <a16:colId xmlns:a16="http://schemas.microsoft.com/office/drawing/2014/main" val="52488538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205607328"/>
                    </a:ext>
                  </a:extLst>
                </a:gridCol>
                <a:gridCol w="2426564">
                  <a:extLst>
                    <a:ext uri="{9D8B030D-6E8A-4147-A177-3AD203B41FA5}">
                      <a16:colId xmlns:a16="http://schemas.microsoft.com/office/drawing/2014/main" val="2312706043"/>
                    </a:ext>
                  </a:extLst>
                </a:gridCol>
              </a:tblGrid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10803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641463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11198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57964"/>
                  </a:ext>
                </a:extLst>
              </a:tr>
              <a:tr h="548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Vortex Breaker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7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5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the application is gas dominant a vertical vessel is selected .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dirty="0"/>
              <a:t>Since no downstream requirement is emphasized no de-mister pad is needed</a:t>
            </a:r>
          </a:p>
          <a:p>
            <a:pPr algn="ctr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A0FBB-D921-3DE9-045F-9B2DA98D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428563"/>
            <a:ext cx="10484528" cy="60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259403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 algn="ctr">
              <a:buNone/>
            </a:pPr>
            <a:r>
              <a:rPr lang="en-US" dirty="0"/>
              <a:t>Half Pipe has proven itself to be not only effective in large capacities but cost-effective as well and in</a:t>
            </a:r>
          </a:p>
          <a:p>
            <a:pPr marL="0" indent="0" algn="ctr">
              <a:buNone/>
            </a:pPr>
            <a:r>
              <a:rPr lang="en-US" dirty="0"/>
              <a:t>many application is preferred to Diffuser whose performance is superior but too costly.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 descr="C:\Users\markaz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" y="1965278"/>
            <a:ext cx="10231437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9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order to calculate head velocity , at first, we need to perform the followings:</a:t>
                </a:r>
              </a:p>
              <a:p>
                <a:pPr marL="0" indent="0">
                  <a:buNone/>
                </a:pPr>
                <a:r>
                  <a:rPr lang="en-US" dirty="0"/>
                  <a:t>1. Estimation of inlet nozzle ID; Consider inlet pipe ID near the vessel as first and best estimation.</a:t>
                </a:r>
              </a:p>
              <a:p>
                <a:pPr marL="0" indent="0">
                  <a:buNone/>
                </a:pPr>
                <a:r>
                  <a:rPr lang="en-US" dirty="0"/>
                  <a:t>2. Calculate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</a:t>
                </a:r>
                <a:r>
                  <a:rPr lang="en-US" sz="1100" dirty="0">
                    <a:latin typeface="Century"/>
                  </a:rPr>
                  <a:t> </a:t>
                </a:r>
                <a:r>
                  <a:rPr lang="en-US" dirty="0">
                    <a:latin typeface="Century"/>
                  </a:rPr>
                  <a:t>and subsequently 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sz="1200" dirty="0">
                    <a:latin typeface="Century"/>
                  </a:rPr>
                  <a:t> </a:t>
                </a: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3. Calculate J by multiplying </a:t>
                </a:r>
                <a:r>
                  <a:rPr lang="el-GR" sz="2000" dirty="0">
                    <a:latin typeface="Century"/>
                  </a:rPr>
                  <a:t>ρ</a:t>
                </a:r>
                <a:r>
                  <a:rPr lang="en-US" sz="1200" dirty="0">
                    <a:latin typeface="Century"/>
                  </a:rPr>
                  <a:t>mixture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dirty="0">
                    <a:latin typeface="Century"/>
                  </a:rPr>
                  <a:t> (</a:t>
                </a:r>
                <a:r>
                  <a:rPr lang="en-US" dirty="0" err="1">
                    <a:latin typeface="Century"/>
                  </a:rPr>
                  <a:t>V</a:t>
                </a:r>
                <a:r>
                  <a:rPr lang="en-US" sz="1200" dirty="0" err="1">
                    <a:latin typeface="Century"/>
                  </a:rPr>
                  <a:t>mixture</a:t>
                </a:r>
                <a:r>
                  <a:rPr lang="en-US" dirty="0">
                    <a:latin typeface="Century"/>
                  </a:rPr>
                  <a:t>)^2 and compare it with the last-page criterion.</a:t>
                </a: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endParaRPr lang="en-US" dirty="0">
                  <a:latin typeface="Century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entury"/>
                  </a:rPr>
                  <a:t>The licensor has selected 34 inch </a:t>
                </a:r>
                <a:r>
                  <a:rPr lang="en-US" dirty="0" err="1">
                    <a:latin typeface="Century"/>
                  </a:rPr>
                  <a:t>probabely</a:t>
                </a:r>
                <a:r>
                  <a:rPr lang="en-US" dirty="0">
                    <a:latin typeface="Century"/>
                  </a:rPr>
                  <a:t> due to </a:t>
                </a:r>
                <a:r>
                  <a:rPr lang="en-US" dirty="0"/>
                  <a:t>inlet piping diameter match the </a:t>
                </a:r>
              </a:p>
              <a:p>
                <a:pPr marL="0" indent="0">
                  <a:buNone/>
                </a:pPr>
                <a:r>
                  <a:rPr lang="en-US" dirty="0"/>
                  <a:t>velocity requirement of the inlet to the separator  10 pipe diameters upstream of the separator to </a:t>
                </a:r>
              </a:p>
              <a:p>
                <a:pPr marL="0" indent="0">
                  <a:buNone/>
                </a:pPr>
                <a:r>
                  <a:rPr lang="en-US" dirty="0"/>
                  <a:t>provide a flow regime which is fully developed before entering the separator.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0"/>
                <a:ext cx="11273050" cy="6858000"/>
              </a:xfrm>
              <a:blipFill>
                <a:blip r:embed="rId2"/>
                <a:stretch>
                  <a:fillRect l="-433" t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87241"/>
              </p:ext>
            </p:extLst>
          </p:nvPr>
        </p:nvGraphicFramePr>
        <p:xfrm>
          <a:off x="2441433" y="2129048"/>
          <a:ext cx="6647976" cy="26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Estimated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Nozzle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latin typeface="Century"/>
                        </a:rPr>
                        <a:t>ρ</a:t>
                      </a:r>
                      <a:r>
                        <a:rPr lang="en-US" sz="1200" dirty="0">
                          <a:latin typeface="Century"/>
                        </a:rPr>
                        <a:t>mixture</a:t>
                      </a:r>
                      <a:r>
                        <a:rPr lang="en-US" sz="1600" dirty="0">
                          <a:latin typeface="Century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sz="1200" dirty="0" err="1"/>
                        <a:t>mixture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4714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Criterion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kg/m.s2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0022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3927</TotalTime>
  <Words>1717</Words>
  <Application>Microsoft Office PowerPoint</Application>
  <PresentationFormat>Widescreen</PresentationFormat>
  <Paragraphs>569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160</cp:revision>
  <dcterms:created xsi:type="dcterms:W3CDTF">2022-09-08T13:38:10Z</dcterms:created>
  <dcterms:modified xsi:type="dcterms:W3CDTF">2022-10-03T13:14:24Z</dcterms:modified>
</cp:coreProperties>
</file>