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54" r:id="rId4"/>
    <p:sldId id="308" r:id="rId5"/>
    <p:sldId id="309" r:id="rId6"/>
    <p:sldId id="311" r:id="rId7"/>
    <p:sldId id="310" r:id="rId8"/>
    <p:sldId id="313" r:id="rId9"/>
    <p:sldId id="312" r:id="rId10"/>
    <p:sldId id="314" r:id="rId11"/>
    <p:sldId id="316" r:id="rId12"/>
    <p:sldId id="317" r:id="rId13"/>
    <p:sldId id="319" r:id="rId14"/>
    <p:sldId id="320" r:id="rId15"/>
    <p:sldId id="321" r:id="rId16"/>
    <p:sldId id="323" r:id="rId17"/>
    <p:sldId id="348" r:id="rId18"/>
    <p:sldId id="350" r:id="rId19"/>
    <p:sldId id="346" r:id="rId20"/>
    <p:sldId id="349" r:id="rId21"/>
    <p:sldId id="347" r:id="rId22"/>
    <p:sldId id="324" r:id="rId23"/>
    <p:sldId id="325" r:id="rId24"/>
    <p:sldId id="327" r:id="rId25"/>
    <p:sldId id="326" r:id="rId26"/>
    <p:sldId id="328" r:id="rId27"/>
    <p:sldId id="329" r:id="rId28"/>
    <p:sldId id="330" r:id="rId29"/>
    <p:sldId id="331" r:id="rId30"/>
    <p:sldId id="333" r:id="rId31"/>
    <p:sldId id="351" r:id="rId32"/>
    <p:sldId id="353" r:id="rId33"/>
    <p:sldId id="352" r:id="rId34"/>
    <p:sldId id="332" r:id="rId35"/>
    <p:sldId id="334" r:id="rId36"/>
    <p:sldId id="335" r:id="rId37"/>
    <p:sldId id="33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K.O Drum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D-1001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 14 inch is selected.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A674D9-9E22-E526-98E1-47C4D474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0916"/>
              </p:ext>
            </p:extLst>
          </p:nvPr>
        </p:nvGraphicFramePr>
        <p:xfrm>
          <a:off x="1057876" y="3852908"/>
          <a:ext cx="8584705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41">
                  <a:extLst>
                    <a:ext uri="{9D8B030D-6E8A-4147-A177-3AD203B41FA5}">
                      <a16:colId xmlns:a16="http://schemas.microsoft.com/office/drawing/2014/main" val="1869718579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4087863371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3790077755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1413926400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934520538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8869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4382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303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202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36187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6988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3772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5118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5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According to GPSA , thanks to the fact that a vertical vessel without demister pad has </a:t>
            </a:r>
          </a:p>
          <a:p>
            <a:pPr marL="0" indent="0" algn="ctr">
              <a:buNone/>
            </a:pPr>
            <a:r>
              <a:rPr lang="en-US" dirty="0"/>
              <a:t>been chosen, a K value of 0.046 is selected.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73543"/>
              </p:ext>
            </p:extLst>
          </p:nvPr>
        </p:nvGraphicFramePr>
        <p:xfrm>
          <a:off x="1349805" y="1698683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2357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2357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selected ID is not in harmony with the Licensor selected ID, which is 3350 mm.</a:t>
            </a:r>
          </a:p>
          <a:p>
            <a:pPr marL="0" indent="0" algn="ctr">
              <a:buNone/>
            </a:pPr>
            <a:r>
              <a:rPr lang="en-US" dirty="0"/>
              <a:t>The higher ID value calculated by GPSA results in lower Height value for the vary separator.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247743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CAB02-32AB-1039-DFEA-4228EB58F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42" y="3911809"/>
            <a:ext cx="7821116" cy="26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03079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Svercheck-Method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</a:t>
            </a:r>
            <a:r>
              <a:rPr lang="en-US" dirty="0" err="1">
                <a:solidFill>
                  <a:srgbClr val="FF0000"/>
                </a:solidFill>
              </a:rPr>
              <a:t>Uv</a:t>
            </a:r>
            <a:r>
              <a:rPr lang="en-US" dirty="0">
                <a:solidFill>
                  <a:srgbClr val="FF0000"/>
                </a:solidFill>
              </a:rPr>
              <a:t> = 0.75 U</a:t>
            </a:r>
            <a:r>
              <a:rPr lang="en-US" sz="1200" dirty="0">
                <a:solidFill>
                  <a:srgbClr val="FF0000"/>
                </a:solidFill>
              </a:rPr>
              <a:t>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DB2A-28EF-1354-FEB3-7F5C83EC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 Method-K value</a:t>
            </a:r>
          </a:p>
          <a:p>
            <a:pPr marL="0" indent="0" algn="ctr">
              <a:buNone/>
            </a:pPr>
            <a:r>
              <a:rPr lang="en-US" dirty="0"/>
              <a:t>K = 0.35 – 0.01 (764-100/100) = 0.28</a:t>
            </a:r>
          </a:p>
          <a:p>
            <a:pPr marL="0" indent="0" algn="ctr">
              <a:buNone/>
            </a:pPr>
            <a:r>
              <a:rPr lang="en-US" dirty="0"/>
              <a:t>For vertical vessel without mist eliminator</a:t>
            </a:r>
          </a:p>
          <a:p>
            <a:pPr marL="0" indent="0" algn="ctr">
              <a:buNone/>
            </a:pPr>
            <a:r>
              <a:rPr lang="en-US" dirty="0"/>
              <a:t>K</a:t>
            </a:r>
            <a:r>
              <a:rPr lang="en-US" sz="1200" dirty="0"/>
              <a:t>selected </a:t>
            </a:r>
            <a:r>
              <a:rPr lang="en-US" dirty="0"/>
              <a:t>= 0.28/2 = 0.14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117B3402-1257-75E7-F856-E2933C1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343704"/>
            <a:ext cx="7457242" cy="41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Liquid for calculation : 1% of gas total wight with density of 950 kg/m3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plant </a:t>
            </a:r>
          </a:p>
          <a:p>
            <a:pPr marL="0" indent="0" algn="ctr">
              <a:buNone/>
            </a:pPr>
            <a:r>
              <a:rPr lang="en-US" dirty="0"/>
              <a:t>inlet to prevent condensate from upstream from entering fuel system.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E3CE-6013-7B2E-8C29-6FDE4F99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4343"/>
            <a:ext cx="11273050" cy="19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4060-8EC9-4BDF-2638-0E6EF746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52A71A-BFB2-845F-0CA6-F3BC8526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43621"/>
              </p:ext>
            </p:extLst>
          </p:nvPr>
        </p:nvGraphicFramePr>
        <p:xfrm>
          <a:off x="1172251" y="881243"/>
          <a:ext cx="8966580" cy="567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r>
                        <a:rPr lang="en-US" sz="1400" dirty="0"/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Uv</a:t>
                      </a:r>
                      <a:endParaRPr lang="en-US" sz="1800" dirty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3091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1560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1550 or 1600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2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251D-C060-BD42-5ED1-9D8EA101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Explanation , Comparison and Discussion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criteria have been used to size the vary separator and the difference in diameter results stem </a:t>
            </a:r>
          </a:p>
          <a:p>
            <a:pPr marL="0" indent="0">
              <a:buNone/>
            </a:pPr>
            <a:r>
              <a:rPr lang="en-US" dirty="0"/>
              <a:t>From the selected K that each licensor or criterion has set based on their experience. The following </a:t>
            </a:r>
          </a:p>
          <a:p>
            <a:pPr marL="0" indent="0">
              <a:buNone/>
            </a:pPr>
            <a:r>
              <a:rPr lang="en-US" dirty="0"/>
              <a:t>table provides the K value and diameter calculated.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458B90-D2FC-F309-78F8-FBA888E3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44997"/>
              </p:ext>
            </p:extLst>
          </p:nvPr>
        </p:nvGraphicFramePr>
        <p:xfrm>
          <a:off x="1586636" y="3428999"/>
          <a:ext cx="8196555" cy="148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311">
                  <a:extLst>
                    <a:ext uri="{9D8B030D-6E8A-4147-A177-3AD203B41FA5}">
                      <a16:colId xmlns:a16="http://schemas.microsoft.com/office/drawing/2014/main" val="497101880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020248221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496215452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985531963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446895289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13409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1641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5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0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41051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. Likewise, in GPSA a retention time of 10 minutes has been </a:t>
            </a:r>
          </a:p>
          <a:p>
            <a:pPr marL="0" indent="0">
              <a:buNone/>
            </a:pPr>
            <a:r>
              <a:rPr lang="en-US" dirty="0"/>
              <a:t>selected for 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E15E4E-9FE3-2CD1-8D41-2DD482C64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" y="308499"/>
            <a:ext cx="9543495" cy="6241002"/>
          </a:xfrm>
        </p:spPr>
      </p:pic>
    </p:spTree>
    <p:extLst>
      <p:ext uri="{BB962C8B-B14F-4D97-AF65-F5344CB8AC3E}">
        <p14:creationId xmlns:p14="http://schemas.microsoft.com/office/powerpoint/2010/main" val="280816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83914"/>
              </p:ext>
            </p:extLst>
          </p:nvPr>
        </p:nvGraphicFramePr>
        <p:xfrm>
          <a:off x="3930556" y="307078"/>
          <a:ext cx="6761707" cy="608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F21F-B93F-7D1E-87CE-5BCA513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 Method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097E-D711-72B1-B6F0-F7EF3424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" y="1065320"/>
            <a:ext cx="4572757" cy="5557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41DF4-F276-918D-73B0-9D31A39E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26" y="1065320"/>
            <a:ext cx="4055224" cy="555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B49B5-8A35-991E-3489-1F9D4197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6" y="1065320"/>
            <a:ext cx="2514250" cy="5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96590"/>
              </p:ext>
            </p:extLst>
          </p:nvPr>
        </p:nvGraphicFramePr>
        <p:xfrm>
          <a:off x="3930556" y="307078"/>
          <a:ext cx="6962346" cy="61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52A61D-383F-36E4-4C34-59B5431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8" y="307077"/>
            <a:ext cx="3152330" cy="6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C3812B-7084-A457-2979-8B079A3ED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8639"/>
              </p:ext>
            </p:extLst>
          </p:nvPr>
        </p:nvGraphicFramePr>
        <p:xfrm>
          <a:off x="585927" y="2095704"/>
          <a:ext cx="6578350" cy="2378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670">
                  <a:extLst>
                    <a:ext uri="{9D8B030D-6E8A-4147-A177-3AD203B41FA5}">
                      <a16:colId xmlns:a16="http://schemas.microsoft.com/office/drawing/2014/main" val="2188630443"/>
                    </a:ext>
                  </a:extLst>
                </a:gridCol>
                <a:gridCol w="1315670">
                  <a:extLst>
                    <a:ext uri="{9D8B030D-6E8A-4147-A177-3AD203B41FA5}">
                      <a16:colId xmlns:a16="http://schemas.microsoft.com/office/drawing/2014/main" val="3804659246"/>
                    </a:ext>
                  </a:extLst>
                </a:gridCol>
                <a:gridCol w="1315670">
                  <a:extLst>
                    <a:ext uri="{9D8B030D-6E8A-4147-A177-3AD203B41FA5}">
                      <a16:colId xmlns:a16="http://schemas.microsoft.com/office/drawing/2014/main" val="3592206671"/>
                    </a:ext>
                  </a:extLst>
                </a:gridCol>
                <a:gridCol w="1315670">
                  <a:extLst>
                    <a:ext uri="{9D8B030D-6E8A-4147-A177-3AD203B41FA5}">
                      <a16:colId xmlns:a16="http://schemas.microsoft.com/office/drawing/2014/main" val="668834186"/>
                    </a:ext>
                  </a:extLst>
                </a:gridCol>
                <a:gridCol w="1315670">
                  <a:extLst>
                    <a:ext uri="{9D8B030D-6E8A-4147-A177-3AD203B41FA5}">
                      <a16:colId xmlns:a16="http://schemas.microsoft.com/office/drawing/2014/main" val="4062682755"/>
                    </a:ext>
                  </a:extLst>
                </a:gridCol>
              </a:tblGrid>
              <a:tr h="6031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35151"/>
                  </a:ext>
                </a:extLst>
              </a:tr>
              <a:tr h="8876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1106"/>
                  </a:ext>
                </a:extLst>
              </a:tr>
              <a:tr h="8876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69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E6E1BC9-408D-D157-D651-D8E60DCC1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10" y="106533"/>
            <a:ext cx="2830563" cy="61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3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Neither Drain nor vent valve has been installed.??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no downstream requirement is emphasized no de-mister pad is needed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A0FBB-D921-3DE9-045F-9B2DA98D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28563"/>
            <a:ext cx="10484528" cy="6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both 14 and 16 inch are accepted but </a:t>
                </a:r>
                <a:r>
                  <a:rPr lang="en-US" dirty="0"/>
                  <a:t>it is recommended that 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Thus, 14 inch is accepted.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6997"/>
              </p:ext>
            </p:extLst>
          </p:nvPr>
        </p:nvGraphicFramePr>
        <p:xfrm>
          <a:off x="1207363" y="2129048"/>
          <a:ext cx="8584705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3070254638"/>
                    </a:ext>
                  </a:extLst>
                </a:gridCol>
                <a:gridCol w="1716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6988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3772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3996</TotalTime>
  <Words>1627</Words>
  <Application>Microsoft Office PowerPoint</Application>
  <PresentationFormat>Widescreen</PresentationFormat>
  <Paragraphs>548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160</cp:revision>
  <dcterms:created xsi:type="dcterms:W3CDTF">2022-09-08T13:38:10Z</dcterms:created>
  <dcterms:modified xsi:type="dcterms:W3CDTF">2022-10-03T07:24:10Z</dcterms:modified>
</cp:coreProperties>
</file>