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86" r:id="rId6"/>
    <p:sldId id="263" r:id="rId7"/>
    <p:sldId id="265" r:id="rId8"/>
    <p:sldId id="266" r:id="rId9"/>
    <p:sldId id="279" r:id="rId10"/>
    <p:sldId id="261" r:id="rId11"/>
    <p:sldId id="280" r:id="rId12"/>
    <p:sldId id="281" r:id="rId13"/>
    <p:sldId id="259" r:id="rId14"/>
    <p:sldId id="268" r:id="rId15"/>
    <p:sldId id="260" r:id="rId16"/>
    <p:sldId id="262" r:id="rId17"/>
    <p:sldId id="288" r:id="rId18"/>
    <p:sldId id="304" r:id="rId19"/>
    <p:sldId id="305" r:id="rId20"/>
    <p:sldId id="306" r:id="rId21"/>
    <p:sldId id="307" r:id="rId22"/>
    <p:sldId id="303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7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4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2242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4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1209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19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9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7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0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7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1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0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6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0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3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2E26-249C-40C9-AA30-5389D1A78B2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3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12E26-249C-40C9-AA30-5389D1A78B2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1F6B4C5-12E7-471B-8A21-1E940AE62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2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5" y="0"/>
            <a:ext cx="12025745" cy="6857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3600" dirty="0"/>
              <a:t>A Stepwise</a:t>
            </a:r>
          </a:p>
          <a:p>
            <a:pPr algn="ctr"/>
            <a:r>
              <a:rPr lang="en-US" sz="3600" dirty="0"/>
              <a:t>E-7001 thermal Design </a:t>
            </a:r>
          </a:p>
          <a:p>
            <a:pPr algn="ctr"/>
            <a:r>
              <a:rPr lang="en-US" sz="3600" dirty="0"/>
              <a:t>by HTRI </a:t>
            </a:r>
          </a:p>
          <a:p>
            <a:pPr algn="ctr"/>
            <a:r>
              <a:rPr lang="en-US" sz="3600" dirty="0"/>
              <a:t>In 5 minutes!!</a:t>
            </a:r>
          </a:p>
        </p:txBody>
      </p:sp>
    </p:spTree>
    <p:extLst>
      <p:ext uri="{BB962C8B-B14F-4D97-AF65-F5344CB8AC3E}">
        <p14:creationId xmlns:p14="http://schemas.microsoft.com/office/powerpoint/2010/main" val="135151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0"/>
            <a:ext cx="11998036" cy="6858000"/>
          </a:xfrm>
        </p:spPr>
        <p:txBody>
          <a:bodyPr/>
          <a:lstStyle/>
          <a:p>
            <a:r>
              <a:rPr lang="en-US" dirty="0">
                <a:latin typeface="Century" panose="02040604050505020304" pitchFamily="18" charset="0"/>
              </a:rPr>
              <a:t>Put Tube mechanical data</a:t>
            </a:r>
          </a:p>
          <a:p>
            <a:r>
              <a:rPr lang="en-US" sz="1800" b="0" i="0" u="none" strike="noStrike" baseline="0" dirty="0">
                <a:latin typeface="Century" panose="02040604050505020304" pitchFamily="18" charset="0"/>
              </a:rPr>
              <a:t>Since it is water, due to velocity criteria , 19.05 is selected and since it is the water without CO2,CS </a:t>
            </a:r>
            <a:r>
              <a:rPr lang="en-US" dirty="0">
                <a:latin typeface="Century" panose="02040604050505020304" pitchFamily="18" charset="0"/>
              </a:rPr>
              <a:t>is </a:t>
            </a:r>
          </a:p>
          <a:p>
            <a:r>
              <a:rPr lang="en-US" dirty="0">
                <a:latin typeface="Century" panose="02040604050505020304" pitchFamily="18" charset="0"/>
              </a:rPr>
              <a:t>selected.</a:t>
            </a:r>
          </a:p>
          <a:p>
            <a:r>
              <a:rPr lang="en-US" sz="1800" b="0" i="0" u="none" strike="noStrike" baseline="0" dirty="0">
                <a:latin typeface="Century" panose="02040604050505020304" pitchFamily="18" charset="0"/>
              </a:rPr>
              <a:t>According to table below tube thickness of 2.11 is chosen.</a:t>
            </a:r>
          </a:p>
          <a:p>
            <a:pPr algn="l"/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43FFF-5763-649D-9C9F-45571AEA2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34" y="2048992"/>
            <a:ext cx="7615695" cy="404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8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DC2E9F-8CB5-0A54-2004-427D4D217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39" y="674703"/>
            <a:ext cx="9712171" cy="569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15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BC367-70F0-1B0E-B8E9-4A437427A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"/>
            <a:ext cx="11327059" cy="5911222"/>
          </a:xfrm>
        </p:spPr>
        <p:txBody>
          <a:bodyPr/>
          <a:lstStyle/>
          <a:p>
            <a:r>
              <a:rPr lang="en-US" dirty="0"/>
              <a:t>Act like below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9DA12-2B0E-83E9-0B98-57563634A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14" y="719091"/>
            <a:ext cx="9658904" cy="554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1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40FFB-E4FD-EBA7-F6AC-CD76C1F60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0"/>
            <a:ext cx="12005569" cy="6858000"/>
          </a:xfrm>
        </p:spPr>
        <p:txBody>
          <a:bodyPr/>
          <a:lstStyle/>
          <a:p>
            <a:r>
              <a:rPr lang="en-US" dirty="0"/>
              <a:t>Put baffle info in baffle sheet in red areas like below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236F5C-6993-B640-D893-A9A8B4377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74703"/>
            <a:ext cx="9365942" cy="584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67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47496-7E3E-4F24-0BAC-B2234CD0F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r>
              <a:rPr lang="en-US" dirty="0"/>
              <a:t>Act exactly like below for impingement sheet and Clearance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4CF240-A80E-01D7-02D7-BBECDDF4A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04942"/>
            <a:ext cx="5264458" cy="5448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9A59DD-D9C3-0B09-B8CE-7C1EA8E2D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83" y="704942"/>
            <a:ext cx="4737717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81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0"/>
            <a:ext cx="12011891" cy="6858000"/>
          </a:xfrm>
        </p:spPr>
        <p:txBody>
          <a:bodyPr/>
          <a:lstStyle/>
          <a:p>
            <a:r>
              <a:rPr lang="en-US" dirty="0"/>
              <a:t>Enter nozzle info from piping info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5015B-E217-D4E7-29C8-24FBA8846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276" y="730419"/>
            <a:ext cx="9078481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79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104B5-F8EA-B8F7-7674-F43DAD893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r>
              <a:rPr lang="en-US" dirty="0"/>
              <a:t>Set nozzle location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44983F-A6BB-D06A-E918-5ABA7C1B6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87" y="682424"/>
            <a:ext cx="9809825" cy="54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1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57D71-BF5A-6BB7-2D29-6032F350C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0"/>
            <a:ext cx="12005569" cy="6858000"/>
          </a:xfrm>
        </p:spPr>
        <p:txBody>
          <a:bodyPr/>
          <a:lstStyle/>
          <a:p>
            <a:r>
              <a:rPr lang="en-US" dirty="0"/>
              <a:t>Results:</a:t>
            </a:r>
          </a:p>
          <a:p>
            <a:pPr marL="0" indent="0">
              <a:buNone/>
            </a:pPr>
            <a:r>
              <a:rPr lang="en-US" dirty="0"/>
              <a:t>1.Now run it and the result is that</a:t>
            </a:r>
            <a:r>
              <a:rPr lang="fa-IR" dirty="0"/>
              <a:t> </a:t>
            </a:r>
            <a:r>
              <a:rPr lang="en-US" dirty="0"/>
              <a:t> the overdesign factor is about 9% and the </a:t>
            </a:r>
            <a:r>
              <a:rPr lang="en-US" dirty="0" err="1"/>
              <a:t>dp</a:t>
            </a:r>
            <a:r>
              <a:rPr lang="en-US" dirty="0"/>
              <a:t> in shell side is about 0.06 </a:t>
            </a:r>
          </a:p>
          <a:p>
            <a:pPr marL="0" indent="0">
              <a:buNone/>
            </a:pPr>
            <a:r>
              <a:rPr lang="en-US" dirty="0"/>
              <a:t>   barg which is more than 0.01 barg. In PID and the relevant document it is set to zero but practically for </a:t>
            </a:r>
          </a:p>
          <a:p>
            <a:pPr marL="0" indent="0">
              <a:buNone/>
            </a:pPr>
            <a:r>
              <a:rPr lang="en-US" dirty="0"/>
              <a:t>   first scenario it is not a criterion.</a:t>
            </a:r>
          </a:p>
          <a:p>
            <a:pPr marL="0" indent="0">
              <a:buNone/>
            </a:pPr>
            <a:r>
              <a:rPr lang="en-US" dirty="0"/>
              <a:t>2. Activate the tube-layout option and run it again. The overdesign factor reduces to 7.5%.</a:t>
            </a:r>
          </a:p>
          <a:p>
            <a:pPr marL="0" indent="0">
              <a:buNone/>
            </a:pPr>
            <a:r>
              <a:rPr lang="en-US" dirty="0"/>
              <a:t>3. Since water velocity is less than 1 m/s so some tubes are omitted to increase water velocity in other </a:t>
            </a:r>
          </a:p>
          <a:p>
            <a:pPr marL="0" indent="0">
              <a:buNone/>
            </a:pPr>
            <a:r>
              <a:rPr lang="en-US" dirty="0"/>
              <a:t>    tubes and the reason it is done in this manner is that water velocity is about 0.92 m/s and it seems that </a:t>
            </a:r>
          </a:p>
          <a:p>
            <a:pPr marL="0" indent="0">
              <a:buNone/>
            </a:pPr>
            <a:r>
              <a:rPr lang="en-US" dirty="0"/>
              <a:t>    it could be easily increased . By doing so, the water velocity increases to 1.01 m/s but overdesign factor </a:t>
            </a:r>
          </a:p>
          <a:p>
            <a:pPr marL="0" indent="0">
              <a:buNone/>
            </a:pPr>
            <a:r>
              <a:rPr lang="en-US" dirty="0"/>
              <a:t>    reduces to 0%. So to compensate for the reduction in overdesign, tube length is increased from 6 to </a:t>
            </a:r>
          </a:p>
          <a:p>
            <a:pPr marL="0" indent="0">
              <a:buNone/>
            </a:pPr>
            <a:r>
              <a:rPr lang="en-US" dirty="0"/>
              <a:t>   6.7m  and as a result, overdesign factor is increased to 9.5% and the </a:t>
            </a:r>
            <a:r>
              <a:rPr lang="en-US" dirty="0" err="1"/>
              <a:t>dp</a:t>
            </a:r>
            <a:r>
              <a:rPr lang="en-US" dirty="0"/>
              <a:t> is about 0.07 . In order to </a:t>
            </a:r>
          </a:p>
          <a:p>
            <a:pPr marL="0" indent="0">
              <a:buNone/>
            </a:pPr>
            <a:r>
              <a:rPr lang="en-US" dirty="0"/>
              <a:t>   increase B-stream baffle spacing was increased to 150 and 200 mm but in each trial the overdesign </a:t>
            </a:r>
          </a:p>
          <a:p>
            <a:pPr marL="0" indent="0">
              <a:buNone/>
            </a:pPr>
            <a:r>
              <a:rPr lang="en-US" dirty="0"/>
              <a:t>   factor was reduced to 7.5% and 5.5% respectively. The same was carried out for baffle cut and the same </a:t>
            </a:r>
          </a:p>
          <a:p>
            <a:pPr marL="0" indent="0">
              <a:buNone/>
            </a:pPr>
            <a:r>
              <a:rPr lang="en-US" dirty="0"/>
              <a:t>   happened. Thus, as an ultimate selection, a baffle spacing of 100 and a baffle cut of 25% were selected.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09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FEF30-62F5-23FB-92B4-BE571519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" y="0"/>
            <a:ext cx="12014447" cy="1905000"/>
          </a:xfrm>
        </p:spPr>
        <p:txBody>
          <a:bodyPr>
            <a:normAutofit fontScale="90000"/>
          </a:bodyPr>
          <a:lstStyle/>
          <a:p>
            <a:r>
              <a:rPr lang="en-US" sz="2000">
                <a:latin typeface="Century" panose="02040604050505020304" pitchFamily="18" charset="0"/>
              </a:rPr>
              <a:t>                                                                    Final </a:t>
            </a:r>
            <a:r>
              <a:rPr lang="en-US" sz="2000" dirty="0">
                <a:latin typeface="Century" panose="02040604050505020304" pitchFamily="18" charset="0"/>
              </a:rPr>
              <a:t>design // </a:t>
            </a:r>
            <a:r>
              <a:rPr lang="en-US" sz="2000">
                <a:latin typeface="Century" panose="02040604050505020304" pitchFamily="18" charset="0"/>
              </a:rPr>
              <a:t>1</a:t>
            </a:r>
            <a:r>
              <a:rPr lang="en-US" sz="2000" baseline="30000">
                <a:latin typeface="Century" panose="02040604050505020304" pitchFamily="18" charset="0"/>
              </a:rPr>
              <a:t>st</a:t>
            </a:r>
            <a:r>
              <a:rPr lang="en-US" sz="2000">
                <a:latin typeface="Century" panose="02040604050505020304" pitchFamily="18" charset="0"/>
              </a:rPr>
              <a:t> scenario</a:t>
            </a:r>
            <a:br>
              <a:rPr lang="en-US" sz="2000" dirty="0">
                <a:latin typeface="Century" panose="02040604050505020304" pitchFamily="18" charset="0"/>
              </a:rPr>
            </a:br>
            <a:br>
              <a:rPr lang="en-US" sz="2000" dirty="0">
                <a:latin typeface="Century" panose="02040604050505020304" pitchFamily="18" charset="0"/>
              </a:rPr>
            </a:br>
            <a:r>
              <a:rPr lang="en-US" sz="2000" dirty="0">
                <a:latin typeface="Century" panose="02040604050505020304" pitchFamily="18" charset="0"/>
              </a:rPr>
              <a:t>                       Before                                                       After                                               Final results                                                           </a:t>
            </a:r>
            <a:br>
              <a:rPr lang="en-US" sz="2000" dirty="0">
                <a:latin typeface="Century" panose="02040604050505020304" pitchFamily="18" charset="0"/>
              </a:rPr>
            </a:br>
            <a:br>
              <a:rPr lang="en-US" sz="2000" dirty="0">
                <a:latin typeface="Century" panose="02040604050505020304" pitchFamily="18" charset="0"/>
              </a:rPr>
            </a:br>
            <a:br>
              <a:rPr lang="en-US" sz="2000" dirty="0">
                <a:latin typeface="Century" panose="02040604050505020304" pitchFamily="18" charset="0"/>
              </a:rPr>
            </a:br>
            <a:br>
              <a:rPr lang="en-US" sz="2000" dirty="0">
                <a:latin typeface="Century" panose="02040604050505020304" pitchFamily="18" charset="0"/>
              </a:rPr>
            </a:br>
            <a:endParaRPr lang="en-US" sz="2000" dirty="0">
              <a:latin typeface="Century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5D482-957D-56AE-706E-28BB8BEE8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65" y="952500"/>
            <a:ext cx="3829235" cy="5677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545EA7-BDF9-817A-09E3-8AD28F4DC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08" y="952501"/>
            <a:ext cx="4429955" cy="56772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EE8331-6BC1-D765-D8DA-186D128BB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3" y="952500"/>
            <a:ext cx="3755254" cy="567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00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05EBF-1EBE-ABC5-A30F-F7D4DA5F8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                      Second scenario</a:t>
            </a:r>
          </a:p>
          <a:p>
            <a:pPr marL="0" indent="0">
              <a:buNone/>
            </a:pPr>
            <a:r>
              <a:rPr lang="en-US" dirty="0"/>
              <a:t>1.Now run it and the result is that</a:t>
            </a:r>
            <a:r>
              <a:rPr lang="fa-IR" dirty="0"/>
              <a:t> </a:t>
            </a:r>
            <a:r>
              <a:rPr lang="en-US" dirty="0"/>
              <a:t> the overdesign factor is about 9% and the </a:t>
            </a:r>
            <a:r>
              <a:rPr lang="en-US" dirty="0" err="1"/>
              <a:t>dp</a:t>
            </a:r>
            <a:r>
              <a:rPr lang="en-US" dirty="0"/>
              <a:t> in shell side is about 0.06 </a:t>
            </a:r>
          </a:p>
          <a:p>
            <a:pPr marL="0" indent="0">
              <a:buNone/>
            </a:pPr>
            <a:r>
              <a:rPr lang="en-US" dirty="0"/>
              <a:t>   barg which is more than 0.01 barg. In PID and the relevant document it is set to zero but practically for </a:t>
            </a:r>
          </a:p>
          <a:p>
            <a:pPr marL="0" indent="0">
              <a:buNone/>
            </a:pPr>
            <a:r>
              <a:rPr lang="en-US" dirty="0"/>
              <a:t>   first scenario it is not a criterion.</a:t>
            </a:r>
          </a:p>
          <a:p>
            <a:pPr marL="0" indent="0">
              <a:buNone/>
            </a:pPr>
            <a:r>
              <a:rPr lang="en-US" dirty="0"/>
              <a:t>2. Activate the tube-layout option and run it again. The overdesign factor reduces to 7.5%.</a:t>
            </a:r>
          </a:p>
          <a:p>
            <a:pPr marL="0" indent="0">
              <a:buNone/>
            </a:pPr>
            <a:r>
              <a:rPr lang="en-US" dirty="0"/>
              <a:t>3. Since water velocity is less than 1 m/s, tube pass is increased to double passes and the result is that the </a:t>
            </a:r>
          </a:p>
          <a:p>
            <a:pPr marL="0" indent="0">
              <a:buNone/>
            </a:pPr>
            <a:r>
              <a:rPr lang="en-US" dirty="0"/>
              <a:t>    overdesign factor is -24% and an internal temperature cross exist in the exchanger. So at first stream </a:t>
            </a:r>
          </a:p>
          <a:p>
            <a:pPr marL="0" indent="0">
              <a:buNone/>
            </a:pPr>
            <a:r>
              <a:rPr lang="en-US" dirty="0"/>
              <a:t>    direction is changed from countercurrent to concurrent to eliminate the warning regarding temperature </a:t>
            </a:r>
          </a:p>
          <a:p>
            <a:pPr marL="0" indent="0">
              <a:buNone/>
            </a:pPr>
            <a:r>
              <a:rPr lang="en-US" dirty="0"/>
              <a:t>    cross. By doing so, not only does the warning disappear, but also the overdesign factor increases to -15%</a:t>
            </a:r>
          </a:p>
          <a:p>
            <a:pPr marL="0" indent="0">
              <a:buNone/>
            </a:pPr>
            <a:r>
              <a:rPr lang="en-US" dirty="0"/>
              <a:t>4. In order to increase overdesign factor , shell ID was increased to 350 mm and it resulted in 13.35% </a:t>
            </a:r>
          </a:p>
          <a:p>
            <a:pPr marL="0" indent="0">
              <a:buNone/>
            </a:pPr>
            <a:r>
              <a:rPr lang="en-US" dirty="0"/>
              <a:t>    overdesign factor and then baffle spacing was increased to 250 mm and the overdesign factor </a:t>
            </a:r>
          </a:p>
          <a:p>
            <a:pPr marL="0" indent="0">
              <a:buNone/>
            </a:pPr>
            <a:r>
              <a:rPr lang="en-US" dirty="0"/>
              <a:t>    became 10%.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5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3964" y="235528"/>
            <a:ext cx="11310648" cy="146858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b="1" dirty="0">
                <a:latin typeface="Century" panose="02040604050505020304" pitchFamily="18" charset="0"/>
              </a:rPr>
              <a:t>Process data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A8DDF-3466-B43F-9A87-E85D2B9E7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" y="867715"/>
            <a:ext cx="10817224" cy="530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5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ACB8E8-E82D-E971-FFD4-3DD3FFD6B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04" y="286304"/>
            <a:ext cx="5276295" cy="628539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67BC44-D6FC-40EA-7DB1-1F4E201D8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6304"/>
            <a:ext cx="5276295" cy="628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35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51AF6-69B2-4CF4-B504-F1971D94F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                             Third scenario</a:t>
            </a:r>
          </a:p>
          <a:p>
            <a:pPr>
              <a:buAutoNum type="arabicPeriod"/>
            </a:pPr>
            <a:r>
              <a:rPr lang="en-US" dirty="0"/>
              <a:t>TOPSOE has selected a shell ID of 430 mm by doing so the overdesign factor by double pass resulted in </a:t>
            </a:r>
          </a:p>
          <a:p>
            <a:pPr>
              <a:buAutoNum type="arabicPeriod"/>
            </a:pPr>
            <a:r>
              <a:rPr lang="en-US" dirty="0"/>
              <a:t>70% . Also in order to eliminate the warning of internal temperature cross the number of passes was </a:t>
            </a:r>
          </a:p>
          <a:p>
            <a:pPr marL="0" indent="0">
              <a:buNone/>
            </a:pPr>
            <a:r>
              <a:rPr lang="en-US" dirty="0"/>
              <a:t>      increased to 3 and as a result, the warning disappeared. In order to decrease the overdesign factor , a </a:t>
            </a:r>
          </a:p>
          <a:p>
            <a:pPr marL="0" indent="0">
              <a:buNone/>
            </a:pPr>
            <a:r>
              <a:rPr lang="en-US" dirty="0"/>
              <a:t>      number of tubes were removed and in addition to that , tube length were shortened to 4.225 m . The </a:t>
            </a:r>
          </a:p>
          <a:p>
            <a:pPr marL="0" indent="0">
              <a:buNone/>
            </a:pPr>
            <a:r>
              <a:rPr lang="en-US" dirty="0"/>
              <a:t>      overdesign factor for TOPSOE has become -17% with baffle spacing of 375 and baffle cut of 37%.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D2C6F7-1F17-A207-FC36-30E6045C4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6" y="2388094"/>
            <a:ext cx="5601809" cy="4469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68D94C-9F30-FA80-0019-B42AE3A5B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85" y="2388094"/>
            <a:ext cx="6338657" cy="446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1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5802E-F714-C85B-1700-CED90EA0A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0"/>
            <a:ext cx="12005569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Comparison between different Design: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It seems that TOPSOE was more concerned about the length of the tube for this exchanger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58F2B6A-4390-7BA2-639C-66F374A44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168595"/>
              </p:ext>
            </p:extLst>
          </p:nvPr>
        </p:nvGraphicFramePr>
        <p:xfrm>
          <a:off x="186430" y="746298"/>
          <a:ext cx="12005570" cy="2873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302">
                  <a:extLst>
                    <a:ext uri="{9D8B030D-6E8A-4147-A177-3AD203B41FA5}">
                      <a16:colId xmlns:a16="http://schemas.microsoft.com/office/drawing/2014/main" val="2926552777"/>
                    </a:ext>
                  </a:extLst>
                </a:gridCol>
                <a:gridCol w="1413612">
                  <a:extLst>
                    <a:ext uri="{9D8B030D-6E8A-4147-A177-3AD203B41FA5}">
                      <a16:colId xmlns:a16="http://schemas.microsoft.com/office/drawing/2014/main" val="3540982007"/>
                    </a:ext>
                  </a:extLst>
                </a:gridCol>
                <a:gridCol w="790112">
                  <a:extLst>
                    <a:ext uri="{9D8B030D-6E8A-4147-A177-3AD203B41FA5}">
                      <a16:colId xmlns:a16="http://schemas.microsoft.com/office/drawing/2014/main" val="3093263279"/>
                    </a:ext>
                  </a:extLst>
                </a:gridCol>
                <a:gridCol w="1722268">
                  <a:extLst>
                    <a:ext uri="{9D8B030D-6E8A-4147-A177-3AD203B41FA5}">
                      <a16:colId xmlns:a16="http://schemas.microsoft.com/office/drawing/2014/main" val="4259905188"/>
                    </a:ext>
                  </a:extLst>
                </a:gridCol>
                <a:gridCol w="1615736">
                  <a:extLst>
                    <a:ext uri="{9D8B030D-6E8A-4147-A177-3AD203B41FA5}">
                      <a16:colId xmlns:a16="http://schemas.microsoft.com/office/drawing/2014/main" val="3238446340"/>
                    </a:ext>
                  </a:extLst>
                </a:gridCol>
                <a:gridCol w="1322773">
                  <a:extLst>
                    <a:ext uri="{9D8B030D-6E8A-4147-A177-3AD203B41FA5}">
                      <a16:colId xmlns:a16="http://schemas.microsoft.com/office/drawing/2014/main" val="821263999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val="2165635758"/>
                    </a:ext>
                  </a:extLst>
                </a:gridCol>
                <a:gridCol w="603681">
                  <a:extLst>
                    <a:ext uri="{9D8B030D-6E8A-4147-A177-3AD203B41FA5}">
                      <a16:colId xmlns:a16="http://schemas.microsoft.com/office/drawing/2014/main" val="1591041372"/>
                    </a:ext>
                  </a:extLst>
                </a:gridCol>
                <a:gridCol w="941033">
                  <a:extLst>
                    <a:ext uri="{9D8B030D-6E8A-4147-A177-3AD203B41FA5}">
                      <a16:colId xmlns:a16="http://schemas.microsoft.com/office/drawing/2014/main" val="888974478"/>
                    </a:ext>
                  </a:extLst>
                </a:gridCol>
                <a:gridCol w="1689717">
                  <a:extLst>
                    <a:ext uri="{9D8B030D-6E8A-4147-A177-3AD203B41FA5}">
                      <a16:colId xmlns:a16="http://schemas.microsoft.com/office/drawing/2014/main" val="1501132436"/>
                    </a:ext>
                  </a:extLst>
                </a:gridCol>
              </a:tblGrid>
              <a:tr h="574686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entury" panose="02040604050505020304" pitchFamily="18" charset="0"/>
                        </a:rPr>
                        <a:t>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entury" panose="02040604050505020304" pitchFamily="18" charset="0"/>
                        </a:rPr>
                        <a:t>Overdesign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entury" panose="02040604050505020304" pitchFamily="18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entury" panose="02040604050505020304" pitchFamily="18" charset="0"/>
                        </a:rPr>
                        <a:t>Tube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entury" panose="02040604050505020304" pitchFamily="18" charset="0"/>
                        </a:rPr>
                        <a:t>Tube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entury" panose="02040604050505020304" pitchFamily="18" charset="0"/>
                        </a:rPr>
                        <a:t>Tube 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entury" panose="02040604050505020304" pitchFamily="18" charset="0"/>
                        </a:rPr>
                        <a:t>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entury" panose="02040604050505020304" pitchFamily="18" charset="0"/>
                        </a:rPr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entury" panose="02040604050505020304" pitchFamily="18" charset="0"/>
                        </a:rPr>
                        <a:t>Baffle spacing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303916"/>
                  </a:ext>
                </a:extLst>
              </a:tr>
              <a:tr h="5746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9.77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6.7m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861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1239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712125"/>
                  </a:ext>
                </a:extLst>
              </a:tr>
              <a:tr h="5746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9.62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5.9m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1412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790041"/>
                  </a:ext>
                </a:extLst>
              </a:tr>
              <a:tr h="5746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178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1723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583280"/>
                  </a:ext>
                </a:extLst>
              </a:tr>
              <a:tr h="57468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TOPSOE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-18%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4.225m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702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1478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" panose="02040604050505020304" pitchFamily="18" charset="0"/>
                        </a:rPr>
                        <a:t>325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195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329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-1"/>
            <a:ext cx="11998036" cy="6733309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2800" dirty="0"/>
              <a:t>Thanks for your attention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Educational Institute for Process and Equipment Design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Mohammadreza Behrouzi</a:t>
            </a:r>
          </a:p>
          <a:p>
            <a:pPr marL="0" indent="0" algn="ctr">
              <a:buNone/>
            </a:pPr>
            <a:r>
              <a:rPr lang="en-US" sz="2800" dirty="0"/>
              <a:t>+989107884134</a:t>
            </a:r>
          </a:p>
        </p:txBody>
      </p:sp>
    </p:spTree>
    <p:extLst>
      <p:ext uri="{BB962C8B-B14F-4D97-AF65-F5344CB8AC3E}">
        <p14:creationId xmlns:p14="http://schemas.microsoft.com/office/powerpoint/2010/main" val="233271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166254"/>
            <a:ext cx="12011891" cy="1738745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Century" panose="02040604050505020304" pitchFamily="18" charset="0"/>
              </a:rPr>
              <a:t>Heating and Cooling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75EDC-8822-236E-7766-EFBD19716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4" y="603682"/>
            <a:ext cx="11017188" cy="587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4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45A94-1CF5-8846-C2DD-0ADA2D6CD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0"/>
            <a:ext cx="12014447" cy="6858000"/>
          </a:xfrm>
        </p:spPr>
        <p:txBody>
          <a:bodyPr/>
          <a:lstStyle/>
          <a:p>
            <a:pPr marL="0" indent="0" algn="ctr">
              <a:buNone/>
            </a:pPr>
            <a:endParaRPr lang="fa-IR" dirty="0"/>
          </a:p>
          <a:p>
            <a:pPr marL="0" indent="0" algn="ctr">
              <a:buNone/>
            </a:pPr>
            <a:r>
              <a:rPr lang="en-US" b="1" dirty="0">
                <a:latin typeface="Century" panose="02040604050505020304" pitchFamily="18" charset="0"/>
              </a:rPr>
              <a:t>Open HTRI and Input Summery sheet and enter data in red areas</a:t>
            </a:r>
          </a:p>
          <a:p>
            <a:pPr marL="0" indent="0" algn="ctr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2ED0F-7D1D-E24D-AEEA-10052853C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93" y="896645"/>
            <a:ext cx="7904965" cy="56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57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026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A3575-F3E3-8C80-F8A8-ECE65EFF3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>
                <a:latin typeface="Century" panose="02040604050505020304" pitchFamily="18" charset="0"/>
              </a:rPr>
              <a:t>Enter operating data in process sheet in red areas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924212-2AA1-24C5-5516-AB4303D50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69" y="907971"/>
            <a:ext cx="7918881" cy="565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23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AEE7C-5FD4-A10D-3962-0FD7C1683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Century" panose="02040604050505020304" pitchFamily="18" charset="0"/>
              </a:rPr>
              <a:t>Enter heating and cooling table data in hot and cold fluid properties in red areas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8C986-8530-B0FB-9D17-C06A2C753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288" y="3657599"/>
            <a:ext cx="5913036" cy="32003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09621C-60D1-2E62-A935-AA1E4F01C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1" y="3657600"/>
            <a:ext cx="5874418" cy="32003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82F12F-888F-8407-EB45-4E37D3426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1637"/>
            <a:ext cx="5927324" cy="31959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F9DDB7-A517-A394-BF71-418E1BFEF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5" y="461639"/>
            <a:ext cx="5860130" cy="319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1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36A0E-4DED-08F7-6F0B-8696255C7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0"/>
            <a:ext cx="12023324" cy="6858000"/>
          </a:xfrm>
        </p:spPr>
        <p:txBody>
          <a:bodyPr/>
          <a:lstStyle/>
          <a:p>
            <a:r>
              <a:rPr lang="en-US" dirty="0"/>
              <a:t>Put shell info in shell sheet in red areas</a:t>
            </a:r>
          </a:p>
          <a:p>
            <a:r>
              <a:rPr lang="en-US" dirty="0"/>
              <a:t>Note : </a:t>
            </a:r>
          </a:p>
          <a:p>
            <a:r>
              <a:rPr lang="en-US" dirty="0"/>
              <a:t>1. Initially estimate shell ID between 1.5-3 times tube-side pipeline ID, here it is 4 inch so first estimation would be </a:t>
            </a:r>
            <a:r>
              <a:rPr lang="fa-IR" dirty="0"/>
              <a:t>300</a:t>
            </a:r>
            <a:r>
              <a:rPr lang="en-US" dirty="0"/>
              <a:t>mm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EDCFA5-785A-1940-3A57-4B7181772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397" y="1473693"/>
            <a:ext cx="8438642" cy="512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44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A01F7-90AC-4BD6-76BB-CD7BDEFD1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0"/>
            <a:ext cx="12005569" cy="5911222"/>
          </a:xfrm>
        </p:spPr>
        <p:txBody>
          <a:bodyPr/>
          <a:lstStyle/>
          <a:p>
            <a:r>
              <a:rPr lang="en-US" dirty="0"/>
              <a:t>In Reboiler Sheet do not enter an input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D6A5D7-34F5-2B8B-D6EB-D8C8BEC5A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52" y="719091"/>
            <a:ext cx="7581623" cy="55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8591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2319</TotalTime>
  <Words>854</Words>
  <Application>Microsoft Office PowerPoint</Application>
  <PresentationFormat>Widescreen</PresentationFormat>
  <Paragraphs>138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Century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Heating and Cooling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                         Final design // 1st scenario                         Before                                                       After                                               Final results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Mohammadreza</dc:creator>
  <cp:lastModifiedBy>Behrouzi Mohamadreza</cp:lastModifiedBy>
  <cp:revision>30</cp:revision>
  <dcterms:created xsi:type="dcterms:W3CDTF">2022-06-25T18:22:45Z</dcterms:created>
  <dcterms:modified xsi:type="dcterms:W3CDTF">2022-09-02T07:00:35Z</dcterms:modified>
</cp:coreProperties>
</file>