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4" r:id="rId6"/>
    <p:sldId id="286" r:id="rId7"/>
    <p:sldId id="263" r:id="rId8"/>
    <p:sldId id="265" r:id="rId9"/>
    <p:sldId id="284" r:id="rId10"/>
    <p:sldId id="266" r:id="rId11"/>
    <p:sldId id="285" r:id="rId12"/>
    <p:sldId id="279" r:id="rId13"/>
    <p:sldId id="261" r:id="rId14"/>
    <p:sldId id="280" r:id="rId15"/>
    <p:sldId id="281" r:id="rId16"/>
    <p:sldId id="259" r:id="rId17"/>
    <p:sldId id="268" r:id="rId18"/>
    <p:sldId id="260" r:id="rId19"/>
    <p:sldId id="262" r:id="rId20"/>
    <p:sldId id="288" r:id="rId21"/>
    <p:sldId id="289" r:id="rId22"/>
    <p:sldId id="290" r:id="rId23"/>
    <p:sldId id="291" r:id="rId24"/>
    <p:sldId id="293" r:id="rId25"/>
    <p:sldId id="292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Saturator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18 inch so first estimation would be 55 inch.</a:t>
            </a:r>
          </a:p>
          <a:p>
            <a:r>
              <a:rPr lang="en-US" dirty="0"/>
              <a:t> 2. Because of its capacity two heat exchangers in parallel are selected.</a:t>
            </a:r>
          </a:p>
          <a:p>
            <a:r>
              <a:rPr lang="en-US" dirty="0"/>
              <a:t>3. Cocurrent direction is considered as flow direction since the orientation is vertical it is solely viable for</a:t>
            </a:r>
          </a:p>
          <a:p>
            <a:pPr marL="0" indent="0">
              <a:buNone/>
            </a:pPr>
            <a:r>
              <a:rPr lang="en-US" dirty="0"/>
              <a:t>         MPS to enter from top to be condensed at bottom and the same happens to water in tube to be</a:t>
            </a:r>
          </a:p>
          <a:p>
            <a:pPr marL="0" indent="0">
              <a:buNone/>
            </a:pPr>
            <a:r>
              <a:rPr lang="en-US" dirty="0"/>
              <a:t>         flowed because of gravity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82A0B-8D49-D2A6-1A88-708E4D379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7" y="861134"/>
            <a:ext cx="9277165" cy="56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/>
              <a:t>Put Tube mechanical data</a:t>
            </a:r>
          </a:p>
          <a:p>
            <a:r>
              <a:rPr lang="en-US" dirty="0"/>
              <a:t>Note that since mixing between water and natural gas is going to happen, tube with 25.4 OD is</a:t>
            </a:r>
          </a:p>
          <a:p>
            <a:r>
              <a:rPr lang="en-US" dirty="0"/>
              <a:t> selected</a:t>
            </a:r>
          </a:p>
          <a:p>
            <a:r>
              <a:rPr lang="en-US" dirty="0"/>
              <a:t>Since Tube material is SS due to presence of CO2, Tube thickness 2.11 is selected according to table </a:t>
            </a:r>
          </a:p>
          <a:p>
            <a:pPr marL="0" indent="0">
              <a:buNone/>
            </a:pPr>
            <a:r>
              <a:rPr lang="en-US" dirty="0"/>
              <a:t>     below</a:t>
            </a:r>
          </a:p>
          <a:p>
            <a:r>
              <a:rPr lang="en-US" dirty="0"/>
              <a:t>Select Pitch 31.7 to pass TEMA R.2.5</a:t>
            </a: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92" y="2537264"/>
            <a:ext cx="7615695" cy="40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0FA8DF-1253-FB90-1A8C-3FAA51BE9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1" y="914400"/>
            <a:ext cx="9241654" cy="5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DA12-2B0E-83E9-0B98-5756363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32" y="880229"/>
            <a:ext cx="873160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6D030-B2CA-F216-D6C8-84C6EF074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17" y="904042"/>
            <a:ext cx="91209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D9DD8B-76A9-AEF3-BF3A-E2E8F0E8D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15" y="704942"/>
            <a:ext cx="490648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878CE-DD2D-8EB4-9F0C-388295FB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80" y="712201"/>
            <a:ext cx="8916741" cy="55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Set nozzle location</a:t>
            </a:r>
          </a:p>
          <a:p>
            <a:r>
              <a:rPr lang="en-US" dirty="0"/>
              <a:t>Remember that first sketch is horizontal one but due to some warnings vertical one is selected and </a:t>
            </a:r>
          </a:p>
          <a:p>
            <a:r>
              <a:rPr lang="en-US" dirty="0"/>
              <a:t>therefor the last sketch is put below.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67F37-C7DC-CCC4-8D0E-1582B748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80" y="1177632"/>
            <a:ext cx="9165316" cy="56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latin typeface="Century" panose="02040604050505020304" pitchFamily="18" charset="0"/>
              </a:rPr>
              <a:t>Process data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F17FF-212D-5B71-93BC-44C59A2C9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7" y="709510"/>
            <a:ext cx="9960746" cy="5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1. Now run and it results with following run messages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893DB-9B45-3E53-5DA5-0B48AA00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33" y="914398"/>
            <a:ext cx="7998322" cy="56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0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A1FA5-9971-212E-CA1D-83F8E929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r>
              <a:rPr lang="en-US" dirty="0"/>
              <a:t>Due to flow regime vertical orientation is selected and the warning disappears.</a:t>
            </a:r>
          </a:p>
          <a:p>
            <a:r>
              <a:rPr lang="en-US" dirty="0"/>
              <a:t>By looking at overdesign factor and </a:t>
            </a:r>
            <a:r>
              <a:rPr lang="en-US" dirty="0" err="1"/>
              <a:t>dp</a:t>
            </a:r>
            <a:r>
              <a:rPr lang="en-US" dirty="0"/>
              <a:t> around shell side it appears that shell ID should be increased.</a:t>
            </a:r>
          </a:p>
          <a:p>
            <a:r>
              <a:rPr lang="en-US" dirty="0"/>
              <a:t>At first it is increased to 1700 mm and then to 2000. The resultant is that </a:t>
            </a:r>
            <a:r>
              <a:rPr lang="en-US" dirty="0" err="1"/>
              <a:t>dp</a:t>
            </a:r>
            <a:r>
              <a:rPr lang="en-US" dirty="0"/>
              <a:t> decreases to a good point </a:t>
            </a:r>
          </a:p>
          <a:p>
            <a:pPr marL="0" indent="0">
              <a:buNone/>
            </a:pPr>
            <a:r>
              <a:rPr lang="en-US" dirty="0"/>
              <a:t>     but not satisfactory but overdesign factor reaches to -30 % . For now it seems better to increase tube</a:t>
            </a:r>
          </a:p>
          <a:p>
            <a:pPr marL="0" indent="0">
              <a:buNone/>
            </a:pPr>
            <a:r>
              <a:rPr lang="en-US" dirty="0"/>
              <a:t>     length 9.75m which results in an increase in oversize factor by 32.5 % but </a:t>
            </a:r>
            <a:r>
              <a:rPr lang="en-US" dirty="0" err="1"/>
              <a:t>dp</a:t>
            </a:r>
            <a:r>
              <a:rPr lang="en-US" dirty="0"/>
              <a:t> increases to 0.25. As for </a:t>
            </a:r>
          </a:p>
          <a:p>
            <a:pPr marL="0" indent="0">
              <a:buNone/>
            </a:pPr>
            <a:r>
              <a:rPr lang="en-US" dirty="0"/>
              <a:t>     next step the segmental baffle  is changed to double segmental baffle to decrease </a:t>
            </a:r>
            <a:r>
              <a:rPr lang="en-US" dirty="0" err="1"/>
              <a:t>dp</a:t>
            </a:r>
            <a:r>
              <a:rPr lang="en-US" dirty="0"/>
              <a:t> to 0.07.</a:t>
            </a:r>
          </a:p>
          <a:p>
            <a:pPr marL="0" indent="0">
              <a:buNone/>
            </a:pPr>
            <a:r>
              <a:rPr lang="en-US" dirty="0"/>
              <a:t>     Cross-pass is decreased from 25 to 20 to not only pass minimum TEMA baffle spacing limit but also </a:t>
            </a:r>
          </a:p>
          <a:p>
            <a:pPr marL="0" indent="0">
              <a:buNone/>
            </a:pPr>
            <a:r>
              <a:rPr lang="en-US" dirty="0"/>
              <a:t>     increase  B-stream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Now it is time to increase overdesign factor. For doing so at first shell ID is increased to 2150 and as a </a:t>
            </a:r>
          </a:p>
          <a:p>
            <a:pPr marL="0" indent="0">
              <a:buNone/>
            </a:pPr>
            <a:r>
              <a:rPr lang="en-US" dirty="0"/>
              <a:t>    result overdesign factor increases to 4.5% . So tube length is increased to 12.1 m to increase its</a:t>
            </a:r>
          </a:p>
          <a:p>
            <a:pPr marL="0" indent="0">
              <a:buNone/>
            </a:pPr>
            <a:r>
              <a:rPr lang="en-US" dirty="0"/>
              <a:t>   overdesign factor and this results in 17% overdesign factor.</a:t>
            </a:r>
          </a:p>
          <a:p>
            <a:pPr marL="0" indent="0">
              <a:buNone/>
            </a:pPr>
            <a:r>
              <a:rPr lang="en-US" dirty="0"/>
              <a:t>    In order to eliminate two warnings in next pages about 800 tubes were eliminated and during </a:t>
            </a:r>
          </a:p>
          <a:p>
            <a:pPr marL="0" indent="0">
              <a:buNone/>
            </a:pPr>
            <a:r>
              <a:rPr lang="en-US" dirty="0"/>
              <a:t>   elimination since the surface area is reduced the overdesign factor is also reduced therefore tube </a:t>
            </a:r>
          </a:p>
          <a:p>
            <a:pPr marL="0" indent="0">
              <a:buNone/>
            </a:pPr>
            <a:r>
              <a:rPr lang="en-US" dirty="0"/>
              <a:t>   length is increased to 13m to counteract that. </a:t>
            </a:r>
          </a:p>
        </p:txBody>
      </p:sp>
    </p:spTree>
    <p:extLst>
      <p:ext uri="{BB962C8B-B14F-4D97-AF65-F5344CB8AC3E}">
        <p14:creationId xmlns:p14="http://schemas.microsoft.com/office/powerpoint/2010/main" val="230590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3DCD70-6B1D-AC9D-1454-2308BE147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0" y="425273"/>
            <a:ext cx="10514119" cy="60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ADB57-1EEF-1E65-EFAD-CBB9B997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9" y="269703"/>
            <a:ext cx="5495925" cy="6109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72A03-0665-6AF1-D79D-767CD0B1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34" y="269703"/>
            <a:ext cx="5553075" cy="61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903A-9DE2-C3A4-FD08-7121AD98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After eliminations of tubes it results like below: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AD9B7E-1AE1-225E-E2CC-70390E8D8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11" y="679143"/>
            <a:ext cx="9330432" cy="57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0BF533-5029-0F4B-9AA2-39306DC21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57" y="692458"/>
            <a:ext cx="6094685" cy="5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2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C6948-780A-8846-3ABE-756F5D80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9" y="710214"/>
            <a:ext cx="10541082" cy="58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DC0D45-A4BF-F98D-2796-5DB624D2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7" y="701335"/>
            <a:ext cx="10574316" cy="57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Open HTRI and Input Summery sheet and enter data in red areas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A8822-2CBC-1190-9636-9B3B54BC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68" y="887768"/>
            <a:ext cx="9445841" cy="55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C9569-5C3C-4A02-25D4-230B616B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1" y="813323"/>
            <a:ext cx="9534063" cy="56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operating data in process sheet in red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6F07A-B5AB-48D9-2915-24EC3EAF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9" y="906863"/>
            <a:ext cx="9925235" cy="56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heating and cooling table data in hot and cold fluid properties in red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79021-E359-723E-D402-FEFC5C5DE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5" y="942373"/>
            <a:ext cx="5655815" cy="538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B6E41-2AF8-3153-0834-95968CE8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39" y="942373"/>
            <a:ext cx="5578136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01653-5FAB-6CF0-F22B-68196A182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6" y="943019"/>
            <a:ext cx="5274723" cy="536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59BF1-3CBE-0EA1-3531-4650F2F07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9" y="943019"/>
            <a:ext cx="614293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94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1106</TotalTime>
  <Words>545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19</cp:revision>
  <dcterms:created xsi:type="dcterms:W3CDTF">2022-06-25T18:22:45Z</dcterms:created>
  <dcterms:modified xsi:type="dcterms:W3CDTF">2022-08-10T11:27:35Z</dcterms:modified>
</cp:coreProperties>
</file>