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4" r:id="rId6"/>
    <p:sldId id="286" r:id="rId7"/>
    <p:sldId id="263" r:id="rId8"/>
    <p:sldId id="265" r:id="rId9"/>
    <p:sldId id="284" r:id="rId10"/>
    <p:sldId id="266" r:id="rId11"/>
    <p:sldId id="279" r:id="rId12"/>
    <p:sldId id="261" r:id="rId13"/>
    <p:sldId id="280" r:id="rId14"/>
    <p:sldId id="281" r:id="rId15"/>
    <p:sldId id="259" r:id="rId16"/>
    <p:sldId id="268" r:id="rId17"/>
    <p:sldId id="260" r:id="rId18"/>
    <p:sldId id="262" r:id="rId19"/>
    <p:sldId id="288" r:id="rId20"/>
    <p:sldId id="289" r:id="rId21"/>
    <p:sldId id="294" r:id="rId22"/>
    <p:sldId id="293" r:id="rId23"/>
    <p:sldId id="295" r:id="rId24"/>
    <p:sldId id="296" r:id="rId25"/>
    <p:sldId id="297" r:id="rId26"/>
    <p:sldId id="298" r:id="rId27"/>
    <p:sldId id="299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2E26-249C-40C9-AA30-5389D1A78B29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0"/>
            <a:ext cx="12025745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A Stepwise</a:t>
            </a:r>
          </a:p>
          <a:p>
            <a:pPr algn="ctr"/>
            <a:r>
              <a:rPr lang="en-US" sz="3600" dirty="0"/>
              <a:t>Saturator thermal Design </a:t>
            </a:r>
          </a:p>
          <a:p>
            <a:pPr algn="ctr"/>
            <a:r>
              <a:rPr lang="en-US" sz="3600" dirty="0"/>
              <a:t>by HTRI </a:t>
            </a:r>
          </a:p>
          <a:p>
            <a:pPr algn="ctr"/>
            <a:r>
              <a:rPr lang="en-US" sz="3600" dirty="0"/>
              <a:t>In 5 minutes!!</a:t>
            </a:r>
          </a:p>
        </p:txBody>
      </p:sp>
    </p:spTree>
    <p:extLst>
      <p:ext uri="{BB962C8B-B14F-4D97-AF65-F5344CB8AC3E}">
        <p14:creationId xmlns:p14="http://schemas.microsoft.com/office/powerpoint/2010/main" val="1351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0E-4DED-08F7-6F0B-8696255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Put shell info in shell sheet in red areas</a:t>
            </a:r>
          </a:p>
          <a:p>
            <a:r>
              <a:rPr lang="en-US" dirty="0"/>
              <a:t>Note : </a:t>
            </a:r>
          </a:p>
          <a:p>
            <a:r>
              <a:rPr lang="en-US" dirty="0"/>
              <a:t>1. Initially estimate shell ID between 1.5-3 times tube-side pipeline ID, here it is 6 inch so first estimation would be 12 inch.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60E5E-80E1-2A94-DDA2-A74D7347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94" y="1606859"/>
            <a:ext cx="8380612" cy="49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01F7-90AC-4BD6-76BB-CD7BDEFD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5911222"/>
          </a:xfrm>
        </p:spPr>
        <p:txBody>
          <a:bodyPr/>
          <a:lstStyle/>
          <a:p>
            <a:r>
              <a:rPr lang="en-US" dirty="0"/>
              <a:t>In Reboiler Sheet do not enter an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A5D7-34F5-2B8B-D6EB-D8C8BEC5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719091"/>
            <a:ext cx="7581623" cy="5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0"/>
            <a:ext cx="11998036" cy="6858000"/>
          </a:xfrm>
        </p:spPr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Put Tube mechanical data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Since it is cooling water, 19.05 is selected and thanks to presence of CO2 and Ammonia in the water Duplex </a:t>
            </a:r>
          </a:p>
          <a:p>
            <a:r>
              <a:rPr lang="en-US" dirty="0">
                <a:latin typeface="Century" panose="02040604050505020304" pitchFamily="18" charset="0"/>
              </a:rPr>
              <a:t>SS is selected.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According to table below tube thickness of 1.65 is chosen.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3FFF-5763-649D-9C9F-45571AEA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34" y="2048992"/>
            <a:ext cx="7615695" cy="40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FBA33-E00B-9883-22F4-ADFDE454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84" y="674702"/>
            <a:ext cx="8384731" cy="53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367-70F0-1B0E-B8E9-4A43742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"/>
            <a:ext cx="11327059" cy="5911222"/>
          </a:xfrm>
        </p:spPr>
        <p:txBody>
          <a:bodyPr/>
          <a:lstStyle/>
          <a:p>
            <a:r>
              <a:rPr lang="en-US" dirty="0"/>
              <a:t>Act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DA12-2B0E-83E9-0B98-57563634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32" y="880229"/>
            <a:ext cx="873160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40FFB-E4FD-EBA7-F6AC-CD76C1F6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Put baffle info in baffle sheet in red areas like below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3E72F-6DA1-3A16-6F65-0C006E26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30" y="756174"/>
            <a:ext cx="823034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7496-7E3E-4F24-0BAC-B2234CD0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Act exactly like below for impingement sheet and Clearance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F240-A80E-01D7-02D7-BBECDDF4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942"/>
            <a:ext cx="5264458" cy="544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A59DD-D9C3-0B09-B8CE-7C1EA8E2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3" y="704942"/>
            <a:ext cx="473771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0"/>
            <a:ext cx="12011891" cy="6858000"/>
          </a:xfrm>
        </p:spPr>
        <p:txBody>
          <a:bodyPr/>
          <a:lstStyle/>
          <a:p>
            <a:r>
              <a:rPr lang="en-US" dirty="0"/>
              <a:t>Enter nozzle info from piping info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A9945-C15C-9FDD-3FED-30CF6B3D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53" y="676275"/>
            <a:ext cx="8536296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04B5-F8EA-B8F7-7674-F43DAD89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Set nozzle location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E3AF5-AAD7-2DCD-0F76-A8C949CF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5" y="729540"/>
            <a:ext cx="8575829" cy="56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D71-BF5A-6BB7-2D29-6032F350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r>
              <a:rPr lang="en-US" dirty="0"/>
              <a:t>1. Now run and the </a:t>
            </a:r>
            <a:r>
              <a:rPr lang="en-US" dirty="0" err="1"/>
              <a:t>dp</a:t>
            </a:r>
            <a:r>
              <a:rPr lang="en-US" dirty="0"/>
              <a:t> in hot shell side becomes 1.62 bar and overdesign factor becomes -22%</a:t>
            </a:r>
          </a:p>
          <a:p>
            <a:r>
              <a:rPr lang="en-US" dirty="0"/>
              <a:t>2. Now increase the shell ID and overdesign factor becomes 35% and </a:t>
            </a:r>
            <a:r>
              <a:rPr lang="en-US" dirty="0" err="1"/>
              <a:t>dp</a:t>
            </a:r>
            <a:r>
              <a:rPr lang="en-US" dirty="0"/>
              <a:t> reduces to 0.89 bar</a:t>
            </a:r>
          </a:p>
          <a:p>
            <a:pPr marL="0" indent="0">
              <a:buNone/>
            </a:pPr>
            <a:r>
              <a:rPr lang="en-US" dirty="0"/>
              <a:t>     3. Now increase baffle spacing to 250 mm and run it again. Dp reduces to 0.215 and overdesign factor </a:t>
            </a:r>
          </a:p>
          <a:p>
            <a:pPr marL="0" indent="0">
              <a:buNone/>
            </a:pPr>
            <a:r>
              <a:rPr lang="en-US" dirty="0"/>
              <a:t>     to 33%.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4. Now decrease tube length to 4.87 to reduce oversize factor and run it and oversizing factor becomes</a:t>
            </a:r>
          </a:p>
          <a:p>
            <a:pPr marL="0" indent="0">
              <a:buNone/>
            </a:pPr>
            <a:r>
              <a:rPr lang="en-US" dirty="0"/>
              <a:t>    5.54%. As a result, </a:t>
            </a:r>
            <a:r>
              <a:rPr lang="en-US" dirty="0" err="1"/>
              <a:t>dp</a:t>
            </a:r>
            <a:r>
              <a:rPr lang="en-US" dirty="0"/>
              <a:t> also reduces to 10.17</a:t>
            </a:r>
          </a:p>
          <a:p>
            <a:pPr marL="0" indent="0">
              <a:buNone/>
            </a:pPr>
            <a:r>
              <a:rPr lang="en-US" dirty="0"/>
              <a:t>   5. Now increase Shell ID to 450mm and reduce Tube length to 4.27m simultaneously and the result is that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dp</a:t>
            </a:r>
            <a:r>
              <a:rPr lang="en-US" dirty="0"/>
              <a:t> becomes 0.138 bar and overdesign factor 14%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257C127-A81B-6AB4-FD14-85CD8DA31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24978"/>
              </p:ext>
            </p:extLst>
          </p:nvPr>
        </p:nvGraphicFramePr>
        <p:xfrm>
          <a:off x="3471168" y="2299891"/>
          <a:ext cx="43855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785">
                  <a:extLst>
                    <a:ext uri="{9D8B030D-6E8A-4147-A177-3AD203B41FA5}">
                      <a16:colId xmlns:a16="http://schemas.microsoft.com/office/drawing/2014/main" val="2336452170"/>
                    </a:ext>
                  </a:extLst>
                </a:gridCol>
                <a:gridCol w="2192785">
                  <a:extLst>
                    <a:ext uri="{9D8B030D-6E8A-4147-A177-3AD203B41FA5}">
                      <a16:colId xmlns:a16="http://schemas.microsoft.com/office/drawing/2014/main" val="228534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1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87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3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6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2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0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235528"/>
            <a:ext cx="11310648" cy="14685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>
                <a:latin typeface="Century" panose="02040604050505020304" pitchFamily="18" charset="0"/>
              </a:rPr>
              <a:t>Process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E11DD-A9EE-F6BD-EA95-B11AAA41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2" y="810873"/>
            <a:ext cx="10687050" cy="53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A1FA5-9971-212E-CA1D-83F8E929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6. Now increase Shell ID to 500 mm and activate tube layout and run it and the overdesign factor </a:t>
            </a:r>
          </a:p>
          <a:p>
            <a:pPr marL="0" indent="0" algn="ctr">
              <a:buNone/>
            </a:pPr>
            <a:r>
              <a:rPr lang="en-US" dirty="0"/>
              <a:t>    becomes 40%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0B487-8D39-FA2E-CF55-F85047B1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04" y="807869"/>
            <a:ext cx="9383696" cy="59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0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A1FA5-9971-212E-CA1D-83F8E929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7. Now omit some tube like below and run it and the overdesign becomes 21%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1A87A-E265-5719-6539-EA2BD578C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3" y="523782"/>
            <a:ext cx="10135206" cy="6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903A-9DE2-C3A4-FD08-7121AD98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But after doing so, the water velocity in tube side reaches less than 1 m/s so we try to use double pass </a:t>
            </a:r>
          </a:p>
          <a:p>
            <a:pPr marL="0" indent="0">
              <a:buNone/>
            </a:pPr>
            <a:r>
              <a:rPr lang="en-US" dirty="0"/>
              <a:t>     and by doing so, </a:t>
            </a:r>
            <a:r>
              <a:rPr lang="en-US" dirty="0" err="1"/>
              <a:t>dp</a:t>
            </a:r>
            <a:r>
              <a:rPr lang="en-US" dirty="0"/>
              <a:t> in tube side goes from 0.11 to 0.39 bar and tube side h goes from 5426 to 9898 and </a:t>
            </a:r>
          </a:p>
          <a:p>
            <a:pPr marL="0" indent="0">
              <a:buNone/>
            </a:pPr>
            <a:r>
              <a:rPr lang="en-US" dirty="0"/>
              <a:t>      the velocity goes from 0.98 to 2.11.</a:t>
            </a:r>
          </a:p>
          <a:p>
            <a:pPr marL="0" indent="0">
              <a:buNone/>
            </a:pPr>
            <a:r>
              <a:rPr lang="en-US" dirty="0"/>
              <a:t>      8. Now omit some tubes like below and run it and overdesign factor becomes 7%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88911-F343-C9E0-D32B-0F26F6DC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07" y="1633490"/>
            <a:ext cx="9330131" cy="49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4623-E517-C0EE-FE69-1FA0DE43A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0"/>
            <a:ext cx="12032202" cy="6858000"/>
          </a:xfrm>
        </p:spPr>
        <p:txBody>
          <a:bodyPr/>
          <a:lstStyle/>
          <a:p>
            <a:r>
              <a:rPr lang="en-US" dirty="0"/>
              <a:t>Now the only fly in the ointment is that B stream is low so different cut and spacing for baffle is tested </a:t>
            </a:r>
          </a:p>
          <a:p>
            <a:pPr marL="0" indent="0">
              <a:buNone/>
            </a:pPr>
            <a:r>
              <a:rPr lang="en-US" dirty="0"/>
              <a:t>     and baffle cut of 35% is tested and the overdesign factor becomes 1.73% and B-stream increase to 50%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3E8B3-803B-82CF-99B2-6E74CAE5D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67" y="878889"/>
            <a:ext cx="7158520" cy="5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26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31B9-5435-6C2F-8298-0EE9B70F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If baffle cut of 25% is selected then B-stream be as low as 41% but overdesign factor is about 7%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7FC3E-8780-210C-8BB7-FC7C1DB41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44" y="639193"/>
            <a:ext cx="6881112" cy="59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38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E6A3-21E6-6C12-E55B-56EBD9C55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r>
              <a:rPr lang="en-US" dirty="0"/>
              <a:t>Now if the baffle cut 35% and increase tube length to 4.87 and run it. This results in overdesign factor of </a:t>
            </a:r>
          </a:p>
          <a:p>
            <a:pPr marL="0" indent="0">
              <a:buNone/>
            </a:pPr>
            <a:r>
              <a:rPr lang="en-US" dirty="0"/>
              <a:t>     16% and so reduce the number of tubes till the overdesign factor becomes 10%. Then activate </a:t>
            </a:r>
          </a:p>
          <a:p>
            <a:pPr marL="0" indent="0">
              <a:buNone/>
            </a:pPr>
            <a:r>
              <a:rPr lang="en-US" dirty="0"/>
              <a:t>      impingement plate and omit some tubes and run it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0F3B5-F009-040E-A36B-E94BCC7DF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233993"/>
            <a:ext cx="6294268" cy="549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3483C-CF1F-4EC9-11DB-9DD6748CD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8" y="1233993"/>
            <a:ext cx="5628444" cy="54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D3E0-AE13-52EB-0B5C-F175F19A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Topsoe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5ECB2-F329-BBF4-B542-BAD47BD6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38" y="488270"/>
            <a:ext cx="5640280" cy="622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FFFD9-52FD-25CF-4A6E-9FCE52638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0" y="488271"/>
            <a:ext cx="5415378" cy="62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65F9-1632-B9CA-F5C0-54AECDD4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r>
              <a:rPr lang="en-US" dirty="0"/>
              <a:t>Which one should be selected ?</a:t>
            </a:r>
          </a:p>
          <a:p>
            <a:r>
              <a:rPr lang="en-US" dirty="0"/>
              <a:t>While Topsoe design offers a heat exchanger with lower weight, that of mine offers a heat exchanger  </a:t>
            </a:r>
          </a:p>
          <a:p>
            <a:r>
              <a:rPr lang="en-US" dirty="0"/>
              <a:t>with higher overdesign factor .</a:t>
            </a:r>
          </a:p>
          <a:p>
            <a:r>
              <a:rPr lang="en-US" dirty="0"/>
              <a:t>By the way Topsoe configuration was also tested on my design and my configuration was slightly higher </a:t>
            </a:r>
          </a:p>
          <a:p>
            <a:pPr marL="0" indent="0">
              <a:buNone/>
            </a:pPr>
            <a:r>
              <a:rPr lang="en-US"/>
              <a:t>      than </a:t>
            </a:r>
            <a:r>
              <a:rPr lang="en-US" dirty="0"/>
              <a:t>that of </a:t>
            </a:r>
            <a:r>
              <a:rPr lang="en-US"/>
              <a:t>Topsoe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-1"/>
            <a:ext cx="11998036" cy="673330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Thanks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Educational Institute for Process and Equipment Design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</a:t>
            </a:r>
          </a:p>
        </p:txBody>
      </p:sp>
    </p:spTree>
    <p:extLst>
      <p:ext uri="{BB962C8B-B14F-4D97-AF65-F5344CB8AC3E}">
        <p14:creationId xmlns:p14="http://schemas.microsoft.com/office/powerpoint/2010/main" val="23327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entury" panose="02040604050505020304" pitchFamily="18" charset="0"/>
              </a:rPr>
              <a:t>Heating and Cooling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8114-9E9A-9F74-F066-AB536C9F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49" y="612559"/>
            <a:ext cx="10111269" cy="60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9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5A94-1CF5-8846-C2DD-0ADA2D6C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Open HTRI and Input Summery sheet and enter data in red areas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6E6F0-B30A-3410-85A2-90C97339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35" y="889987"/>
            <a:ext cx="8265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CE070-2D10-67E4-7763-4E7596F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31" y="671512"/>
            <a:ext cx="8665993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575-F3E3-8C80-F8A8-ECE65EFF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operating data in process sheet in red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0C04D-B141-16D6-F080-0CC37D9F2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12" y="875698"/>
            <a:ext cx="8484001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EE7C-5FD4-A10D-3962-0FD7C168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heating and cooling table data in hot and cold fluid properties in red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B4A2D-48D0-767F-96E0-E8FEA909D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61" y="891281"/>
            <a:ext cx="4834307" cy="5476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F7E6A-0E00-F2A4-B214-EBC8B14C9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68" y="891281"/>
            <a:ext cx="4909353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E6E09-D457-4106-A0BB-A5B6D59D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9" y="671511"/>
            <a:ext cx="4989249" cy="5711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A85F2-C230-C284-5ADC-3AD89E5EF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8" y="671510"/>
            <a:ext cx="5343941" cy="57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94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1508</TotalTime>
  <Words>624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Heating and Cooling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</dc:creator>
  <cp:lastModifiedBy>Behrouzi Mohamadreza</cp:lastModifiedBy>
  <cp:revision>23</cp:revision>
  <dcterms:created xsi:type="dcterms:W3CDTF">2022-06-25T18:22:45Z</dcterms:created>
  <dcterms:modified xsi:type="dcterms:W3CDTF">2022-08-12T05:58:32Z</dcterms:modified>
</cp:coreProperties>
</file>