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86" r:id="rId6"/>
    <p:sldId id="263" r:id="rId7"/>
    <p:sldId id="265" r:id="rId8"/>
    <p:sldId id="284" r:id="rId9"/>
    <p:sldId id="266" r:id="rId10"/>
    <p:sldId id="279" r:id="rId11"/>
    <p:sldId id="261" r:id="rId12"/>
    <p:sldId id="280" r:id="rId13"/>
    <p:sldId id="281" r:id="rId14"/>
    <p:sldId id="259" r:id="rId15"/>
    <p:sldId id="268" r:id="rId16"/>
    <p:sldId id="260" r:id="rId17"/>
    <p:sldId id="262" r:id="rId18"/>
    <p:sldId id="288" r:id="rId19"/>
    <p:sldId id="300" r:id="rId20"/>
    <p:sldId id="299" r:id="rId21"/>
    <p:sldId id="301" r:id="rId22"/>
    <p:sldId id="302" r:id="rId23"/>
    <p:sldId id="303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4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24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20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0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6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2E26-249C-40C9-AA30-5389D1A78B2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2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5" y="0"/>
            <a:ext cx="12025745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dirty="0"/>
              <a:t>A Stepwise</a:t>
            </a:r>
          </a:p>
          <a:p>
            <a:pPr algn="ctr"/>
            <a:r>
              <a:rPr lang="en-US" sz="3600" dirty="0"/>
              <a:t>E-6002 thermal Design </a:t>
            </a:r>
          </a:p>
          <a:p>
            <a:pPr algn="ctr"/>
            <a:r>
              <a:rPr lang="en-US" sz="3600" dirty="0"/>
              <a:t>by HTRI </a:t>
            </a:r>
          </a:p>
          <a:p>
            <a:pPr algn="ctr"/>
            <a:r>
              <a:rPr lang="en-US" sz="3600" dirty="0"/>
              <a:t>In 5 minutes!!</a:t>
            </a:r>
          </a:p>
        </p:txBody>
      </p:sp>
    </p:spTree>
    <p:extLst>
      <p:ext uri="{BB962C8B-B14F-4D97-AF65-F5344CB8AC3E}">
        <p14:creationId xmlns:p14="http://schemas.microsoft.com/office/powerpoint/2010/main" val="135151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01F7-90AC-4BD6-76BB-CD7BDEFD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5911222"/>
          </a:xfrm>
        </p:spPr>
        <p:txBody>
          <a:bodyPr/>
          <a:lstStyle/>
          <a:p>
            <a:r>
              <a:rPr lang="en-US" dirty="0"/>
              <a:t>In Reboiler Sheet do not enter an 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6A5D7-34F5-2B8B-D6EB-D8C8BEC5A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2" y="719091"/>
            <a:ext cx="7581623" cy="55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8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0"/>
            <a:ext cx="11998036" cy="6858000"/>
          </a:xfrm>
        </p:spPr>
        <p:txBody>
          <a:bodyPr/>
          <a:lstStyle/>
          <a:p>
            <a:r>
              <a:rPr lang="en-US" dirty="0">
                <a:latin typeface="Century" panose="02040604050505020304" pitchFamily="18" charset="0"/>
              </a:rPr>
              <a:t>Put Tube mechanical data</a:t>
            </a:r>
          </a:p>
          <a:p>
            <a:r>
              <a:rPr lang="en-US" sz="1800" b="0" i="0" u="none" strike="noStrike" baseline="0" dirty="0">
                <a:latin typeface="Century" panose="02040604050505020304" pitchFamily="18" charset="0"/>
              </a:rPr>
              <a:t>Since it is water, due to velocity criteria , 19.05 is selected and thanks to presence of CO2 and Ammonia in the water </a:t>
            </a:r>
            <a:r>
              <a:rPr lang="en-US" dirty="0">
                <a:latin typeface="Century" panose="02040604050505020304" pitchFamily="18" charset="0"/>
              </a:rPr>
              <a:t>SS is selected.</a:t>
            </a:r>
          </a:p>
          <a:p>
            <a:r>
              <a:rPr lang="en-US" sz="1800" b="0" i="0" u="none" strike="noStrike" baseline="0" dirty="0">
                <a:latin typeface="Century" panose="02040604050505020304" pitchFamily="18" charset="0"/>
              </a:rPr>
              <a:t>According to table below tube thickness of 1.65 is chosen.</a:t>
            </a:r>
          </a:p>
          <a:p>
            <a:pPr algn="l"/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43FFF-5763-649D-9C9F-45571AEA2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34" y="2048992"/>
            <a:ext cx="7615695" cy="40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8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7021DC-FA0B-AFAA-EA87-7296B235B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51" y="747712"/>
            <a:ext cx="8708439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1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BC367-70F0-1B0E-B8E9-4A437427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"/>
            <a:ext cx="11327059" cy="5911222"/>
          </a:xfrm>
        </p:spPr>
        <p:txBody>
          <a:bodyPr/>
          <a:lstStyle/>
          <a:p>
            <a:r>
              <a:rPr lang="en-US" dirty="0"/>
              <a:t>Act like below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9DA12-2B0E-83E9-0B98-57563634A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32" y="880229"/>
            <a:ext cx="91311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1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40FFB-E4FD-EBA7-F6AC-CD76C1F60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r>
              <a:rPr lang="en-US" dirty="0"/>
              <a:t>Put baffle info in baffle sheet in red areas like below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3E72F-6DA1-3A16-6F65-0C006E268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30" y="756174"/>
            <a:ext cx="823034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6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47496-7E3E-4F24-0BAC-B2234CD0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Act exactly like below for impingement sheet and Clearance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CF240-A80E-01D7-02D7-BBECDDF4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4942"/>
            <a:ext cx="5264458" cy="5448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9A59DD-D9C3-0B09-B8CE-7C1EA8E2D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83" y="704942"/>
            <a:ext cx="4737717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0"/>
            <a:ext cx="12011891" cy="6858000"/>
          </a:xfrm>
        </p:spPr>
        <p:txBody>
          <a:bodyPr/>
          <a:lstStyle/>
          <a:p>
            <a:r>
              <a:rPr lang="en-US" dirty="0"/>
              <a:t>Enter nozzle info from piping info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9CFDA-6978-0477-F3F5-83698B064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01" y="747712"/>
            <a:ext cx="865170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9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104B5-F8EA-B8F7-7674-F43DAD89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Set nozzle location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E3AF5-AAD7-2DCD-0F76-A8C949CFB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75" y="729540"/>
            <a:ext cx="8575829" cy="56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7D71-BF5A-6BB7-2D29-6032F350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r>
              <a:rPr lang="en-US" dirty="0"/>
              <a:t>Results:</a:t>
            </a:r>
          </a:p>
          <a:p>
            <a:r>
              <a:rPr lang="en-US" dirty="0"/>
              <a:t>1. Now run and this results in 129% overdesign factor and shell </a:t>
            </a:r>
            <a:r>
              <a:rPr lang="en-US" dirty="0" err="1"/>
              <a:t>dp</a:t>
            </a:r>
            <a:r>
              <a:rPr lang="en-US" dirty="0"/>
              <a:t> of 0.06 bar. Just remember there is no </a:t>
            </a:r>
          </a:p>
          <a:p>
            <a:r>
              <a:rPr lang="en-US" dirty="0"/>
              <a:t>need to take any action for below warning sometimes, because later you see that after activation of </a:t>
            </a:r>
          </a:p>
          <a:p>
            <a:pPr marL="0" indent="0">
              <a:buNone/>
            </a:pPr>
            <a:r>
              <a:rPr lang="en-US" dirty="0"/>
              <a:t>      tube layout option this will disappear. So from this result we realize that the diameter due to </a:t>
            </a:r>
            <a:r>
              <a:rPr lang="en-US" dirty="0" err="1"/>
              <a:t>dp</a:t>
            </a:r>
            <a:r>
              <a:rPr lang="en-US" dirty="0"/>
              <a:t> I shell </a:t>
            </a:r>
          </a:p>
          <a:p>
            <a:pPr marL="0" indent="0">
              <a:buNone/>
            </a:pPr>
            <a:r>
              <a:rPr lang="en-US" dirty="0"/>
              <a:t>      side should be increased and in order to decrease the overdesign factor tube length is decreased in </a:t>
            </a:r>
          </a:p>
          <a:p>
            <a:pPr marL="0" indent="0">
              <a:buNone/>
            </a:pPr>
            <a:r>
              <a:rPr lang="en-US" dirty="0"/>
              <a:t>      stepwise manner to 4.27m and after run, the result is that alongside with decrease in overdesign factor </a:t>
            </a:r>
          </a:p>
          <a:p>
            <a:pPr marL="0" indent="0">
              <a:buNone/>
            </a:pPr>
            <a:r>
              <a:rPr lang="en-US" dirty="0"/>
              <a:t>      to 59%, </a:t>
            </a:r>
            <a:r>
              <a:rPr lang="en-US" dirty="0" err="1"/>
              <a:t>dp</a:t>
            </a:r>
            <a:r>
              <a:rPr lang="en-US" dirty="0"/>
              <a:t> reduces to 0.04 bar. Repeat it and reduce the tube length to 3m and run it and as a result </a:t>
            </a:r>
          </a:p>
          <a:p>
            <a:pPr marL="0" indent="0">
              <a:buNone/>
            </a:pPr>
            <a:r>
              <a:rPr lang="en-US" dirty="0"/>
              <a:t>      the overdesign factor reduces to 11% and </a:t>
            </a:r>
            <a:r>
              <a:rPr lang="en-US" dirty="0" err="1"/>
              <a:t>dp</a:t>
            </a:r>
            <a:r>
              <a:rPr lang="en-US" dirty="0"/>
              <a:t> becomes 0.03 bar.</a:t>
            </a:r>
          </a:p>
          <a:p>
            <a:pPr marL="0" indent="0">
              <a:buNone/>
            </a:pPr>
            <a:r>
              <a:rPr lang="en-US" dirty="0"/>
              <a:t>     2. Now before increase shell ID please play with baffle spacing to reduce </a:t>
            </a:r>
            <a:r>
              <a:rPr lang="en-US" dirty="0" err="1"/>
              <a:t>dp</a:t>
            </a:r>
            <a:r>
              <a:rPr lang="en-US" dirty="0"/>
              <a:t> in shell side.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B5A302-5C90-286E-6A7A-0468CFA10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99326"/>
              </p:ext>
            </p:extLst>
          </p:nvPr>
        </p:nvGraphicFramePr>
        <p:xfrm>
          <a:off x="3062796" y="3880116"/>
          <a:ext cx="493598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591">
                  <a:extLst>
                    <a:ext uri="{9D8B030D-6E8A-4147-A177-3AD203B41FA5}">
                      <a16:colId xmlns:a16="http://schemas.microsoft.com/office/drawing/2014/main" val="4258166790"/>
                    </a:ext>
                  </a:extLst>
                </a:gridCol>
                <a:gridCol w="820995">
                  <a:extLst>
                    <a:ext uri="{9D8B030D-6E8A-4147-A177-3AD203B41FA5}">
                      <a16:colId xmlns:a16="http://schemas.microsoft.com/office/drawing/2014/main" val="2700540031"/>
                    </a:ext>
                  </a:extLst>
                </a:gridCol>
                <a:gridCol w="1504842">
                  <a:extLst>
                    <a:ext uri="{9D8B030D-6E8A-4147-A177-3AD203B41FA5}">
                      <a16:colId xmlns:a16="http://schemas.microsoft.com/office/drawing/2014/main" val="2549344460"/>
                    </a:ext>
                  </a:extLst>
                </a:gridCol>
                <a:gridCol w="1298554">
                  <a:extLst>
                    <a:ext uri="{9D8B030D-6E8A-4147-A177-3AD203B41FA5}">
                      <a16:colId xmlns:a16="http://schemas.microsoft.com/office/drawing/2014/main" val="780072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B-stream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18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671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34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8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91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618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809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765D4-2FB5-6891-5AE5-D61E9B06C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3. Increase the baffle spacing to 250</a:t>
            </a:r>
          </a:p>
          <a:p>
            <a:pPr marL="0" indent="0">
              <a:buNone/>
            </a:pPr>
            <a:r>
              <a:rPr lang="en-US" dirty="0"/>
              <a:t>   4. Activate tube layout option and increase the shell ID to 300 mm and run it. Dp reduces to 0.015 and </a:t>
            </a:r>
          </a:p>
          <a:p>
            <a:pPr marL="0" indent="0">
              <a:buNone/>
            </a:pPr>
            <a:r>
              <a:rPr lang="en-US" dirty="0"/>
              <a:t>      overdesign factor to 43%.</a:t>
            </a:r>
          </a:p>
          <a:p>
            <a:pPr marL="0" indent="0">
              <a:buNone/>
            </a:pPr>
            <a:r>
              <a:rPr lang="en-US" dirty="0"/>
              <a:t>    5. Since water velocity is at minimum, we double pass the tube side and run it. Notice that controlling      </a:t>
            </a:r>
          </a:p>
          <a:p>
            <a:pPr marL="0" indent="0">
              <a:buNone/>
            </a:pPr>
            <a:r>
              <a:rPr lang="en-US" dirty="0"/>
              <a:t>        side is the shell side and by doing so , tube side h increases from 6224 to 11792 , overdesign factor </a:t>
            </a:r>
          </a:p>
          <a:p>
            <a:pPr marL="0" indent="0">
              <a:buNone/>
            </a:pPr>
            <a:r>
              <a:rPr lang="en-US" dirty="0"/>
              <a:t>       decreases from 34 to 26 due to decrease in surface area , </a:t>
            </a:r>
            <a:r>
              <a:rPr lang="en-US" dirty="0" err="1"/>
              <a:t>dp</a:t>
            </a:r>
            <a:r>
              <a:rPr lang="en-US" dirty="0"/>
              <a:t> in shell side increases from 0.098 to 0.42 </a:t>
            </a:r>
          </a:p>
          <a:p>
            <a:pPr marL="0" indent="0">
              <a:buNone/>
            </a:pPr>
            <a:r>
              <a:rPr lang="en-US" dirty="0"/>
              <a:t>       bar and velocity from 1 to 2.4 m/s </a:t>
            </a:r>
          </a:p>
          <a:p>
            <a:pPr marL="0" indent="0">
              <a:buNone/>
            </a:pPr>
            <a:r>
              <a:rPr lang="en-US" dirty="0"/>
              <a:t>   6. by checking Vibration page for pv2 in bundle entrance we perceive that there is no need to have </a:t>
            </a:r>
          </a:p>
          <a:p>
            <a:pPr marL="0" indent="0">
              <a:buNone/>
            </a:pPr>
            <a:r>
              <a:rPr lang="en-US" dirty="0"/>
              <a:t>       impingement plate.</a:t>
            </a:r>
          </a:p>
          <a:p>
            <a:pPr marL="0" indent="0">
              <a:buNone/>
            </a:pPr>
            <a:r>
              <a:rPr lang="en-US" dirty="0"/>
              <a:t>   7. for </a:t>
            </a:r>
            <a:r>
              <a:rPr lang="en-US" dirty="0" err="1"/>
              <a:t>dp</a:t>
            </a:r>
            <a:r>
              <a:rPr lang="en-US" dirty="0"/>
              <a:t> reasons we increase the shell side ID and to keep overdesign factor constant then omit some  </a:t>
            </a:r>
          </a:p>
          <a:p>
            <a:pPr marL="0" indent="0">
              <a:buNone/>
            </a:pPr>
            <a:r>
              <a:rPr lang="en-US" dirty="0"/>
              <a:t>       tubes . Dp reduces to 0.011 and overdesign factor to 40%. Then some tubes were omitted but </a:t>
            </a:r>
            <a:r>
              <a:rPr lang="en-US" dirty="0" err="1"/>
              <a:t>dp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criteria not met. So Shell ID was increased to 350 and tube length reduced to 2.8 m. and after some </a:t>
            </a:r>
          </a:p>
          <a:p>
            <a:pPr marL="0" indent="0">
              <a:buNone/>
            </a:pPr>
            <a:r>
              <a:rPr lang="en-US" dirty="0"/>
              <a:t>       tube omission final sketch is reached with overdesign factor of 7.25%.</a:t>
            </a:r>
          </a:p>
          <a:p>
            <a:pPr marL="0" indent="0">
              <a:buNone/>
            </a:pPr>
            <a:r>
              <a:rPr lang="en-US" dirty="0"/>
              <a:t>       Please notice that changing direction of concurrent or countercurrent in this case study does not </a:t>
            </a:r>
          </a:p>
          <a:p>
            <a:pPr marL="0" indent="0">
              <a:buNone/>
            </a:pPr>
            <a:r>
              <a:rPr lang="en-US" dirty="0"/>
              <a:t>       have any substantial impact on overdesign factor. However, Topsoe proposed concurrent direction is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preffered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1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964" y="235528"/>
            <a:ext cx="11310648" cy="146858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dirty="0">
                <a:latin typeface="Century" panose="02040604050505020304" pitchFamily="18" charset="0"/>
              </a:rPr>
              <a:t>Process data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D06DD-0BA4-C460-BA53-C3174366D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748292"/>
            <a:ext cx="10857390" cy="55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C65F9-1632-B9CA-F5C0-54AECDD48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My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063E3-6787-A7A2-28EF-EBD70A273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4" y="520615"/>
            <a:ext cx="5954418" cy="5816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7B766-CA8B-0097-5F88-EF2B3502B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22" y="520614"/>
            <a:ext cx="5471603" cy="58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40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7B2B3-DB23-6B63-2877-9E4ABD620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Topsoe Design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87856-CE3C-C169-EC86-23389A9EB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4" y="730188"/>
            <a:ext cx="5766926" cy="5397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AF333-50C8-B517-2D48-1F7E84F26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0187"/>
            <a:ext cx="5844465" cy="53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47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47807-AC2A-20AD-812D-B23802BD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0"/>
            <a:ext cx="12032202" cy="6858000"/>
          </a:xfrm>
        </p:spPr>
        <p:txBody>
          <a:bodyPr/>
          <a:lstStyle/>
          <a:p>
            <a:r>
              <a:rPr lang="en-US" dirty="0"/>
              <a:t>From process perspective it is nod needed to have such heat exchanger with such low </a:t>
            </a:r>
            <a:r>
              <a:rPr lang="en-US" dirty="0" err="1"/>
              <a:t>dp</a:t>
            </a:r>
            <a:r>
              <a:rPr lang="en-US" dirty="0"/>
              <a:t> design . </a:t>
            </a:r>
          </a:p>
          <a:p>
            <a:pPr marL="0" indent="0">
              <a:buNone/>
            </a:pPr>
            <a:r>
              <a:rPr lang="en-US" dirty="0"/>
              <a:t>     therefore in my perspective following design with following result could be used.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04FBE5A-DCA5-E18F-B2F5-7DA47820F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68048"/>
              </p:ext>
            </p:extLst>
          </p:nvPr>
        </p:nvGraphicFramePr>
        <p:xfrm>
          <a:off x="551402" y="870588"/>
          <a:ext cx="382529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645">
                  <a:extLst>
                    <a:ext uri="{9D8B030D-6E8A-4147-A177-3AD203B41FA5}">
                      <a16:colId xmlns:a16="http://schemas.microsoft.com/office/drawing/2014/main" val="2025296768"/>
                    </a:ext>
                  </a:extLst>
                </a:gridCol>
                <a:gridCol w="1912645">
                  <a:extLst>
                    <a:ext uri="{9D8B030D-6E8A-4147-A177-3AD203B41FA5}">
                      <a16:colId xmlns:a16="http://schemas.microsoft.com/office/drawing/2014/main" val="2390685546"/>
                    </a:ext>
                  </a:extLst>
                </a:gridCol>
              </a:tblGrid>
              <a:tr h="32699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526697"/>
                  </a:ext>
                </a:extLst>
              </a:tr>
              <a:tr h="3269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Shell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74489"/>
                  </a:ext>
                </a:extLst>
              </a:tr>
              <a:tr h="3269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Tube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110777"/>
                  </a:ext>
                </a:extLst>
              </a:tr>
              <a:tr h="3269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Baffle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616059"/>
                  </a:ext>
                </a:extLst>
              </a:tr>
              <a:tr h="3269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Baffle 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777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90B8750-04B2-BC36-A0BF-A6E962D61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73" y="870587"/>
            <a:ext cx="7551429" cy="5778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9D9A0-AA4C-8170-3FEC-718B422B0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2" y="2929631"/>
            <a:ext cx="3769574" cy="354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47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5802E-F714-C85B-1700-CED90EA0A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r>
              <a:rPr lang="en-US" dirty="0"/>
              <a:t>Comparison between different Design:</a:t>
            </a:r>
          </a:p>
          <a:p>
            <a:pPr marL="0" indent="0">
              <a:buNone/>
            </a:pPr>
            <a:r>
              <a:rPr lang="en-US" dirty="0"/>
              <a:t>      While Topsoe design offers a heat exchanger with 40% overdesign and 844 kg weight and my design</a:t>
            </a:r>
          </a:p>
          <a:p>
            <a:pPr marL="0" indent="0">
              <a:buNone/>
            </a:pPr>
            <a:r>
              <a:rPr lang="en-US" dirty="0"/>
              <a:t>      gives 7% overdesign and 823 kg weight , process design gives an overdesign of 5% and 620 </a:t>
            </a:r>
            <a:r>
              <a:rPr lang="en-US"/>
              <a:t>kg weight.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29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-1"/>
            <a:ext cx="11998036" cy="673330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dirty="0"/>
              <a:t>Thanks for your attention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Educational Institute for Process and Equipment Design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Mohammadreza Behrouzi</a:t>
            </a:r>
          </a:p>
          <a:p>
            <a:pPr marL="0" indent="0" algn="ctr">
              <a:buNone/>
            </a:pPr>
            <a:r>
              <a:rPr lang="en-US" sz="2800" dirty="0"/>
              <a:t>+989107884134</a:t>
            </a:r>
          </a:p>
        </p:txBody>
      </p:sp>
    </p:spTree>
    <p:extLst>
      <p:ext uri="{BB962C8B-B14F-4D97-AF65-F5344CB8AC3E}">
        <p14:creationId xmlns:p14="http://schemas.microsoft.com/office/powerpoint/2010/main" val="233271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66254"/>
            <a:ext cx="12011891" cy="1738745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entury" panose="02040604050505020304" pitchFamily="18" charset="0"/>
              </a:rPr>
              <a:t>Heating and Cooling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B3756-1DCB-DDF3-A289-DEF5CABE3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33" y="719092"/>
            <a:ext cx="10292450" cy="58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4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5A94-1CF5-8846-C2DD-0ADA2D6C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/>
          <a:lstStyle/>
          <a:p>
            <a:pPr marL="0" indent="0" algn="ctr">
              <a:buNone/>
            </a:pPr>
            <a:endParaRPr lang="fa-IR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Open HTRI and Input Summery sheet and enter data in red areas</a:t>
            </a:r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FB58F-65C0-6CF3-A96A-64A2AE79C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62" y="885640"/>
            <a:ext cx="9161848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5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08A126-7384-4EEE-6E16-DC80AEEE4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09" y="742949"/>
            <a:ext cx="9253330" cy="55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2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3575-F3E3-8C80-F8A8-ECE65EFF3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Enter operating data in process sheet in red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A01E1-0A46-12B9-225D-A9130955D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82" y="941033"/>
            <a:ext cx="8528066" cy="527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2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AEE7C-5FD4-A10D-3962-0FD7C168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Enter heating and cooling table data in hot and cold fluid properties in red areas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A6E98-7388-C9C7-3451-CF7DE712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5" y="960129"/>
            <a:ext cx="5411115" cy="537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0C56C6-4E62-64DB-57C8-1632883A3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9654"/>
            <a:ext cx="5166833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1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0A338-6F76-2CC3-D038-3DE8F8E72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46" y="945906"/>
            <a:ext cx="5106154" cy="537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6CDD62-B506-C9C0-5812-3C2119535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5906"/>
            <a:ext cx="5106154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0E-4DED-08F7-6F0B-8696255C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Put shell info in shell sheet in red areas</a:t>
            </a:r>
          </a:p>
          <a:p>
            <a:r>
              <a:rPr lang="en-US" dirty="0"/>
              <a:t>Note : </a:t>
            </a:r>
          </a:p>
          <a:p>
            <a:r>
              <a:rPr lang="en-US" dirty="0"/>
              <a:t>1. Initially estimate shell ID between 1.5-3 times tube-side pipeline ID, here it is 4 inch so first estimation would be 250mm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660EF-CBF3-CB39-FC74-69BAF329C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06" y="1423756"/>
            <a:ext cx="8975417" cy="519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448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1977</TotalTime>
  <Words>723</Words>
  <Application>Microsoft Office PowerPoint</Application>
  <PresentationFormat>Widescreen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Century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Heating and Cooling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</dc:creator>
  <cp:lastModifiedBy>Behrouzi Mohamadreza</cp:lastModifiedBy>
  <cp:revision>25</cp:revision>
  <dcterms:created xsi:type="dcterms:W3CDTF">2022-06-25T18:22:45Z</dcterms:created>
  <dcterms:modified xsi:type="dcterms:W3CDTF">2022-08-13T05:31:57Z</dcterms:modified>
</cp:coreProperties>
</file>