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04" r:id="rId5"/>
    <p:sldId id="264" r:id="rId6"/>
    <p:sldId id="286" r:id="rId7"/>
    <p:sldId id="263" r:id="rId8"/>
    <p:sldId id="265" r:id="rId9"/>
    <p:sldId id="284" r:id="rId10"/>
    <p:sldId id="266" r:id="rId11"/>
    <p:sldId id="279" r:id="rId12"/>
    <p:sldId id="261" r:id="rId13"/>
    <p:sldId id="280" r:id="rId14"/>
    <p:sldId id="281" r:id="rId15"/>
    <p:sldId id="259" r:id="rId16"/>
    <p:sldId id="268" r:id="rId17"/>
    <p:sldId id="260" r:id="rId18"/>
    <p:sldId id="262" r:id="rId19"/>
    <p:sldId id="288" r:id="rId20"/>
    <p:sldId id="305" r:id="rId21"/>
    <p:sldId id="299" r:id="rId22"/>
    <p:sldId id="306" r:id="rId23"/>
    <p:sldId id="307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4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24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4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1209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19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9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7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0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1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6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3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12E26-249C-40C9-AA30-5389D1A78B29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2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5" y="0"/>
            <a:ext cx="12025745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3600" dirty="0"/>
              <a:t>A Stepwise</a:t>
            </a:r>
          </a:p>
          <a:p>
            <a:pPr algn="ctr"/>
            <a:r>
              <a:rPr lang="en-US" sz="3600" dirty="0"/>
              <a:t>E-6002 thermal Design </a:t>
            </a:r>
          </a:p>
          <a:p>
            <a:pPr algn="ctr"/>
            <a:r>
              <a:rPr lang="en-US" sz="3600" dirty="0"/>
              <a:t>by HTRI </a:t>
            </a:r>
          </a:p>
          <a:p>
            <a:pPr algn="ctr"/>
            <a:r>
              <a:rPr lang="en-US" sz="3600" dirty="0"/>
              <a:t>In 5 minutes!!</a:t>
            </a:r>
          </a:p>
        </p:txBody>
      </p:sp>
    </p:spTree>
    <p:extLst>
      <p:ext uri="{BB962C8B-B14F-4D97-AF65-F5344CB8AC3E}">
        <p14:creationId xmlns:p14="http://schemas.microsoft.com/office/powerpoint/2010/main" val="135151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6A0E-4DED-08F7-6F0B-8696255C7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Put shell info in shell sheet in red areas</a:t>
            </a:r>
          </a:p>
          <a:p>
            <a:r>
              <a:rPr lang="en-US" dirty="0"/>
              <a:t>Note : </a:t>
            </a:r>
          </a:p>
          <a:p>
            <a:r>
              <a:rPr lang="en-US" dirty="0"/>
              <a:t>1. Initially estimate shell ID between 1.5-3 times tube-side pipeline ID, here it is 16 inch so first estimation would be 1000 mm.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052BE-5D03-358A-7664-656DE8A7D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82" y="1360271"/>
            <a:ext cx="8008397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4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A01F7-90AC-4BD6-76BB-CD7BDEFD1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0"/>
            <a:ext cx="12005569" cy="5911222"/>
          </a:xfrm>
        </p:spPr>
        <p:txBody>
          <a:bodyPr/>
          <a:lstStyle/>
          <a:p>
            <a:r>
              <a:rPr lang="en-US" dirty="0"/>
              <a:t>In Reboiler Sheet do not enter an input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6A5D7-34F5-2B8B-D6EB-D8C8BEC5A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52" y="719091"/>
            <a:ext cx="7581623" cy="55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85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0"/>
            <a:ext cx="11998036" cy="6858000"/>
          </a:xfrm>
        </p:spPr>
        <p:txBody>
          <a:bodyPr/>
          <a:lstStyle/>
          <a:p>
            <a:r>
              <a:rPr lang="en-US" dirty="0">
                <a:latin typeface="Century" panose="02040604050505020304" pitchFamily="18" charset="0"/>
              </a:rPr>
              <a:t>Put Tube mechanical data</a:t>
            </a:r>
          </a:p>
          <a:p>
            <a:r>
              <a:rPr lang="en-US" sz="1800" b="0" i="0" u="none" strike="noStrike" baseline="0" dirty="0">
                <a:latin typeface="Century" panose="02040604050505020304" pitchFamily="18" charset="0"/>
              </a:rPr>
              <a:t>25.4 OD is selected and since it is NG, CS </a:t>
            </a:r>
            <a:r>
              <a:rPr lang="en-US" dirty="0">
                <a:latin typeface="Century" panose="02040604050505020304" pitchFamily="18" charset="0"/>
              </a:rPr>
              <a:t>is selected.</a:t>
            </a:r>
          </a:p>
          <a:p>
            <a:r>
              <a:rPr lang="en-US" sz="1800" b="0" i="0" u="none" strike="noStrike" baseline="0" dirty="0">
                <a:latin typeface="Century" panose="02040604050505020304" pitchFamily="18" charset="0"/>
              </a:rPr>
              <a:t>According to table below tube thickness of 2.77 should be selected but Topsoe has selected 2.11 which I think is better selected than what is selected in Table.</a:t>
            </a:r>
          </a:p>
          <a:p>
            <a:pPr algn="l"/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43FFF-5763-649D-9C9F-45571AEA2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86" y="1924704"/>
            <a:ext cx="7615695" cy="404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89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A345A0-1E73-CFD4-1120-536D0E308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710214"/>
            <a:ext cx="8292483" cy="539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15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BC367-70F0-1B0E-B8E9-4A437427A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"/>
            <a:ext cx="11327059" cy="5911222"/>
          </a:xfrm>
        </p:spPr>
        <p:txBody>
          <a:bodyPr/>
          <a:lstStyle/>
          <a:p>
            <a:r>
              <a:rPr lang="en-US" dirty="0"/>
              <a:t>Act like below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9DA12-2B0E-83E9-0B98-57563634A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32" y="880229"/>
            <a:ext cx="91311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1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40FFB-E4FD-EBA7-F6AC-CD76C1F60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0"/>
            <a:ext cx="12005569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Put baffle info in baffle sheet in red areas like below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588F6-B31B-A988-21F8-82D0D4B50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21" y="871351"/>
            <a:ext cx="77628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67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47496-7E3E-4F24-0BAC-B2234CD0F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Act exactly like below for impingement sheet and Clearance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CF240-A80E-01D7-02D7-BBECDDF4A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04942"/>
            <a:ext cx="5264458" cy="5448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9A59DD-D9C3-0B09-B8CE-7C1EA8E2D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83" y="704942"/>
            <a:ext cx="4737717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81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0"/>
            <a:ext cx="12011891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Enter nozzle info from piping info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B1BF9-3637-7DB1-3624-5397C6C29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74" y="860070"/>
            <a:ext cx="8375342" cy="551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79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104B5-F8EA-B8F7-7674-F43DAD893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Set nozzle location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B42A8A-47F8-F0AD-77B9-ABE11361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49" y="906863"/>
            <a:ext cx="8741130" cy="55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1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7D71-BF5A-6BB7-2D29-6032F350C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0"/>
            <a:ext cx="12005569" cy="6858000"/>
          </a:xfrm>
        </p:spPr>
        <p:txBody>
          <a:bodyPr/>
          <a:lstStyle/>
          <a:p>
            <a:r>
              <a:rPr lang="en-US" dirty="0"/>
              <a:t>Results:</a:t>
            </a:r>
          </a:p>
          <a:p>
            <a:r>
              <a:rPr lang="en-US" dirty="0"/>
              <a:t>1. Now run and the result is that the </a:t>
            </a:r>
            <a:r>
              <a:rPr lang="en-US" dirty="0" err="1"/>
              <a:t>dp</a:t>
            </a:r>
            <a:r>
              <a:rPr lang="en-US" dirty="0"/>
              <a:t> around shell side is about 23.7 bar and the overdesign factor is </a:t>
            </a:r>
          </a:p>
          <a:p>
            <a:r>
              <a:rPr lang="en-US" dirty="0"/>
              <a:t>about -5%, so in first step shell ID is increased to 1100 mm and 1200 mm, which results in 6% and 17% </a:t>
            </a:r>
          </a:p>
          <a:p>
            <a:pPr marL="0" indent="0">
              <a:buNone/>
            </a:pPr>
            <a:r>
              <a:rPr lang="en-US" dirty="0"/>
              <a:t>     overdesign and 18.9 and 14.5 bar </a:t>
            </a:r>
            <a:r>
              <a:rPr lang="en-US" dirty="0" err="1"/>
              <a:t>dp</a:t>
            </a:r>
            <a:r>
              <a:rPr lang="en-US" dirty="0"/>
              <a:t> respectively. Now instead of increasing more the shell ID, baffle </a:t>
            </a:r>
          </a:p>
          <a:p>
            <a:pPr marL="0" indent="0">
              <a:buNone/>
            </a:pPr>
            <a:r>
              <a:rPr lang="en-US" dirty="0"/>
              <a:t>     spacing is increased. Baffle spacing was increased till the warning of exceeding TEMA baffle spacing </a:t>
            </a:r>
          </a:p>
          <a:p>
            <a:pPr marL="0" indent="0">
              <a:buNone/>
            </a:pPr>
            <a:r>
              <a:rPr lang="en-US" dirty="0"/>
              <a:t>     limit was activated. For both single segmental and double segmental baffle the trial and error was      </a:t>
            </a:r>
          </a:p>
          <a:p>
            <a:pPr marL="0" indent="0">
              <a:buNone/>
            </a:pPr>
            <a:r>
              <a:rPr lang="en-US" dirty="0"/>
              <a:t>     performed </a:t>
            </a:r>
          </a:p>
          <a:p>
            <a:pPr marL="0" indent="0">
              <a:buNone/>
            </a:pPr>
            <a:r>
              <a:rPr lang="en-US" dirty="0"/>
              <a:t>      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Single Segmental                                                      Double Segmental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B064815E-1122-0F2E-5395-BF3F5B2C0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908668"/>
              </p:ext>
            </p:extLst>
          </p:nvPr>
        </p:nvGraphicFramePr>
        <p:xfrm>
          <a:off x="1390464" y="3195963"/>
          <a:ext cx="423465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093">
                  <a:extLst>
                    <a:ext uri="{9D8B030D-6E8A-4147-A177-3AD203B41FA5}">
                      <a16:colId xmlns:a16="http://schemas.microsoft.com/office/drawing/2014/main" val="1366137830"/>
                    </a:ext>
                  </a:extLst>
                </a:gridCol>
                <a:gridCol w="2109557">
                  <a:extLst>
                    <a:ext uri="{9D8B030D-6E8A-4147-A177-3AD203B41FA5}">
                      <a16:colId xmlns:a16="http://schemas.microsoft.com/office/drawing/2014/main" val="1646001584"/>
                    </a:ext>
                  </a:extLst>
                </a:gridCol>
              </a:tblGrid>
              <a:tr h="2915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Baffle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dp</a:t>
                      </a:r>
                      <a:endParaRPr lang="en-US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787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37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66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540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6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79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43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075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302139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8825788-AF2B-4CC2-5B70-38E475157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325058"/>
              </p:ext>
            </p:extLst>
          </p:nvPr>
        </p:nvGraphicFramePr>
        <p:xfrm>
          <a:off x="6766726" y="3195963"/>
          <a:ext cx="449672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363">
                  <a:extLst>
                    <a:ext uri="{9D8B030D-6E8A-4147-A177-3AD203B41FA5}">
                      <a16:colId xmlns:a16="http://schemas.microsoft.com/office/drawing/2014/main" val="1939764970"/>
                    </a:ext>
                  </a:extLst>
                </a:gridCol>
                <a:gridCol w="2248363">
                  <a:extLst>
                    <a:ext uri="{9D8B030D-6E8A-4147-A177-3AD203B41FA5}">
                      <a16:colId xmlns:a16="http://schemas.microsoft.com/office/drawing/2014/main" val="3103496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Baffle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dp</a:t>
                      </a:r>
                      <a:endParaRPr lang="en-US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55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93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70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523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80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3964" y="235528"/>
            <a:ext cx="11310648" cy="146858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b="1" dirty="0">
                <a:latin typeface="Century" panose="02040604050505020304" pitchFamily="18" charset="0"/>
              </a:rPr>
              <a:t>Process data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F9BADC-93A6-DC83-D797-D0601570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3" y="771648"/>
            <a:ext cx="10889093" cy="585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A7D428-02B6-B6A6-537E-F33AF5F6B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10" y="124288"/>
            <a:ext cx="6294268" cy="66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86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C65F9-1632-B9CA-F5C0-54AECDD48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0"/>
            <a:ext cx="12014447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Now change heat exchanger type to both X and H type . When changing type to X type, then the  </a:t>
            </a:r>
          </a:p>
          <a:p>
            <a:pPr marL="0" indent="0">
              <a:buNone/>
            </a:pPr>
            <a:r>
              <a:rPr lang="en-US" dirty="0"/>
              <a:t>    pressure drop reduces to 0.17 and many of the warnings vanishes. HTRI also recommends adding </a:t>
            </a:r>
          </a:p>
          <a:p>
            <a:pPr marL="0" indent="0">
              <a:buNone/>
            </a:pPr>
            <a:r>
              <a:rPr lang="en-US" dirty="0"/>
              <a:t>    3 support baffles and the same is done</a:t>
            </a:r>
            <a:r>
              <a:rPr lang="fa-IR" dirty="0"/>
              <a:t>.</a:t>
            </a:r>
            <a:r>
              <a:rPr lang="en-US" dirty="0"/>
              <a:t> Then tube layout option is activated and run it again and the </a:t>
            </a:r>
          </a:p>
          <a:p>
            <a:pPr marL="0" indent="0">
              <a:buNone/>
            </a:pPr>
            <a:r>
              <a:rPr lang="en-US" dirty="0"/>
              <a:t>    result is that </a:t>
            </a:r>
            <a:r>
              <a:rPr lang="en-US" dirty="0" err="1"/>
              <a:t>dp</a:t>
            </a:r>
            <a:r>
              <a:rPr lang="en-US" dirty="0"/>
              <a:t> becomes 0.3 and overdesign factor becomes -10% but more support baffle is added,</a:t>
            </a:r>
          </a:p>
          <a:p>
            <a:pPr marL="0" indent="0">
              <a:buNone/>
            </a:pPr>
            <a:r>
              <a:rPr lang="en-US" dirty="0"/>
              <a:t>    eliminating some of the warnings. But by comparing tube h with shell h we realize that making tube pass </a:t>
            </a:r>
          </a:p>
          <a:p>
            <a:pPr marL="0" indent="0">
              <a:buNone/>
            </a:pPr>
            <a:r>
              <a:rPr lang="en-US" dirty="0"/>
              <a:t>    double and run it , this results  in h changes from 735 to 1339 , overdesign factor from -10 to 20 % and </a:t>
            </a:r>
            <a:r>
              <a:rPr lang="en-US" dirty="0" err="1"/>
              <a:t>dp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in tube side from 0.06 to 0.26, tube side velocity from 5 m/s to 10 m/s 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3.Now in order to eliminate shell side flow maldistribution more nozzles are added but other warnings were </a:t>
            </a:r>
          </a:p>
          <a:p>
            <a:pPr marL="0" indent="0">
              <a:buNone/>
            </a:pPr>
            <a:r>
              <a:rPr lang="en-US" dirty="0"/>
              <a:t>    eliminated.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0EC409-DC15-EB57-E6B0-642AD7A03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70" y="4399811"/>
            <a:ext cx="7398060" cy="131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40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F52F-2041-A321-6855-79588D64A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0"/>
            <a:ext cx="12014447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Now reduce tube number to adjust overdesign factor.</a:t>
            </a:r>
          </a:p>
          <a:p>
            <a:pPr marL="0" indent="0">
              <a:buNone/>
            </a:pPr>
            <a:r>
              <a:rPr lang="en-US" dirty="0"/>
              <a:t>Before tube omission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A0C84-7313-5A85-E789-844158155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3" y="914400"/>
            <a:ext cx="6036816" cy="5708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44E4E4-E8C4-B8CC-8E37-9056A202D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69" y="914400"/>
            <a:ext cx="5977631" cy="570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6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E217AF-858F-769A-F292-DD9F809B4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After tube omission 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E346BDD-1147-FA39-BEA8-28DE01D83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6" y="523783"/>
            <a:ext cx="6176297" cy="6054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9A5D44-9281-A144-26EC-8095DF0DF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73" y="523783"/>
            <a:ext cx="5847027" cy="605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43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-1"/>
            <a:ext cx="11998036" cy="6733309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2800" dirty="0"/>
              <a:t>Thanks for your attention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Educational Institute for Process and Equipment Design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Mohammadreza Behrouzi</a:t>
            </a:r>
          </a:p>
          <a:p>
            <a:pPr marL="0" indent="0" algn="ctr">
              <a:buNone/>
            </a:pPr>
            <a:r>
              <a:rPr lang="en-US" sz="2800" dirty="0"/>
              <a:t>+989107884134</a:t>
            </a:r>
          </a:p>
        </p:txBody>
      </p:sp>
    </p:spTree>
    <p:extLst>
      <p:ext uri="{BB962C8B-B14F-4D97-AF65-F5344CB8AC3E}">
        <p14:creationId xmlns:p14="http://schemas.microsoft.com/office/powerpoint/2010/main" val="233271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166254"/>
            <a:ext cx="12011891" cy="1738745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Century" panose="02040604050505020304" pitchFamily="18" charset="0"/>
              </a:rPr>
              <a:t>Heating and Cooling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F73D5-4BD0-DCE8-E6C7-A960AE6E8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17" y="684227"/>
            <a:ext cx="10700552" cy="548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4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166254"/>
            <a:ext cx="12011891" cy="1738745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Century" panose="02040604050505020304" pitchFamily="18" charset="0"/>
              </a:rPr>
              <a:t>Heating and Cooling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BE6990-9E15-4E78-FC0B-2A75DBD3F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0" y="707247"/>
            <a:ext cx="10866268" cy="274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8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45A94-1CF5-8846-C2DD-0ADA2D6CD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0"/>
            <a:ext cx="12014447" cy="6858000"/>
          </a:xfrm>
        </p:spPr>
        <p:txBody>
          <a:bodyPr/>
          <a:lstStyle/>
          <a:p>
            <a:pPr marL="0" indent="0" algn="ctr">
              <a:buNone/>
            </a:pPr>
            <a:endParaRPr lang="fa-IR" dirty="0"/>
          </a:p>
          <a:p>
            <a:pPr marL="0" indent="0" algn="ctr">
              <a:buNone/>
            </a:pPr>
            <a:r>
              <a:rPr lang="en-US" b="1" dirty="0">
                <a:latin typeface="Century" panose="02040604050505020304" pitchFamily="18" charset="0"/>
              </a:rPr>
              <a:t>Open HTRI and Input Summery sheet and enter data in red areas</a:t>
            </a:r>
          </a:p>
          <a:p>
            <a:pPr marL="0" indent="0" algn="ctr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FB58F-65C0-6CF3-A96A-64A2AE79C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62" y="885640"/>
            <a:ext cx="9161848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5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02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A3575-F3E3-8C80-F8A8-ECE65EFF3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>
                <a:latin typeface="Century" panose="02040604050505020304" pitchFamily="18" charset="0"/>
              </a:rPr>
              <a:t>Enter operating data in process sheet in red areas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01C1C8-42B6-B96D-853D-C0F6F1163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482" y="951899"/>
            <a:ext cx="77628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2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AEE7C-5FD4-A10D-3962-0FD7C1683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latin typeface="Century" panose="02040604050505020304" pitchFamily="18" charset="0"/>
              </a:rPr>
              <a:t>Enter heating and cooling table data in hot and cold fluid properties in red areas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078E4-CFE2-8E92-DB07-6E9A1724D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30" y="964892"/>
            <a:ext cx="4972235" cy="5372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76FEC1-03BB-6F3D-7070-64C21CB76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65" y="964892"/>
            <a:ext cx="497223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1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B53D69-9807-1F28-4F71-4E445A093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08" y="809210"/>
            <a:ext cx="5282213" cy="5239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FC30BA-60ED-3032-9C91-C9898A5EF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645" y="809210"/>
            <a:ext cx="5282212" cy="523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2947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2336</TotalTime>
  <Words>534</Words>
  <Application>Microsoft Office PowerPoint</Application>
  <PresentationFormat>Widescreen</PresentationFormat>
  <Paragraphs>103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Century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Heating and Cooling Table</vt:lpstr>
      <vt:lpstr>Heating and Cooling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Mohammadreza</dc:creator>
  <cp:lastModifiedBy>Behrouzi Mohamadreza</cp:lastModifiedBy>
  <cp:revision>31</cp:revision>
  <dcterms:created xsi:type="dcterms:W3CDTF">2022-06-25T18:22:45Z</dcterms:created>
  <dcterms:modified xsi:type="dcterms:W3CDTF">2022-08-29T14:19:28Z</dcterms:modified>
</cp:coreProperties>
</file>