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4" r:id="rId6"/>
    <p:sldId id="263" r:id="rId7"/>
    <p:sldId id="265" r:id="rId8"/>
    <p:sldId id="266" r:id="rId9"/>
    <p:sldId id="279" r:id="rId10"/>
    <p:sldId id="261" r:id="rId11"/>
    <p:sldId id="280" r:id="rId12"/>
    <p:sldId id="281" r:id="rId13"/>
    <p:sldId id="259" r:id="rId14"/>
    <p:sldId id="268" r:id="rId15"/>
    <p:sldId id="260" r:id="rId16"/>
    <p:sldId id="262" r:id="rId17"/>
    <p:sldId id="269" r:id="rId18"/>
    <p:sldId id="282" r:id="rId19"/>
    <p:sldId id="283" r:id="rId20"/>
    <p:sldId id="27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Shell and Tube H.E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/>
              <a:t>Put Tube mechanical data</a:t>
            </a:r>
          </a:p>
          <a:p>
            <a:r>
              <a:rPr lang="en-US" dirty="0"/>
              <a:t>Note that since it is cooling water, tube OD 19.05 is selected</a:t>
            </a:r>
          </a:p>
          <a:p>
            <a:r>
              <a:rPr lang="en-US" dirty="0"/>
              <a:t>Since Tube material is CS, Tube thickness 2.11 is selected according to table below</a:t>
            </a:r>
          </a:p>
          <a:p>
            <a:r>
              <a:rPr lang="en-US" dirty="0"/>
              <a:t>Select Pitch 25.4 to pass TEMA R.2.5</a:t>
            </a: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39" y="1898072"/>
            <a:ext cx="7904762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45071-3409-4349-6E5B-CF5CCCD48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7" y="701336"/>
            <a:ext cx="7173158" cy="5210514"/>
          </a:xfr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31811-A0C1-8BEF-7681-19559BB4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4" y="701336"/>
            <a:ext cx="8895425" cy="55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2859D-0E1E-8C11-147B-BA423129A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745724"/>
            <a:ext cx="8555207" cy="54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FFB4B-A37F-E767-252D-F62E5EC46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5" y="704942"/>
            <a:ext cx="4853126" cy="54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F4DB-31D7-5D85-33A8-15039C2F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6" y="656948"/>
            <a:ext cx="8309498" cy="55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Set nozzle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0A584-AA49-4296-201D-E9C0FAD9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62" y="692457"/>
            <a:ext cx="8353888" cy="55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1. Now run and it results that </a:t>
            </a:r>
            <a:r>
              <a:rPr lang="en-US" dirty="0" err="1"/>
              <a:t>dp</a:t>
            </a:r>
            <a:r>
              <a:rPr lang="en-US" dirty="0"/>
              <a:t> in shell-side is 0.28 which is more that 0.1. In addition , overdesign factor is -61%.</a:t>
            </a:r>
          </a:p>
          <a:p>
            <a:r>
              <a:rPr lang="en-US" dirty="0"/>
              <a:t>2. Now increase shell ID to 300 mm and the </a:t>
            </a:r>
            <a:r>
              <a:rPr lang="en-US" dirty="0" err="1"/>
              <a:t>dp</a:t>
            </a:r>
            <a:r>
              <a:rPr lang="en-US" dirty="0"/>
              <a:t> reduces to 0.16. Moreover, overdesign factor increase.</a:t>
            </a:r>
          </a:p>
          <a:p>
            <a:r>
              <a:rPr lang="en-US" dirty="0"/>
              <a:t>3. Now increase baffle spacing from 200 to 300 mm and then run it and </a:t>
            </a:r>
            <a:r>
              <a:rPr lang="en-US" dirty="0" err="1"/>
              <a:t>dp</a:t>
            </a:r>
            <a:r>
              <a:rPr lang="en-US" dirty="0"/>
              <a:t> reduces to 0.08 which is less than 0.1 . Thus it is acceptable for now.</a:t>
            </a:r>
          </a:p>
          <a:p>
            <a:r>
              <a:rPr lang="en-US" dirty="0"/>
              <a:t>4. Next step is to check Runtime messages for any warnings . There is no warning.</a:t>
            </a:r>
          </a:p>
          <a:p>
            <a:r>
              <a:rPr lang="en-US" dirty="0"/>
              <a:t>5. Now look at water velocity. It is 0.6 m/s and less than 1.05 m/s required by TEMA. </a:t>
            </a:r>
          </a:p>
          <a:p>
            <a:r>
              <a:rPr lang="en-US" dirty="0"/>
              <a:t>6. In order to increase water velocity , increase tube pass to 2 and as a result, velocity increases to 1.32 but overdesign factor decreased to -25.73% and </a:t>
            </a:r>
            <a:r>
              <a:rPr lang="en-US" dirty="0" err="1"/>
              <a:t>dp</a:t>
            </a:r>
            <a:r>
              <a:rPr lang="en-US" dirty="0"/>
              <a:t> in tube side increased to 0.3. this is due to direct impact of v2 on </a:t>
            </a:r>
            <a:r>
              <a:rPr lang="en-US" dirty="0" err="1"/>
              <a:t>dp</a:t>
            </a:r>
            <a:r>
              <a:rPr lang="en-US" dirty="0"/>
              <a:t>.</a:t>
            </a:r>
          </a:p>
          <a:p>
            <a:r>
              <a:rPr lang="en-US" dirty="0"/>
              <a:t>7. Now to satisfy overdesign factor, increase shell ID to 350 mm and as a result, not only overdesign factor increases to 1.4 but also </a:t>
            </a:r>
            <a:r>
              <a:rPr lang="en-US" dirty="0" err="1"/>
              <a:t>dp</a:t>
            </a:r>
            <a:r>
              <a:rPr lang="en-US" dirty="0"/>
              <a:t> in tube side reduces to 0.17 but simultaneously, water velocity decreases to 0.9 m/s which is below 1.05 m/s .</a:t>
            </a:r>
          </a:p>
          <a:p>
            <a:r>
              <a:rPr lang="en-US" dirty="0"/>
              <a:t>8. Increase tube pass to 3 and run. The result is that water velocity became 1.46 m/s and overdesign factor reaches 21%</a:t>
            </a:r>
          </a:p>
          <a:p>
            <a:r>
              <a:rPr lang="en-US" dirty="0"/>
              <a:t>9. Since shell-side is controlling it is better now to play with baffle spacing and when different baffle spacing is tested, according to table below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B5D6767-52A2-8396-1F72-FA5A0D80F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801962"/>
              </p:ext>
            </p:extLst>
          </p:nvPr>
        </p:nvGraphicFramePr>
        <p:xfrm>
          <a:off x="2778711" y="914400"/>
          <a:ext cx="6933460" cy="506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172">
                  <a:extLst>
                    <a:ext uri="{9D8B030D-6E8A-4147-A177-3AD203B41FA5}">
                      <a16:colId xmlns:a16="http://schemas.microsoft.com/office/drawing/2014/main" val="3889818003"/>
                    </a:ext>
                  </a:extLst>
                </a:gridCol>
                <a:gridCol w="3461288">
                  <a:extLst>
                    <a:ext uri="{9D8B030D-6E8A-4147-A177-3AD203B41FA5}">
                      <a16:colId xmlns:a16="http://schemas.microsoft.com/office/drawing/2014/main" val="960883924"/>
                    </a:ext>
                  </a:extLst>
                </a:gridCol>
              </a:tblGrid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Baffle 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Overdesign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5058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172241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70771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85388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67567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54626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41959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95033"/>
                  </a:ext>
                </a:extLst>
              </a:tr>
              <a:tr h="5622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3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84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8744-0532-6E81-CE1E-41D97E3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10.Now activate tube layout option and run it again. By doing so, overdesign factor reduces to 8% and water velocity reduces to 1.11 m/s. and </a:t>
            </a:r>
            <a:r>
              <a:rPr lang="en-US" dirty="0" err="1"/>
              <a:t>dp</a:t>
            </a:r>
            <a:r>
              <a:rPr lang="en-US" dirty="0"/>
              <a:t> increases in tube side. </a:t>
            </a:r>
          </a:p>
          <a:p>
            <a:r>
              <a:rPr lang="en-US" dirty="0"/>
              <a:t>11. Now increase the shell ID to 390 mm and satisfy </a:t>
            </a:r>
            <a:r>
              <a:rPr lang="en-US" dirty="0" err="1"/>
              <a:t>dp</a:t>
            </a:r>
            <a:r>
              <a:rPr lang="en-US" dirty="0"/>
              <a:t> factor. Then eliminate 4 tubes to reduce overdesign factor to 10%.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CE563-8ECD-69DB-1C28-2C7E7D9F2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30" y="1269506"/>
            <a:ext cx="5513033" cy="51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r>
              <a:rPr lang="en-US" dirty="0"/>
              <a:t> Process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ED7B2-9D5F-5837-CE83-6988308D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2" y="763480"/>
            <a:ext cx="9312677" cy="54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D5572-F4AD-E2C0-5237-3375ABB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710214"/>
            <a:ext cx="9072977" cy="55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r>
              <a:rPr lang="en-US" sz="1800" dirty="0"/>
              <a:t>Heating and Cooling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C1CFD-3E7B-5F7F-5EB5-61C508A12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3" y="710214"/>
            <a:ext cx="9704264" cy="5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68F15-1752-90EC-3BDC-476A2FCB0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20" y="727970"/>
            <a:ext cx="8915400" cy="3701987"/>
          </a:xfrm>
        </p:spPr>
      </p:pic>
    </p:spTree>
    <p:extLst>
      <p:ext uri="{BB962C8B-B14F-4D97-AF65-F5344CB8AC3E}">
        <p14:creationId xmlns:p14="http://schemas.microsoft.com/office/powerpoint/2010/main" val="28059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r>
              <a:rPr lang="en-US" dirty="0"/>
              <a:t>Open HTRI and Input Summery sheet and enter data in red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C250A-BB93-6591-750D-A215D6F0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665825"/>
            <a:ext cx="7181850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Enter operating data in process sheet in red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1F94E-30E8-25F1-AB32-C8D8609D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739944"/>
            <a:ext cx="77819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Enter heating and cooling table data in hot and cold fluid properties in red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24AA3-BE72-1D5F-CEBF-90CA0E4BC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5" y="748175"/>
            <a:ext cx="7834313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3 inch so first estimation would be 9 inch.</a:t>
            </a:r>
          </a:p>
          <a:p>
            <a:r>
              <a:rPr lang="en-US" dirty="0"/>
              <a:t> 2. If there is one heat exchanger act like the rest.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8C80A-FEE7-BB95-04F6-7376E15D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77" y="2059619"/>
            <a:ext cx="7907785" cy="44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</TotalTime>
  <Words>578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15</cp:revision>
  <dcterms:created xsi:type="dcterms:W3CDTF">2022-06-25T18:22:45Z</dcterms:created>
  <dcterms:modified xsi:type="dcterms:W3CDTF">2022-07-08T04:54:16Z</dcterms:modified>
</cp:coreProperties>
</file>