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64" r:id="rId6"/>
    <p:sldId id="263" r:id="rId7"/>
    <p:sldId id="265" r:id="rId8"/>
    <p:sldId id="266" r:id="rId9"/>
    <p:sldId id="279" r:id="rId10"/>
    <p:sldId id="261" r:id="rId11"/>
    <p:sldId id="259" r:id="rId12"/>
    <p:sldId id="268" r:id="rId13"/>
    <p:sldId id="260" r:id="rId14"/>
    <p:sldId id="262" r:id="rId15"/>
    <p:sldId id="269" r:id="rId16"/>
    <p:sldId id="270" r:id="rId17"/>
    <p:sldId id="271"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204317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246314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F6B4C5-12E7-471B-8A21-1E940AE629B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224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26406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F6B4C5-12E7-471B-8A21-1E940AE629B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120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1877019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305129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135067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265820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B12E26-249C-40C9-AA30-5389D1A78B29}"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248437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342411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B12E26-249C-40C9-AA30-5389D1A78B29}"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14916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B12E26-249C-40C9-AA30-5389D1A78B29}"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44096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12E26-249C-40C9-AA30-5389D1A78B29}" type="datetimeFigureOut">
              <a:rPr lang="en-US" smtClean="0"/>
              <a:t>7/7/2022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104290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371433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12E26-249C-40C9-AA30-5389D1A78B29}"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1F6B4C5-12E7-471B-8A21-1E940AE629BA}" type="slidenum">
              <a:rPr lang="en-US" smtClean="0"/>
              <a:t>‹#›</a:t>
            </a:fld>
            <a:endParaRPr lang="en-US"/>
          </a:p>
        </p:txBody>
      </p:sp>
    </p:spTree>
    <p:extLst>
      <p:ext uri="{BB962C8B-B14F-4D97-AF65-F5344CB8AC3E}">
        <p14:creationId xmlns:p14="http://schemas.microsoft.com/office/powerpoint/2010/main" val="405123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B12E26-249C-40C9-AA30-5389D1A78B29}" type="datetimeFigureOut">
              <a:rPr lang="en-US" smtClean="0"/>
              <a:t>7/7/2022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1F6B4C5-12E7-471B-8A21-1E940AE629BA}" type="slidenum">
              <a:rPr lang="en-US" smtClean="0"/>
              <a:t>‹#›</a:t>
            </a:fld>
            <a:endParaRPr lang="en-US"/>
          </a:p>
        </p:txBody>
      </p:sp>
    </p:spTree>
    <p:extLst>
      <p:ext uri="{BB962C8B-B14F-4D97-AF65-F5344CB8AC3E}">
        <p14:creationId xmlns:p14="http://schemas.microsoft.com/office/powerpoint/2010/main" val="1537625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255" y="0"/>
            <a:ext cx="12025745" cy="6857999"/>
          </a:xfrm>
        </p:spPr>
        <p:txBody>
          <a:bodyPr/>
          <a:lstStyle/>
          <a:p>
            <a:endParaRPr lang="en-US" dirty="0"/>
          </a:p>
          <a:p>
            <a:endParaRPr lang="en-US" dirty="0"/>
          </a:p>
          <a:p>
            <a:endParaRPr lang="en-US" dirty="0"/>
          </a:p>
          <a:p>
            <a:endParaRPr lang="en-US" dirty="0"/>
          </a:p>
          <a:p>
            <a:endParaRPr lang="en-US" dirty="0"/>
          </a:p>
          <a:p>
            <a:pPr algn="ctr"/>
            <a:r>
              <a:rPr lang="en-US" sz="3600" dirty="0"/>
              <a:t>A Stepwise</a:t>
            </a:r>
          </a:p>
          <a:p>
            <a:pPr algn="ctr"/>
            <a:r>
              <a:rPr lang="en-US" sz="3600" dirty="0"/>
              <a:t>Reboiler thermal Design </a:t>
            </a:r>
          </a:p>
          <a:p>
            <a:pPr algn="ctr"/>
            <a:r>
              <a:rPr lang="en-US" sz="3600" dirty="0"/>
              <a:t>by HTRI </a:t>
            </a:r>
          </a:p>
          <a:p>
            <a:pPr algn="ctr"/>
            <a:r>
              <a:rPr lang="en-US" sz="3600" dirty="0"/>
              <a:t>In 5 minutes!!</a:t>
            </a:r>
          </a:p>
        </p:txBody>
      </p:sp>
    </p:spTree>
    <p:extLst>
      <p:ext uri="{BB962C8B-B14F-4D97-AF65-F5344CB8AC3E}">
        <p14:creationId xmlns:p14="http://schemas.microsoft.com/office/powerpoint/2010/main" val="135151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0"/>
            <a:ext cx="11998036" cy="6858000"/>
          </a:xfrm>
        </p:spPr>
        <p:txBody>
          <a:bodyPr/>
          <a:lstStyle/>
          <a:p>
            <a:r>
              <a:rPr lang="en-US" dirty="0"/>
              <a:t>Put Tube mechanical data</a:t>
            </a:r>
          </a:p>
          <a:p>
            <a:r>
              <a:rPr lang="en-US" dirty="0"/>
              <a:t>Note that since it is a reformed gas, tube OD 25.4 is selected</a:t>
            </a:r>
          </a:p>
          <a:p>
            <a:r>
              <a:rPr lang="en-US" dirty="0"/>
              <a:t>Since Tube material is SS304, Tube thickness 1.65 is selected.</a:t>
            </a:r>
          </a:p>
          <a:p>
            <a:r>
              <a:rPr lang="en-US" dirty="0"/>
              <a:t>Select Pitch 31.75 to pass TEMA R.2.5</a:t>
            </a:r>
          </a:p>
          <a:p>
            <a:r>
              <a:rPr lang="en-US" dirty="0"/>
              <a:t>Due to RCB.2.4.1 in TEMA, which is about </a:t>
            </a:r>
            <a:r>
              <a:rPr lang="en-US" sz="1800" b="0" i="0" u="none" strike="noStrike" baseline="0" dirty="0">
                <a:latin typeface="+mj-lt"/>
              </a:rPr>
              <a:t>SQUARE pattern and states that In removable bundle units, when mechanical cleaning of the tubes is specified by the purchaser, tube lanes should be continuous, 90 for tube layout angle is selected.</a:t>
            </a:r>
            <a:endParaRPr lang="en-US" dirty="0">
              <a:latin typeface="+mj-lt"/>
            </a:endParaRPr>
          </a:p>
          <a:p>
            <a:endParaRPr lang="en-US" sz="1800" b="0" i="0" u="none" strike="noStrike" baseline="0" dirty="0">
              <a:latin typeface="Arial" panose="020B0604020202020204" pitchFamily="34" charset="0"/>
            </a:endParaRPr>
          </a:p>
          <a:p>
            <a:pPr algn="l"/>
            <a:endParaRPr lang="en-US" sz="1800" b="0" i="0" u="none" strike="noStrike" baseline="0" dirty="0">
              <a:latin typeface="Times New Roman" panose="02020603050405020304" pitchFamily="18" charset="0"/>
            </a:endParaRPr>
          </a:p>
          <a:p>
            <a:endParaRPr lang="en-US" dirty="0"/>
          </a:p>
          <a:p>
            <a:endParaRPr lang="en-US" dirty="0"/>
          </a:p>
        </p:txBody>
      </p:sp>
      <p:pic>
        <p:nvPicPr>
          <p:cNvPr id="5" name="Picture 4">
            <a:extLst>
              <a:ext uri="{FF2B5EF4-FFF2-40B4-BE49-F238E27FC236}">
                <a16:creationId xmlns:a16="http://schemas.microsoft.com/office/drawing/2014/main" id="{8854565E-4293-7B6F-6120-810DFC062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907" y="2681056"/>
            <a:ext cx="7847859" cy="3710867"/>
          </a:xfrm>
          <a:prstGeom prst="rect">
            <a:avLst/>
          </a:prstGeom>
        </p:spPr>
      </p:pic>
    </p:spTree>
    <p:extLst>
      <p:ext uri="{BB962C8B-B14F-4D97-AF65-F5344CB8AC3E}">
        <p14:creationId xmlns:p14="http://schemas.microsoft.com/office/powerpoint/2010/main" val="247478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C140FFB-E4FD-EBA7-F6AC-CD76C1F601FD}"/>
              </a:ext>
            </a:extLst>
          </p:cNvPr>
          <p:cNvSpPr>
            <a:spLocks noGrp="1"/>
          </p:cNvSpPr>
          <p:nvPr>
            <p:ph idx="1"/>
          </p:nvPr>
        </p:nvSpPr>
        <p:spPr>
          <a:xfrm>
            <a:off x="186431" y="0"/>
            <a:ext cx="12005569" cy="6858000"/>
          </a:xfrm>
        </p:spPr>
        <p:txBody>
          <a:bodyPr/>
          <a:lstStyle/>
          <a:p>
            <a:r>
              <a:rPr lang="en-US" dirty="0"/>
              <a:t>Put baffle info in baffle sheet in red areas like below</a:t>
            </a:r>
          </a:p>
          <a:p>
            <a:endParaRPr lang="en-US" dirty="0"/>
          </a:p>
          <a:p>
            <a:pPr marL="0" indent="0">
              <a:buNone/>
            </a:pPr>
            <a:endParaRPr lang="en-US" dirty="0"/>
          </a:p>
        </p:txBody>
      </p:sp>
      <p:pic>
        <p:nvPicPr>
          <p:cNvPr id="3" name="Picture 2">
            <a:extLst>
              <a:ext uri="{FF2B5EF4-FFF2-40B4-BE49-F238E27FC236}">
                <a16:creationId xmlns:a16="http://schemas.microsoft.com/office/drawing/2014/main" id="{34824777-A02D-EAE8-ED25-373AC4EE7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47" y="941033"/>
            <a:ext cx="8078678" cy="5326602"/>
          </a:xfrm>
          <a:prstGeom prst="rect">
            <a:avLst/>
          </a:prstGeom>
        </p:spPr>
      </p:pic>
    </p:spTree>
    <p:extLst>
      <p:ext uri="{BB962C8B-B14F-4D97-AF65-F5344CB8AC3E}">
        <p14:creationId xmlns:p14="http://schemas.microsoft.com/office/powerpoint/2010/main" val="251656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47496-7E3E-4F24-0BAC-B2234CD0FAD5}"/>
              </a:ext>
            </a:extLst>
          </p:cNvPr>
          <p:cNvSpPr>
            <a:spLocks noGrp="1"/>
          </p:cNvSpPr>
          <p:nvPr>
            <p:ph idx="1"/>
          </p:nvPr>
        </p:nvSpPr>
        <p:spPr>
          <a:xfrm>
            <a:off x="168676" y="0"/>
            <a:ext cx="12023324" cy="6858000"/>
          </a:xfrm>
        </p:spPr>
        <p:txBody>
          <a:bodyPr/>
          <a:lstStyle/>
          <a:p>
            <a:r>
              <a:rPr lang="en-US" dirty="0"/>
              <a:t>Act exactly like below for impingement sheet and Clearance</a:t>
            </a:r>
          </a:p>
          <a:p>
            <a:endParaRPr lang="en-US" dirty="0"/>
          </a:p>
        </p:txBody>
      </p:sp>
      <p:pic>
        <p:nvPicPr>
          <p:cNvPr id="4" name="Picture 3">
            <a:extLst>
              <a:ext uri="{FF2B5EF4-FFF2-40B4-BE49-F238E27FC236}">
                <a16:creationId xmlns:a16="http://schemas.microsoft.com/office/drawing/2014/main" id="{5598C5CC-EB17-A96C-D676-7B760C980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065" y="976544"/>
            <a:ext cx="5069149" cy="5273336"/>
          </a:xfrm>
          <a:prstGeom prst="rect">
            <a:avLst/>
          </a:prstGeom>
        </p:spPr>
      </p:pic>
      <p:pic>
        <p:nvPicPr>
          <p:cNvPr id="7" name="Picture 6">
            <a:extLst>
              <a:ext uri="{FF2B5EF4-FFF2-40B4-BE49-F238E27FC236}">
                <a16:creationId xmlns:a16="http://schemas.microsoft.com/office/drawing/2014/main" id="{F1B9ADA4-E45C-FC38-AAA1-919BCF790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214" y="976544"/>
            <a:ext cx="5229481" cy="5273336"/>
          </a:xfrm>
          <a:prstGeom prst="rect">
            <a:avLst/>
          </a:prstGeom>
        </p:spPr>
      </p:pic>
    </p:spTree>
    <p:extLst>
      <p:ext uri="{BB962C8B-B14F-4D97-AF65-F5344CB8AC3E}">
        <p14:creationId xmlns:p14="http://schemas.microsoft.com/office/powerpoint/2010/main" val="250358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109" y="0"/>
            <a:ext cx="12011891" cy="6858000"/>
          </a:xfrm>
        </p:spPr>
        <p:txBody>
          <a:bodyPr/>
          <a:lstStyle/>
          <a:p>
            <a:r>
              <a:rPr lang="en-US" dirty="0"/>
              <a:t>Enter nozzle info from piping info</a:t>
            </a:r>
          </a:p>
          <a:p>
            <a:endParaRPr lang="en-US" dirty="0"/>
          </a:p>
        </p:txBody>
      </p:sp>
      <p:pic>
        <p:nvPicPr>
          <p:cNvPr id="5" name="Picture 4">
            <a:extLst>
              <a:ext uri="{FF2B5EF4-FFF2-40B4-BE49-F238E27FC236}">
                <a16:creationId xmlns:a16="http://schemas.microsoft.com/office/drawing/2014/main" id="{F7A23C82-7925-9A1E-D9EF-07296E30A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79" y="941032"/>
            <a:ext cx="8513685" cy="4953741"/>
          </a:xfrm>
          <a:prstGeom prst="rect">
            <a:avLst/>
          </a:prstGeom>
        </p:spPr>
      </p:pic>
    </p:spTree>
    <p:extLst>
      <p:ext uri="{BB962C8B-B14F-4D97-AF65-F5344CB8AC3E}">
        <p14:creationId xmlns:p14="http://schemas.microsoft.com/office/powerpoint/2010/main" val="414107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1F104B5-F8EA-B8F7-7674-F43DAD8932F3}"/>
              </a:ext>
            </a:extLst>
          </p:cNvPr>
          <p:cNvSpPr>
            <a:spLocks noGrp="1"/>
          </p:cNvSpPr>
          <p:nvPr>
            <p:ph idx="1"/>
          </p:nvPr>
        </p:nvSpPr>
        <p:spPr>
          <a:xfrm>
            <a:off x="168676" y="0"/>
            <a:ext cx="12023324" cy="6858000"/>
          </a:xfrm>
        </p:spPr>
        <p:txBody>
          <a:bodyPr/>
          <a:lstStyle/>
          <a:p>
            <a:r>
              <a:rPr lang="en-US" dirty="0"/>
              <a:t>Set nozzle location</a:t>
            </a:r>
          </a:p>
          <a:p>
            <a:endParaRPr lang="en-US" dirty="0"/>
          </a:p>
        </p:txBody>
      </p:sp>
      <p:pic>
        <p:nvPicPr>
          <p:cNvPr id="3" name="Picture 2">
            <a:extLst>
              <a:ext uri="{FF2B5EF4-FFF2-40B4-BE49-F238E27FC236}">
                <a16:creationId xmlns:a16="http://schemas.microsoft.com/office/drawing/2014/main" id="{D5B230E7-57BB-C03E-0B0D-7A0E146C0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13" y="923278"/>
            <a:ext cx="8815526" cy="5299969"/>
          </a:xfrm>
          <a:prstGeom prst="rect">
            <a:avLst/>
          </a:prstGeom>
        </p:spPr>
      </p:pic>
    </p:spTree>
    <p:extLst>
      <p:ext uri="{BB962C8B-B14F-4D97-AF65-F5344CB8AC3E}">
        <p14:creationId xmlns:p14="http://schemas.microsoft.com/office/powerpoint/2010/main" val="31232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57D71-BF5A-6BB7-2D29-6032F350C26D}"/>
              </a:ext>
            </a:extLst>
          </p:cNvPr>
          <p:cNvSpPr>
            <a:spLocks noGrp="1"/>
          </p:cNvSpPr>
          <p:nvPr>
            <p:ph idx="1"/>
          </p:nvPr>
        </p:nvSpPr>
        <p:spPr>
          <a:xfrm>
            <a:off x="186431" y="0"/>
            <a:ext cx="12005569" cy="6858000"/>
          </a:xfrm>
        </p:spPr>
        <p:txBody>
          <a:bodyPr/>
          <a:lstStyle/>
          <a:p>
            <a:r>
              <a:rPr lang="en-US" dirty="0"/>
              <a:t>Results:</a:t>
            </a:r>
          </a:p>
          <a:p>
            <a:r>
              <a:rPr lang="en-US" dirty="0"/>
              <a:t>1. Now run and it results that </a:t>
            </a:r>
            <a:r>
              <a:rPr lang="en-US" dirty="0" err="1"/>
              <a:t>dp</a:t>
            </a:r>
            <a:r>
              <a:rPr lang="en-US" dirty="0"/>
              <a:t> is 0.98 which is more that 0.15. In addition , there are a number of flow-induced and velocity-related problem.</a:t>
            </a:r>
          </a:p>
          <a:p>
            <a:r>
              <a:rPr lang="en-US" dirty="0"/>
              <a:t>2. Now increase shell ID to 1400 mm and the </a:t>
            </a:r>
            <a:r>
              <a:rPr lang="en-US" dirty="0" err="1"/>
              <a:t>dp</a:t>
            </a:r>
            <a:r>
              <a:rPr lang="en-US" dirty="0"/>
              <a:t> reduces to 0.28. Moreover, overdesign factor increase.</a:t>
            </a:r>
          </a:p>
          <a:p>
            <a:r>
              <a:rPr lang="en-US" dirty="0"/>
              <a:t>3. Now increase shell ID to 1600 and then 1800 and 1850mm. Now the </a:t>
            </a:r>
            <a:r>
              <a:rPr lang="en-US" dirty="0" err="1"/>
              <a:t>dp</a:t>
            </a:r>
            <a:r>
              <a:rPr lang="en-US" dirty="0"/>
              <a:t> factor is in range.</a:t>
            </a:r>
          </a:p>
          <a:p>
            <a:r>
              <a:rPr lang="en-US" dirty="0"/>
              <a:t>4. Next step is to check Runtime messages for any warnings . There is the warning concerning crossflow velocity and fluid-elastic-instability vibration. In order to resolve the problem, listen to HTRI advice and go to Baffle Sheet and add increase baffle support to 4 and the problem goes away.</a:t>
            </a:r>
          </a:p>
          <a:p>
            <a:r>
              <a:rPr lang="en-US" dirty="0"/>
              <a:t>Now look at the final results in next pages.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192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4ECB1-54DA-A9E4-7384-746E09A3D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858" y="958788"/>
            <a:ext cx="8975325" cy="5610688"/>
          </a:xfrm>
          <a:prstGeom prst="rect">
            <a:avLst/>
          </a:prstGeom>
        </p:spPr>
      </p:pic>
    </p:spTree>
    <p:extLst>
      <p:ext uri="{BB962C8B-B14F-4D97-AF65-F5344CB8AC3E}">
        <p14:creationId xmlns:p14="http://schemas.microsoft.com/office/powerpoint/2010/main" val="380800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BAB9C3-1E63-EB1C-A305-C0806B6D4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164" y="866851"/>
            <a:ext cx="5122416" cy="4982253"/>
          </a:xfrm>
        </p:spPr>
      </p:pic>
    </p:spTree>
    <p:extLst>
      <p:ext uri="{BB962C8B-B14F-4D97-AF65-F5344CB8AC3E}">
        <p14:creationId xmlns:p14="http://schemas.microsoft.com/office/powerpoint/2010/main" val="34645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
            <a:ext cx="11998036" cy="6733309"/>
          </a:xfrm>
        </p:spPr>
        <p:txBody>
          <a:bodyPr/>
          <a:lstStyle/>
          <a:p>
            <a:pPr algn="ctr"/>
            <a:endParaRPr lang="en-US" dirty="0"/>
          </a:p>
          <a:p>
            <a:pPr algn="ctr"/>
            <a:endParaRPr lang="en-US" dirty="0"/>
          </a:p>
          <a:p>
            <a:pPr algn="ctr"/>
            <a:endParaRPr lang="en-US" dirty="0"/>
          </a:p>
          <a:p>
            <a:pPr marL="0" indent="0" algn="ctr">
              <a:buNone/>
            </a:pPr>
            <a:r>
              <a:rPr lang="en-US" sz="2800" dirty="0"/>
              <a:t>Thanks for your attention</a:t>
            </a:r>
          </a:p>
          <a:p>
            <a:pPr marL="0" indent="0" algn="ctr">
              <a:buNone/>
            </a:pPr>
            <a:endParaRPr lang="en-US" sz="2800" dirty="0"/>
          </a:p>
          <a:p>
            <a:pPr marL="0" indent="0" algn="ctr">
              <a:buNone/>
            </a:pPr>
            <a:r>
              <a:rPr lang="en-US" sz="2800" dirty="0"/>
              <a:t>Educational Institute for Process and Equipment Design</a:t>
            </a:r>
          </a:p>
          <a:p>
            <a:pPr marL="0" indent="0" algn="ctr">
              <a:buNone/>
            </a:pPr>
            <a:endParaRPr lang="en-US" sz="2800" dirty="0"/>
          </a:p>
          <a:p>
            <a:pPr marL="0" indent="0" algn="ctr">
              <a:buNone/>
            </a:pPr>
            <a:r>
              <a:rPr lang="en-US" sz="2800" dirty="0"/>
              <a:t>Mohammadreza Behrouzi</a:t>
            </a:r>
          </a:p>
          <a:p>
            <a:pPr marL="0" indent="0" algn="ctr">
              <a:buNone/>
            </a:pPr>
            <a:r>
              <a:rPr lang="en-US" sz="2800" dirty="0"/>
              <a:t>+989107884134</a:t>
            </a:r>
          </a:p>
        </p:txBody>
      </p:sp>
    </p:spTree>
    <p:extLst>
      <p:ext uri="{BB962C8B-B14F-4D97-AF65-F5344CB8AC3E}">
        <p14:creationId xmlns:p14="http://schemas.microsoft.com/office/powerpoint/2010/main" val="233271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3964" y="235528"/>
            <a:ext cx="11310648" cy="1468582"/>
          </a:xfrm>
        </p:spPr>
        <p:txBody>
          <a:bodyPr/>
          <a:lstStyle/>
          <a:p>
            <a:r>
              <a:rPr lang="en-US" dirty="0"/>
              <a:t> Process data</a:t>
            </a:r>
          </a:p>
          <a:p>
            <a:endParaRPr lang="en-US" dirty="0"/>
          </a:p>
        </p:txBody>
      </p:sp>
      <p:pic>
        <p:nvPicPr>
          <p:cNvPr id="3" name="Picture 2">
            <a:extLst>
              <a:ext uri="{FF2B5EF4-FFF2-40B4-BE49-F238E27FC236}">
                <a16:creationId xmlns:a16="http://schemas.microsoft.com/office/drawing/2014/main" id="{5047CE5D-0E51-55C4-9982-0A672A574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705" y="967666"/>
            <a:ext cx="9028590" cy="5654806"/>
          </a:xfrm>
          <a:prstGeom prst="rect">
            <a:avLst/>
          </a:prstGeom>
        </p:spPr>
      </p:pic>
    </p:spTree>
    <p:extLst>
      <p:ext uri="{BB962C8B-B14F-4D97-AF65-F5344CB8AC3E}">
        <p14:creationId xmlns:p14="http://schemas.microsoft.com/office/powerpoint/2010/main" val="145775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166254"/>
            <a:ext cx="12011891" cy="1738745"/>
          </a:xfrm>
        </p:spPr>
        <p:txBody>
          <a:bodyPr>
            <a:normAutofit/>
          </a:bodyPr>
          <a:lstStyle/>
          <a:p>
            <a:r>
              <a:rPr lang="en-US" sz="1800" dirty="0"/>
              <a:t>Heating and Cooling Table</a:t>
            </a:r>
          </a:p>
        </p:txBody>
      </p:sp>
      <p:pic>
        <p:nvPicPr>
          <p:cNvPr id="5" name="Picture 4">
            <a:extLst>
              <a:ext uri="{FF2B5EF4-FFF2-40B4-BE49-F238E27FC236}">
                <a16:creationId xmlns:a16="http://schemas.microsoft.com/office/drawing/2014/main" id="{71FC2150-E503-B275-6B27-82DBB913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391" y="941033"/>
            <a:ext cx="9552372" cy="5166804"/>
          </a:xfrm>
          <a:prstGeom prst="rect">
            <a:avLst/>
          </a:prstGeom>
        </p:spPr>
      </p:pic>
    </p:spTree>
    <p:extLst>
      <p:ext uri="{BB962C8B-B14F-4D97-AF65-F5344CB8AC3E}">
        <p14:creationId xmlns:p14="http://schemas.microsoft.com/office/powerpoint/2010/main" val="232194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288A8B2-2DDD-0BFB-7F91-9054A1AFE4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80" y="932154"/>
            <a:ext cx="9756559" cy="5051396"/>
          </a:xfrm>
        </p:spPr>
      </p:pic>
    </p:spTree>
    <p:extLst>
      <p:ext uri="{BB962C8B-B14F-4D97-AF65-F5344CB8AC3E}">
        <p14:creationId xmlns:p14="http://schemas.microsoft.com/office/powerpoint/2010/main" val="280597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45A94-1CF5-8846-C2DD-0ADA2D6CD87A}"/>
              </a:ext>
            </a:extLst>
          </p:cNvPr>
          <p:cNvSpPr>
            <a:spLocks noGrp="1"/>
          </p:cNvSpPr>
          <p:nvPr>
            <p:ph idx="1"/>
          </p:nvPr>
        </p:nvSpPr>
        <p:spPr>
          <a:xfrm>
            <a:off x="177553" y="0"/>
            <a:ext cx="12014447" cy="6858000"/>
          </a:xfrm>
        </p:spPr>
        <p:txBody>
          <a:bodyPr/>
          <a:lstStyle/>
          <a:p>
            <a:r>
              <a:rPr lang="en-US" dirty="0"/>
              <a:t>Open HTRI and Input Summery sheet and enter data in red areas</a:t>
            </a:r>
          </a:p>
          <a:p>
            <a:endParaRPr lang="en-US" dirty="0"/>
          </a:p>
        </p:txBody>
      </p:sp>
      <p:pic>
        <p:nvPicPr>
          <p:cNvPr id="4" name="Picture 3">
            <a:extLst>
              <a:ext uri="{FF2B5EF4-FFF2-40B4-BE49-F238E27FC236}">
                <a16:creationId xmlns:a16="http://schemas.microsoft.com/office/drawing/2014/main" id="{3D1BF84A-0294-0651-D956-B92C4CB72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78" y="932155"/>
            <a:ext cx="9206143" cy="5362114"/>
          </a:xfrm>
          <a:prstGeom prst="rect">
            <a:avLst/>
          </a:prstGeom>
        </p:spPr>
      </p:pic>
    </p:spTree>
    <p:extLst>
      <p:ext uri="{BB962C8B-B14F-4D97-AF65-F5344CB8AC3E}">
        <p14:creationId xmlns:p14="http://schemas.microsoft.com/office/powerpoint/2010/main" val="194885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A3575-F3E3-8C80-F8A8-ECE65EFF3889}"/>
              </a:ext>
            </a:extLst>
          </p:cNvPr>
          <p:cNvSpPr>
            <a:spLocks noGrp="1"/>
          </p:cNvSpPr>
          <p:nvPr>
            <p:ph idx="1"/>
          </p:nvPr>
        </p:nvSpPr>
        <p:spPr>
          <a:xfrm>
            <a:off x="168676" y="0"/>
            <a:ext cx="12023324" cy="6858000"/>
          </a:xfrm>
        </p:spPr>
        <p:txBody>
          <a:bodyPr/>
          <a:lstStyle/>
          <a:p>
            <a:r>
              <a:rPr lang="en-US" dirty="0"/>
              <a:t>Enter operating data in process sheet in red areas</a:t>
            </a:r>
          </a:p>
        </p:txBody>
      </p:sp>
      <p:pic>
        <p:nvPicPr>
          <p:cNvPr id="4" name="Picture 3">
            <a:extLst>
              <a:ext uri="{FF2B5EF4-FFF2-40B4-BE49-F238E27FC236}">
                <a16:creationId xmlns:a16="http://schemas.microsoft.com/office/drawing/2014/main" id="{BB0C87D3-0AC5-6E31-9860-E09D1D9AE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46" y="949911"/>
            <a:ext cx="9525740" cy="5024762"/>
          </a:xfrm>
          <a:prstGeom prst="rect">
            <a:avLst/>
          </a:prstGeom>
        </p:spPr>
      </p:pic>
    </p:spTree>
    <p:extLst>
      <p:ext uri="{BB962C8B-B14F-4D97-AF65-F5344CB8AC3E}">
        <p14:creationId xmlns:p14="http://schemas.microsoft.com/office/powerpoint/2010/main" val="139622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EE7C-5FD4-A10D-3962-0FD7C1683A29}"/>
              </a:ext>
            </a:extLst>
          </p:cNvPr>
          <p:cNvSpPr>
            <a:spLocks noGrp="1"/>
          </p:cNvSpPr>
          <p:nvPr>
            <p:ph idx="1"/>
          </p:nvPr>
        </p:nvSpPr>
        <p:spPr>
          <a:xfrm>
            <a:off x="168676" y="0"/>
            <a:ext cx="12023324" cy="6858000"/>
          </a:xfrm>
        </p:spPr>
        <p:txBody>
          <a:bodyPr/>
          <a:lstStyle/>
          <a:p>
            <a:r>
              <a:rPr lang="en-US" dirty="0"/>
              <a:t>Enter heating and cooling table data in hot and cold fluid properties in red areas</a:t>
            </a:r>
          </a:p>
          <a:p>
            <a:endParaRPr lang="en-US" dirty="0"/>
          </a:p>
        </p:txBody>
      </p:sp>
      <p:pic>
        <p:nvPicPr>
          <p:cNvPr id="4" name="Picture 3">
            <a:extLst>
              <a:ext uri="{FF2B5EF4-FFF2-40B4-BE49-F238E27FC236}">
                <a16:creationId xmlns:a16="http://schemas.microsoft.com/office/drawing/2014/main" id="{2D3F8D19-2280-E9B5-2005-1CD9B6A44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79" y="914400"/>
            <a:ext cx="8966446" cy="5459767"/>
          </a:xfrm>
          <a:prstGeom prst="rect">
            <a:avLst/>
          </a:prstGeom>
        </p:spPr>
      </p:pic>
    </p:spTree>
    <p:extLst>
      <p:ext uri="{BB962C8B-B14F-4D97-AF65-F5344CB8AC3E}">
        <p14:creationId xmlns:p14="http://schemas.microsoft.com/office/powerpoint/2010/main" val="215001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36A0E-4DED-08F7-6F0B-8696255C74CF}"/>
              </a:ext>
            </a:extLst>
          </p:cNvPr>
          <p:cNvSpPr>
            <a:spLocks noGrp="1"/>
          </p:cNvSpPr>
          <p:nvPr>
            <p:ph idx="1"/>
          </p:nvPr>
        </p:nvSpPr>
        <p:spPr>
          <a:xfrm>
            <a:off x="168676" y="0"/>
            <a:ext cx="12023324" cy="6858000"/>
          </a:xfrm>
        </p:spPr>
        <p:txBody>
          <a:bodyPr/>
          <a:lstStyle/>
          <a:p>
            <a:r>
              <a:rPr lang="en-US" dirty="0"/>
              <a:t>Put shell info in shell sheet in red areas</a:t>
            </a:r>
          </a:p>
          <a:p>
            <a:r>
              <a:rPr lang="en-US" dirty="0"/>
              <a:t>Note : </a:t>
            </a:r>
          </a:p>
          <a:p>
            <a:r>
              <a:rPr lang="en-US" dirty="0"/>
              <a:t>1. Initially estimate shell ID between 1.5-3 times tube-side pipeline ID, here it is 34 inch so first estimation would be 1000 mm.</a:t>
            </a:r>
          </a:p>
          <a:p>
            <a:r>
              <a:rPr lang="en-US" dirty="0"/>
              <a:t> 2. If there is one heat exchanger act like the rest.</a:t>
            </a:r>
          </a:p>
        </p:txBody>
      </p:sp>
      <p:pic>
        <p:nvPicPr>
          <p:cNvPr id="4" name="Picture 3">
            <a:extLst>
              <a:ext uri="{FF2B5EF4-FFF2-40B4-BE49-F238E27FC236}">
                <a16:creationId xmlns:a16="http://schemas.microsoft.com/office/drawing/2014/main" id="{D95C4F64-31E9-BB74-3B4A-F08D15059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354" y="2068497"/>
            <a:ext cx="6348482" cy="4225772"/>
          </a:xfrm>
          <a:prstGeom prst="rect">
            <a:avLst/>
          </a:prstGeom>
        </p:spPr>
      </p:pic>
    </p:spTree>
    <p:extLst>
      <p:ext uri="{BB962C8B-B14F-4D97-AF65-F5344CB8AC3E}">
        <p14:creationId xmlns:p14="http://schemas.microsoft.com/office/powerpoint/2010/main" val="100564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A01F7-90AC-4BD6-76BB-CD7BDEFD118A}"/>
              </a:ext>
            </a:extLst>
          </p:cNvPr>
          <p:cNvSpPr>
            <a:spLocks noGrp="1"/>
          </p:cNvSpPr>
          <p:nvPr>
            <p:ph idx="1"/>
          </p:nvPr>
        </p:nvSpPr>
        <p:spPr>
          <a:xfrm>
            <a:off x="186431" y="0"/>
            <a:ext cx="12005569" cy="5911222"/>
          </a:xfrm>
        </p:spPr>
        <p:txBody>
          <a:bodyPr/>
          <a:lstStyle/>
          <a:p>
            <a:r>
              <a:rPr lang="en-US" dirty="0"/>
              <a:t>In Reboiler Sheet do not enter an input and let the HTRI calculate bundle ID</a:t>
            </a:r>
          </a:p>
        </p:txBody>
      </p:sp>
      <p:pic>
        <p:nvPicPr>
          <p:cNvPr id="9" name="Picture 8">
            <a:extLst>
              <a:ext uri="{FF2B5EF4-FFF2-40B4-BE49-F238E27FC236}">
                <a16:creationId xmlns:a16="http://schemas.microsoft.com/office/drawing/2014/main" id="{F0DF7806-1425-A224-232C-D7D9CC18D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821" y="946776"/>
            <a:ext cx="8886548" cy="5249837"/>
          </a:xfrm>
          <a:prstGeom prst="rect">
            <a:avLst/>
          </a:prstGeom>
        </p:spPr>
      </p:pic>
    </p:spTree>
    <p:extLst>
      <p:ext uri="{BB962C8B-B14F-4D97-AF65-F5344CB8AC3E}">
        <p14:creationId xmlns:p14="http://schemas.microsoft.com/office/powerpoint/2010/main" val="33443859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359</TotalTime>
  <Words>389</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Wisp</vt:lpstr>
      <vt:lpstr>PowerPoint Presentation</vt:lpstr>
      <vt:lpstr>PowerPoint Presentation</vt:lpstr>
      <vt:lpstr>Heating and Cooling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dc:creator>
  <cp:lastModifiedBy>Behrouzi Mohamadreza</cp:lastModifiedBy>
  <cp:revision>12</cp:revision>
  <dcterms:created xsi:type="dcterms:W3CDTF">2022-06-25T18:22:45Z</dcterms:created>
  <dcterms:modified xsi:type="dcterms:W3CDTF">2022-07-07T11:02:52Z</dcterms:modified>
</cp:coreProperties>
</file>