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Tube Rupture Scenario</a:t>
            </a:r>
            <a:br>
              <a:rPr lang="en-US" dirty="0"/>
            </a:br>
            <a:r>
              <a:rPr lang="en-US" dirty="0"/>
              <a:t>                                </a:t>
            </a:r>
            <a:r>
              <a:rPr lang="en-US" dirty="0" smtClean="0"/>
              <a:t>E-3003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</a:t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1. Heat Exchanger Data Input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29113"/>
              </p:ext>
            </p:extLst>
          </p:nvPr>
        </p:nvGraphicFramePr>
        <p:xfrm>
          <a:off x="1222653" y="1078610"/>
          <a:ext cx="8128000" cy="409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10687177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578027614"/>
                    </a:ext>
                  </a:extLst>
                </a:gridCol>
              </a:tblGrid>
              <a:tr h="388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High pressure side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Syngas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32591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Low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9148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Design Pressure of high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99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6319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Design Pressure of low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7.5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3662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Operating Pressure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83.7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321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10.07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04697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1.37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5814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0390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Relieving Temperature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04082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Tube 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25.4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7529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Tube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Thk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1.65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33233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2. Check if a PSV is needed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In order to perform this step, do the calculation below: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multiply design pressure of high pressure side by 10/13: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99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* 10/13 = 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76.15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barg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So, design pressure of low pressure side should be at least 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76.15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barg in order not to  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need a PSV. Here it is 7.5 bars, thereby requiring a PSV.</a:t>
            </a:r>
          </a:p>
        </p:txBody>
      </p:sp>
    </p:spTree>
    <p:extLst>
      <p:ext uri="{BB962C8B-B14F-4D97-AF65-F5344CB8AC3E}">
        <p14:creationId xmlns:p14="http://schemas.microsoft.com/office/powerpoint/2010/main" val="338523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5855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3. Use the formula below to calculate Relief Load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6" y="775855"/>
            <a:ext cx="8495238" cy="4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1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34291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</a:t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4. Relief Load Result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7FACBB01-3926-62B9-7EF1-1C58DAAF3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240128"/>
              </p:ext>
            </p:extLst>
          </p:nvPr>
        </p:nvGraphicFramePr>
        <p:xfrm>
          <a:off x="2006353" y="1323347"/>
          <a:ext cx="67647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154">
                  <a:extLst>
                    <a:ext uri="{9D8B030D-6E8A-4147-A177-3AD203B41FA5}">
                      <a16:colId xmlns:a16="http://schemas.microsoft.com/office/drawing/2014/main" xmlns="" val="1705366575"/>
                    </a:ext>
                  </a:extLst>
                </a:gridCol>
                <a:gridCol w="1694154">
                  <a:extLst>
                    <a:ext uri="{9D8B030D-6E8A-4147-A177-3AD203B41FA5}">
                      <a16:colId xmlns:a16="http://schemas.microsoft.com/office/drawing/2014/main" xmlns="" val="2031503609"/>
                    </a:ext>
                  </a:extLst>
                </a:gridCol>
                <a:gridCol w="1688239">
                  <a:extLst>
                    <a:ext uri="{9D8B030D-6E8A-4147-A177-3AD203B41FA5}">
                      <a16:colId xmlns:a16="http://schemas.microsoft.com/office/drawing/2014/main" xmlns="" val="3396406731"/>
                    </a:ext>
                  </a:extLst>
                </a:gridCol>
                <a:gridCol w="1688239">
                  <a:extLst>
                    <a:ext uri="{9D8B030D-6E8A-4147-A177-3AD203B41FA5}">
                      <a16:colId xmlns:a16="http://schemas.microsoft.com/office/drawing/2014/main" xmlns="" val="2718901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API-521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Topsoe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344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entury" panose="02040604050505020304" pitchFamily="18" charset="0"/>
                        </a:rPr>
                        <a:t>Wg</a:t>
                      </a:r>
                      <a:endParaRPr lang="en-US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anose="02040604050505020304" pitchFamily="18" charset="0"/>
                        </a:rPr>
                        <a:t>21675 </a:t>
                      </a:r>
                      <a:r>
                        <a:rPr lang="en-US" dirty="0">
                          <a:latin typeface="Century" panose="02040604050505020304" pitchFamily="18" charset="0"/>
                        </a:rPr>
                        <a:t>kg/h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anose="02040604050505020304" pitchFamily="18" charset="0"/>
                        </a:rPr>
                        <a:t>19680 </a:t>
                      </a:r>
                      <a:r>
                        <a:rPr lang="en-US" dirty="0">
                          <a:latin typeface="Century" panose="02040604050505020304" pitchFamily="18" charset="0"/>
                        </a:rPr>
                        <a:t>kg/h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" panose="02040604050505020304" pitchFamily="18" charset="0"/>
                        </a:rPr>
                        <a:t>20309 </a:t>
                      </a:r>
                      <a:r>
                        <a:rPr lang="en-US" dirty="0">
                          <a:latin typeface="Century" panose="02040604050505020304" pitchFamily="18" charset="0"/>
                        </a:rPr>
                        <a:t>kg/h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9023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3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356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                  5. Use the formula below to calculate orifice area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63" y="803564"/>
            <a:ext cx="8600000" cy="5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6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2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 6. Results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According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to table above 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6Q8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is selected 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.Due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to low Pb/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Pset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conventional type can be selected </a:t>
            </a:r>
            <a:endParaRPr lang="en-US" sz="27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FD96FCB7-5A1C-4920-D5B3-9935628C1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98902"/>
              </p:ext>
            </p:extLst>
          </p:nvPr>
        </p:nvGraphicFramePr>
        <p:xfrm>
          <a:off x="1641381" y="569224"/>
          <a:ext cx="67568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224">
                  <a:extLst>
                    <a:ext uri="{9D8B030D-6E8A-4147-A177-3AD203B41FA5}">
                      <a16:colId xmlns:a16="http://schemas.microsoft.com/office/drawing/2014/main" xmlns="" val="3209397612"/>
                    </a:ext>
                  </a:extLst>
                </a:gridCol>
                <a:gridCol w="1689224">
                  <a:extLst>
                    <a:ext uri="{9D8B030D-6E8A-4147-A177-3AD203B41FA5}">
                      <a16:colId xmlns:a16="http://schemas.microsoft.com/office/drawing/2014/main" xmlns="" val="219255828"/>
                    </a:ext>
                  </a:extLst>
                </a:gridCol>
                <a:gridCol w="1689224">
                  <a:extLst>
                    <a:ext uri="{9D8B030D-6E8A-4147-A177-3AD203B41FA5}">
                      <a16:colId xmlns:a16="http://schemas.microsoft.com/office/drawing/2014/main" xmlns="" val="2334288042"/>
                    </a:ext>
                  </a:extLst>
                </a:gridCol>
                <a:gridCol w="1689224">
                  <a:extLst>
                    <a:ext uri="{9D8B030D-6E8A-4147-A177-3AD203B41FA5}">
                      <a16:colId xmlns:a16="http://schemas.microsoft.com/office/drawing/2014/main" xmlns="" val="3676903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API-521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Topsoe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9535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Orifice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anose="02040604050505020304" pitchFamily="18" charset="0"/>
                        </a:rPr>
                        <a:t>50 </a:t>
                      </a:r>
                      <a:r>
                        <a:rPr lang="en-US" dirty="0">
                          <a:latin typeface="Century" panose="02040604050505020304" pitchFamily="18" charset="0"/>
                        </a:rPr>
                        <a:t>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entury" panose="02040604050505020304" pitchFamily="18" charset="0"/>
                        </a:rPr>
                        <a:t>45.28 </a:t>
                      </a:r>
                      <a:r>
                        <a:rPr lang="en-US" dirty="0">
                          <a:latin typeface="Century" panose="02040604050505020304" pitchFamily="18" charset="0"/>
                        </a:rPr>
                        <a:t>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710322"/>
                  </a:ext>
                </a:extLst>
              </a:tr>
            </a:tbl>
          </a:graphicData>
        </a:graphic>
      </p:graphicFrame>
      <p:pic>
        <p:nvPicPr>
          <p:cNvPr id="1026" name="Picture 2" descr="C:\Users\markazi\Pictures\Camera Roll\Cap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57" y="1386280"/>
            <a:ext cx="8199437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73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kazi\Pictures\Camera Roll\Cap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9" y="122829"/>
            <a:ext cx="11668304" cy="656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19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                Thank you for your attention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Education Institute for Process and Equipment Design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Mohammadreza </a:t>
            </a:r>
            <a:r>
              <a:rPr lang="en-US" dirty="0" err="1">
                <a:solidFill>
                  <a:schemeClr val="tx1"/>
                </a:solidFill>
              </a:rPr>
              <a:t>Behrouzi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        +989107884134 </a:t>
            </a:r>
          </a:p>
        </p:txBody>
      </p:sp>
    </p:spTree>
    <p:extLst>
      <p:ext uri="{BB962C8B-B14F-4D97-AF65-F5344CB8AC3E}">
        <p14:creationId xmlns:p14="http://schemas.microsoft.com/office/powerpoint/2010/main" val="1625251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</TotalTime>
  <Words>92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                                         Tube Rupture Scenario                                 E-3003</vt:lpstr>
      <vt:lpstr>                                                              1. Heat Exchanger Data Input  </vt:lpstr>
      <vt:lpstr> 2. Check if a PSV is needed   In order to perform this step, do the calculation below:    multiply design pressure of high pressure side by 10/13:   99 * 10/13 = 76.15 barg    So, design pressure of low pressure side should be at least 76.15 barg in order not to     need a PSV. Here it is 7.5 bars, thereby requiring a PSV.</vt:lpstr>
      <vt:lpstr>3. Use the formula below to calculate Relief Load</vt:lpstr>
      <vt:lpstr>                                                                                      4. Relief Load Result</vt:lpstr>
      <vt:lpstr>                  5. Use the formula below to calculate orifice area</vt:lpstr>
      <vt:lpstr>                                                  6. Results              According to table above 6Q8 is selected .Due to low Pb/Pset conventional type can be selected </vt:lpstr>
      <vt:lpstr>PowerPoint Presentation</vt:lpstr>
      <vt:lpstr>                    Thank you for your attention      Education Institute for Process and Equipment Design                      Mohammadreza Behrouzi                             +989107884134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markazi</cp:lastModifiedBy>
  <cp:revision>18</cp:revision>
  <dcterms:created xsi:type="dcterms:W3CDTF">2022-07-14T07:04:56Z</dcterms:created>
  <dcterms:modified xsi:type="dcterms:W3CDTF">2022-08-19T15:06:13Z</dcterms:modified>
</cp:coreProperties>
</file>