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720" y="-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5E821A-A39A-4DB9-96BF-58499D3BFC2B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7B2F9C-FD70-4076-9EB6-36980F0356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29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71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830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41953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526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87346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4423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534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2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51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054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261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408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055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23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00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994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491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         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              Tube Rupture Scenario</a:t>
            </a:r>
            <a:br>
              <a:rPr lang="en-US" dirty="0"/>
            </a:br>
            <a:r>
              <a:rPr lang="en-US" dirty="0"/>
              <a:t>                                </a:t>
            </a:r>
            <a:r>
              <a:rPr lang="en-US" dirty="0" smtClean="0"/>
              <a:t>E-3003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073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6858000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  <a:t>                            </a:t>
            </a:r>
            <a:b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  <a:t>                                 1. Heat Exchanger Data Input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929113"/>
              </p:ext>
            </p:extLst>
          </p:nvPr>
        </p:nvGraphicFramePr>
        <p:xfrm>
          <a:off x="1222653" y="1078610"/>
          <a:ext cx="8128000" cy="4097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xmlns="" val="1068717765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xmlns="" val="3578027614"/>
                    </a:ext>
                  </a:extLst>
                </a:gridCol>
              </a:tblGrid>
              <a:tr h="38869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High pressure side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Syngas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5325912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Low pressure side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CW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191488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Design Pressure of high pressure side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99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barg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463193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Design Pressure of low pressure side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7.5 barg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3366296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Operating Pressure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83.7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barg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5321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10.07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904697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Cp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/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Cv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1.37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558148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103906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Relieving Temperature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41.8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704082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Tube OD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25.4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575291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Tube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Thk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1.65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133233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1768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858000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  <a:t>2. Check if a PSV is needed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 In order to perform this step, do the calculation below:</a:t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 </a:t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 multiply design pressure of high pressure side by 10/13:</a:t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entury" panose="02040604050505020304" pitchFamily="18" charset="0"/>
              </a:rPr>
              <a:t>99 </a:t>
            </a: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* 10/13 = </a:t>
            </a:r>
            <a:r>
              <a:rPr lang="en-US" sz="2000" dirty="0" smtClean="0">
                <a:solidFill>
                  <a:schemeClr val="tx1"/>
                </a:solidFill>
                <a:latin typeface="Century" panose="02040604050505020304" pitchFamily="18" charset="0"/>
              </a:rPr>
              <a:t>76.15 </a:t>
            </a: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barg</a:t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 </a:t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 So, design pressure of low pressure side should be at least </a:t>
            </a:r>
            <a:r>
              <a:rPr lang="en-US" sz="2000" dirty="0" smtClean="0">
                <a:solidFill>
                  <a:schemeClr val="tx1"/>
                </a:solidFill>
                <a:latin typeface="Century" panose="02040604050505020304" pitchFamily="18" charset="0"/>
              </a:rPr>
              <a:t>76.15 </a:t>
            </a: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barg in order not to  </a:t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 need a PSV. Here it is 7.5 bars, thereby requiring a PSV.</a:t>
            </a:r>
          </a:p>
        </p:txBody>
      </p:sp>
    </p:spTree>
    <p:extLst>
      <p:ext uri="{BB962C8B-B14F-4D97-AF65-F5344CB8AC3E}">
        <p14:creationId xmlns:p14="http://schemas.microsoft.com/office/powerpoint/2010/main" val="3385231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75855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  <a:t>3. Use the formula below to calculate Relief Load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656" y="775855"/>
            <a:ext cx="8495238" cy="49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318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34291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  <a:t>                                      </a:t>
            </a:r>
            <a:b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  <a:t>                                               4. Relief Load Result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7FACBB01-3926-62B9-7EF1-1C58DAAF3E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240128"/>
              </p:ext>
            </p:extLst>
          </p:nvPr>
        </p:nvGraphicFramePr>
        <p:xfrm>
          <a:off x="2006353" y="1323347"/>
          <a:ext cx="676478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4154">
                  <a:extLst>
                    <a:ext uri="{9D8B030D-6E8A-4147-A177-3AD203B41FA5}">
                      <a16:colId xmlns:a16="http://schemas.microsoft.com/office/drawing/2014/main" xmlns="" val="1705366575"/>
                    </a:ext>
                  </a:extLst>
                </a:gridCol>
                <a:gridCol w="1694154">
                  <a:extLst>
                    <a:ext uri="{9D8B030D-6E8A-4147-A177-3AD203B41FA5}">
                      <a16:colId xmlns:a16="http://schemas.microsoft.com/office/drawing/2014/main" xmlns="" val="2031503609"/>
                    </a:ext>
                  </a:extLst>
                </a:gridCol>
                <a:gridCol w="1688239">
                  <a:extLst>
                    <a:ext uri="{9D8B030D-6E8A-4147-A177-3AD203B41FA5}">
                      <a16:colId xmlns:a16="http://schemas.microsoft.com/office/drawing/2014/main" xmlns="" val="3396406731"/>
                    </a:ext>
                  </a:extLst>
                </a:gridCol>
                <a:gridCol w="1688239">
                  <a:extLst>
                    <a:ext uri="{9D8B030D-6E8A-4147-A177-3AD203B41FA5}">
                      <a16:colId xmlns:a16="http://schemas.microsoft.com/office/drawing/2014/main" xmlns="" val="27189012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" panose="02040604050505020304" pitchFamily="18" charset="0"/>
                        </a:rPr>
                        <a:t>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" panose="02040604050505020304" pitchFamily="18" charset="0"/>
                        </a:rPr>
                        <a:t>API-521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" panose="02040604050505020304" pitchFamily="18" charset="0"/>
                        </a:rPr>
                        <a:t>Topsoe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" panose="02040604050505020304" pitchFamily="18" charset="0"/>
                        </a:rPr>
                        <a:t>TCC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23441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Century" panose="02040604050505020304" pitchFamily="18" charset="0"/>
                        </a:rPr>
                        <a:t>Wg</a:t>
                      </a:r>
                      <a:endParaRPr lang="en-US" dirty="0"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" panose="02040604050505020304" pitchFamily="18" charset="0"/>
                        </a:rPr>
                        <a:t>21675 </a:t>
                      </a:r>
                      <a:r>
                        <a:rPr lang="en-US" dirty="0">
                          <a:latin typeface="Century" panose="02040604050505020304" pitchFamily="18" charset="0"/>
                        </a:rPr>
                        <a:t>kg/h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" panose="02040604050505020304" pitchFamily="18" charset="0"/>
                        </a:rPr>
                        <a:t>19680 </a:t>
                      </a:r>
                      <a:r>
                        <a:rPr lang="en-US" dirty="0">
                          <a:latin typeface="Century" panose="02040604050505020304" pitchFamily="18" charset="0"/>
                        </a:rPr>
                        <a:t>kg/h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" panose="02040604050505020304" pitchFamily="18" charset="0"/>
                        </a:rPr>
                        <a:t>20309 </a:t>
                      </a:r>
                      <a:r>
                        <a:rPr lang="en-US" dirty="0">
                          <a:latin typeface="Century" panose="02040604050505020304" pitchFamily="18" charset="0"/>
                        </a:rPr>
                        <a:t>kg/h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790239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439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03564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                  5. Use the formula below to calculate orifice area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63" y="803564"/>
            <a:ext cx="8600000" cy="52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861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06582"/>
          </a:xfrm>
        </p:spPr>
        <p:txBody>
          <a:bodyPr>
            <a:normAutofit fontScale="90000"/>
          </a:bodyPr>
          <a:lstStyle/>
          <a:p>
            <a:r>
              <a:rPr lang="en-US" sz="2700" dirty="0">
                <a:solidFill>
                  <a:schemeClr val="tx1"/>
                </a:solidFill>
                <a:latin typeface="Century" panose="02040604050505020304" pitchFamily="18" charset="0"/>
              </a:rPr>
              <a:t>                                                  6. Results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sz="2000" dirty="0" smtClean="0">
                <a:solidFill>
                  <a:schemeClr val="tx1"/>
                </a:solidFill>
                <a:latin typeface="Century" panose="02040604050505020304" pitchFamily="18" charset="0"/>
              </a:rPr>
              <a:t>According </a:t>
            </a: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to table above </a:t>
            </a:r>
            <a:r>
              <a:rPr lang="en-US" sz="2000" dirty="0" smtClean="0">
                <a:solidFill>
                  <a:schemeClr val="tx1"/>
                </a:solidFill>
                <a:latin typeface="Century" panose="02040604050505020304" pitchFamily="18" charset="0"/>
              </a:rPr>
              <a:t>6Q8 </a:t>
            </a: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is selected </a:t>
            </a:r>
            <a:r>
              <a:rPr lang="en-US" sz="2000" dirty="0" smtClean="0">
                <a:solidFill>
                  <a:schemeClr val="tx1"/>
                </a:solidFill>
                <a:latin typeface="Century" panose="02040604050505020304" pitchFamily="18" charset="0"/>
              </a:rPr>
              <a:t>.Due </a:t>
            </a: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to low Pb/</a:t>
            </a:r>
            <a:r>
              <a:rPr lang="en-US" sz="2000" dirty="0" err="1">
                <a:solidFill>
                  <a:schemeClr val="tx1"/>
                </a:solidFill>
                <a:latin typeface="Century" panose="02040604050505020304" pitchFamily="18" charset="0"/>
              </a:rPr>
              <a:t>Pset</a:t>
            </a: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 conventional type can be selected </a:t>
            </a:r>
            <a:endParaRPr lang="en-US" sz="2700" dirty="0">
              <a:solidFill>
                <a:schemeClr val="tx1"/>
              </a:solidFill>
              <a:latin typeface="Century" panose="02040604050505020304" pitchFamily="18" charset="0"/>
            </a:endParaRP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xmlns="" id="{FD96FCB7-5A1C-4920-D5B3-9935628C1B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598902"/>
              </p:ext>
            </p:extLst>
          </p:nvPr>
        </p:nvGraphicFramePr>
        <p:xfrm>
          <a:off x="1641381" y="569224"/>
          <a:ext cx="675689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9224">
                  <a:extLst>
                    <a:ext uri="{9D8B030D-6E8A-4147-A177-3AD203B41FA5}">
                      <a16:colId xmlns:a16="http://schemas.microsoft.com/office/drawing/2014/main" xmlns="" val="3209397612"/>
                    </a:ext>
                  </a:extLst>
                </a:gridCol>
                <a:gridCol w="1689224">
                  <a:extLst>
                    <a:ext uri="{9D8B030D-6E8A-4147-A177-3AD203B41FA5}">
                      <a16:colId xmlns:a16="http://schemas.microsoft.com/office/drawing/2014/main" xmlns="" val="219255828"/>
                    </a:ext>
                  </a:extLst>
                </a:gridCol>
                <a:gridCol w="1689224">
                  <a:extLst>
                    <a:ext uri="{9D8B030D-6E8A-4147-A177-3AD203B41FA5}">
                      <a16:colId xmlns:a16="http://schemas.microsoft.com/office/drawing/2014/main" xmlns="" val="2334288042"/>
                    </a:ext>
                  </a:extLst>
                </a:gridCol>
                <a:gridCol w="1689224">
                  <a:extLst>
                    <a:ext uri="{9D8B030D-6E8A-4147-A177-3AD203B41FA5}">
                      <a16:colId xmlns:a16="http://schemas.microsoft.com/office/drawing/2014/main" xmlns="" val="3676903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" panose="02040604050505020304" pitchFamily="18" charset="0"/>
                        </a:rPr>
                        <a:t>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" panose="02040604050505020304" pitchFamily="18" charset="0"/>
                        </a:rPr>
                        <a:t>API-521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" panose="02040604050505020304" pitchFamily="18" charset="0"/>
                        </a:rPr>
                        <a:t>Topsoe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" panose="02040604050505020304" pitchFamily="18" charset="0"/>
                        </a:rPr>
                        <a:t>TCC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595355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" panose="02040604050505020304" pitchFamily="18" charset="0"/>
                        </a:rPr>
                        <a:t>Orifice 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" panose="02040604050505020304" pitchFamily="18" charset="0"/>
                        </a:rPr>
                        <a:t>50 </a:t>
                      </a:r>
                      <a:r>
                        <a:rPr lang="en-US" dirty="0">
                          <a:latin typeface="Century" panose="02040604050505020304" pitchFamily="18" charset="0"/>
                        </a:rPr>
                        <a:t>cm2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entury" panose="02040604050505020304" pitchFamily="18" charset="0"/>
                        </a:rPr>
                        <a:t>45.28 </a:t>
                      </a:r>
                      <a:r>
                        <a:rPr lang="en-US" dirty="0">
                          <a:latin typeface="Century" panose="02040604050505020304" pitchFamily="18" charset="0"/>
                        </a:rPr>
                        <a:t>cm2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98710322"/>
                  </a:ext>
                </a:extLst>
              </a:tr>
            </a:tbl>
          </a:graphicData>
        </a:graphic>
      </p:graphicFrame>
      <p:pic>
        <p:nvPicPr>
          <p:cNvPr id="1026" name="Picture 2" descr="C:\Users\markazi\Pictures\Camera Roll\Captur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457" y="1386280"/>
            <a:ext cx="8199437" cy="448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1730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arkazi\Pictures\Camera Roll\Capture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899" y="122829"/>
            <a:ext cx="11668304" cy="6564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8192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chemeClr val="tx1"/>
                </a:solidFill>
              </a:rPr>
              <a:t>                 Thank you for your attention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   Education Institute for Process and Equipment Design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                   Mohammadreza </a:t>
            </a:r>
            <a:r>
              <a:rPr lang="en-US" dirty="0" err="1">
                <a:solidFill>
                  <a:schemeClr val="tx1"/>
                </a:solidFill>
              </a:rPr>
              <a:t>Behrouzi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                           +989107884134 </a:t>
            </a:r>
          </a:p>
        </p:txBody>
      </p:sp>
    </p:spTree>
    <p:extLst>
      <p:ext uri="{BB962C8B-B14F-4D97-AF65-F5344CB8AC3E}">
        <p14:creationId xmlns:p14="http://schemas.microsoft.com/office/powerpoint/2010/main" val="162525172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388</TotalTime>
  <Words>92</Words>
  <Application>Microsoft Office PowerPoint</Application>
  <PresentationFormat>Custom</PresentationFormat>
  <Paragraphs>45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Facet</vt:lpstr>
      <vt:lpstr>                                         Tube Rupture Scenario                                 E-3003</vt:lpstr>
      <vt:lpstr>                                                              1. Heat Exchanger Data Input  </vt:lpstr>
      <vt:lpstr> 2. Check if a PSV is needed   In order to perform this step, do the calculation below:    multiply design pressure of high pressure side by 10/13:   99 * 10/13 = 76.15 barg    So, design pressure of low pressure side should be at least 76.15 barg in order not to     need a PSV. Here it is 7.5 bars, thereby requiring a PSV.</vt:lpstr>
      <vt:lpstr>3. Use the formula below to calculate Relief Load</vt:lpstr>
      <vt:lpstr>                                                                                      4. Relief Load Result</vt:lpstr>
      <vt:lpstr>                  5. Use the formula below to calculate orifice area</vt:lpstr>
      <vt:lpstr>                                                  6. Results              According to table above 6Q8 is selected .Due to low Pb/Pset conventional type can be selected </vt:lpstr>
      <vt:lpstr>PowerPoint Presentation</vt:lpstr>
      <vt:lpstr>                    Thank you for your attention      Education Institute for Process and Equipment Design                      Mohammadreza Behrouzi                             +989107884134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Mohammadreza</dc:creator>
  <cp:lastModifiedBy>markazi</cp:lastModifiedBy>
  <cp:revision>18</cp:revision>
  <dcterms:created xsi:type="dcterms:W3CDTF">2022-07-14T07:04:56Z</dcterms:created>
  <dcterms:modified xsi:type="dcterms:W3CDTF">2022-08-19T15:06:13Z</dcterms:modified>
</cp:coreProperties>
</file>