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E821A-A39A-4DB9-96BF-58499D3BFC2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2F9C-FD70-4076-9EB6-36980F035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19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3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4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FDF3-04FE-4935-A2C7-056CBB49B67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            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              Tube </a:t>
            </a:r>
            <a:r>
              <a:rPr lang="en-US"/>
              <a:t>Rupture Scenario</a:t>
            </a:r>
            <a:br>
              <a:rPr lang="en-US"/>
            </a:br>
            <a:r>
              <a:rPr lang="en-US"/>
              <a:t>                                E-2025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</a:t>
            </a:r>
            <a:b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1. Heat Exchanger Data Input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564499"/>
              </p:ext>
            </p:extLst>
          </p:nvPr>
        </p:nvGraphicFramePr>
        <p:xfrm>
          <a:off x="1222653" y="1078610"/>
          <a:ext cx="8128000" cy="4097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6871776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78027614"/>
                    </a:ext>
                  </a:extLst>
                </a:gridCol>
              </a:tblGrid>
              <a:tr h="388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High pressure side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Reformed Gas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2591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Low pressure side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CW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1488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Design Pressure of high pressure side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29 barg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319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Design Pressure of low pressure side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7.5 barg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6629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Operating Pressure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24.2 barg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21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11.24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4697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Cp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Cv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1.39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8148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3906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Relieving Temperature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56.4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4082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Tube OD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19.05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529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Tube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Thk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1.65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3233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7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pPr algn="ctr"/>
            <a:b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2. Check if a PSV is needed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In order to perform this step, do the calculation below: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multiply design pressure of high pressure side by 10/13: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29 * 10/13 = 22.3 barg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So, design pressure of low pressure side should be at least 22.3 barg in order not to  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need a PSV. Here it is 7.5 bars, thereby requiring a PSV.</a:t>
            </a:r>
          </a:p>
        </p:txBody>
      </p:sp>
    </p:spTree>
    <p:extLst>
      <p:ext uri="{BB962C8B-B14F-4D97-AF65-F5344CB8AC3E}">
        <p14:creationId xmlns:p14="http://schemas.microsoft.com/office/powerpoint/2010/main" val="338523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5855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3. Use the formula below to calculate Relief Load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56" y="775855"/>
            <a:ext cx="8495238" cy="49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318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34291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</a:t>
            </a:r>
            <a:b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4. Relief Load Result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FACBB01-3926-62B9-7EF1-1C58DAAF3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042237"/>
              </p:ext>
            </p:extLst>
          </p:nvPr>
        </p:nvGraphicFramePr>
        <p:xfrm>
          <a:off x="2006353" y="1323347"/>
          <a:ext cx="676478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154">
                  <a:extLst>
                    <a:ext uri="{9D8B030D-6E8A-4147-A177-3AD203B41FA5}">
                      <a16:colId xmlns:a16="http://schemas.microsoft.com/office/drawing/2014/main" val="1705366575"/>
                    </a:ext>
                  </a:extLst>
                </a:gridCol>
                <a:gridCol w="1694154">
                  <a:extLst>
                    <a:ext uri="{9D8B030D-6E8A-4147-A177-3AD203B41FA5}">
                      <a16:colId xmlns:a16="http://schemas.microsoft.com/office/drawing/2014/main" val="2031503609"/>
                    </a:ext>
                  </a:extLst>
                </a:gridCol>
                <a:gridCol w="1688239">
                  <a:extLst>
                    <a:ext uri="{9D8B030D-6E8A-4147-A177-3AD203B41FA5}">
                      <a16:colId xmlns:a16="http://schemas.microsoft.com/office/drawing/2014/main" val="3396406731"/>
                    </a:ext>
                  </a:extLst>
                </a:gridCol>
                <a:gridCol w="1688239">
                  <a:extLst>
                    <a:ext uri="{9D8B030D-6E8A-4147-A177-3AD203B41FA5}">
                      <a16:colId xmlns:a16="http://schemas.microsoft.com/office/drawing/2014/main" val="27189012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API-521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Topsoe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TCC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441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entury" panose="02040604050505020304" pitchFamily="18" charset="0"/>
                        </a:rPr>
                        <a:t>Wg</a:t>
                      </a:r>
                      <a:endParaRPr lang="en-US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3387 kg/h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3011 kg/h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3011 kg/h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023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3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356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                  5. Use the formula below to calculate orifice area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63" y="803564"/>
            <a:ext cx="8600000" cy="5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86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06582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 6. Results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According to table above 2J3 is selected but Topsoe has selected 3J4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Due to low Pb/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Pset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conventional type can be selected </a:t>
            </a:r>
            <a:endParaRPr lang="en-US" sz="270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FD96FCB7-5A1C-4920-D5B3-9935628C1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381987"/>
              </p:ext>
            </p:extLst>
          </p:nvPr>
        </p:nvGraphicFramePr>
        <p:xfrm>
          <a:off x="1641381" y="569224"/>
          <a:ext cx="67568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9224">
                  <a:extLst>
                    <a:ext uri="{9D8B030D-6E8A-4147-A177-3AD203B41FA5}">
                      <a16:colId xmlns:a16="http://schemas.microsoft.com/office/drawing/2014/main" val="3209397612"/>
                    </a:ext>
                  </a:extLst>
                </a:gridCol>
                <a:gridCol w="1689224">
                  <a:extLst>
                    <a:ext uri="{9D8B030D-6E8A-4147-A177-3AD203B41FA5}">
                      <a16:colId xmlns:a16="http://schemas.microsoft.com/office/drawing/2014/main" val="219255828"/>
                    </a:ext>
                  </a:extLst>
                </a:gridCol>
                <a:gridCol w="1689224">
                  <a:extLst>
                    <a:ext uri="{9D8B030D-6E8A-4147-A177-3AD203B41FA5}">
                      <a16:colId xmlns:a16="http://schemas.microsoft.com/office/drawing/2014/main" val="2334288042"/>
                    </a:ext>
                  </a:extLst>
                </a:gridCol>
                <a:gridCol w="1689224">
                  <a:extLst>
                    <a:ext uri="{9D8B030D-6E8A-4147-A177-3AD203B41FA5}">
                      <a16:colId xmlns:a16="http://schemas.microsoft.com/office/drawing/2014/main" val="3676903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API-521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Topsoe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TCC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535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Orifice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7.52 cm2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entury" panose="02040604050505020304" pitchFamily="18" charset="0"/>
                        </a:rPr>
                        <a:t>6.68 cm2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71032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78F81B7-907A-C127-BFBC-63C7EAB6B6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381" y="1399681"/>
            <a:ext cx="6756896" cy="439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730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86F6F43-7851-E74C-4936-C7E92BAC3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497" y="97654"/>
            <a:ext cx="8370194" cy="656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192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                 Thank you for your attention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Education Institute for Process and Equipment Design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Mohammadreza </a:t>
            </a:r>
            <a:r>
              <a:rPr lang="en-US" dirty="0" err="1">
                <a:solidFill>
                  <a:schemeClr val="tx1"/>
                </a:solidFill>
              </a:rPr>
              <a:t>Behrouzi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        +989107884134 </a:t>
            </a:r>
          </a:p>
        </p:txBody>
      </p:sp>
    </p:spTree>
    <p:extLst>
      <p:ext uri="{BB962C8B-B14F-4D97-AF65-F5344CB8AC3E}">
        <p14:creationId xmlns:p14="http://schemas.microsoft.com/office/powerpoint/2010/main" val="16252517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344</TotalTime>
  <Words>284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</vt:lpstr>
      <vt:lpstr>Trebuchet MS</vt:lpstr>
      <vt:lpstr>Wingdings 3</vt:lpstr>
      <vt:lpstr>Facet</vt:lpstr>
      <vt:lpstr>                                         Tube Rupture Scenario                                 E-2025</vt:lpstr>
      <vt:lpstr>                                                              1. Heat Exchanger Data Input  </vt:lpstr>
      <vt:lpstr> 2. Check if a PSV is needed   In order to perform this step, do the calculation below:    multiply design pressure of high pressure side by 10/13:   29 * 10/13 = 22.3 barg    So, design pressure of low pressure side should be at least 22.3 barg in order not to     need a PSV. Here it is 7.5 bars, thereby requiring a PSV.</vt:lpstr>
      <vt:lpstr>3. Use the formula below to calculate Relief Load</vt:lpstr>
      <vt:lpstr>                                                                                      4. Relief Load Result</vt:lpstr>
      <vt:lpstr>                  5. Use the formula below to calculate orifice area</vt:lpstr>
      <vt:lpstr>                                                  6. Results                       According to table above 2J3 is selected but Topsoe has selected 3J4                                  Due to low Pb/Pset conventional type can be selected </vt:lpstr>
      <vt:lpstr>PowerPoint Presentation</vt:lpstr>
      <vt:lpstr>                    Thank you for your attention      Education Institute for Process and Equipment Design                      Mohammadreza Behrouzi                             +989107884134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</dc:creator>
  <cp:lastModifiedBy>Behrouzi Mohamadreza</cp:lastModifiedBy>
  <cp:revision>13</cp:revision>
  <dcterms:created xsi:type="dcterms:W3CDTF">2022-07-14T07:04:56Z</dcterms:created>
  <dcterms:modified xsi:type="dcterms:W3CDTF">2022-08-18T08:29:09Z</dcterms:modified>
</cp:coreProperties>
</file>