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7F37-E641-2300-7230-180E00AD9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2378B-CF37-CFD5-7C5A-F0CF4415A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C4BC-617D-CE27-9B5A-71A76BF2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5C81-166C-BDFA-8A87-D5C6EDE4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9F58-4462-DD4A-6A9E-7AF1F904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ED53-9C28-DCC1-8330-6823D663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09609-4447-049E-3B66-C319A7B3C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919A-74EC-7882-13C1-EB37F373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F693A-0AD4-9D2C-2E85-6BB59464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5BF9A-F2A1-7F8F-2D16-39D720B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4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F6B270-0DF5-5EE1-91DE-6E16BC84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08589-7F3E-08CC-5188-8642FDE9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3C562-7B71-9D08-4237-6DE1F031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57A9-9744-8433-90AE-B32AF1D6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91FC-6CB1-C575-A9F6-8D6B9211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931F-E900-31D8-591D-ED040B0A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C58C-7CDA-4AC7-BCD6-E91B0C53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B4125-3DAA-05C6-9764-7EA54F81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6B9E-C4D3-AB61-14B1-CFB4CA67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8700-CD79-3291-4438-EFDB1DD8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F07C-F839-E5F6-3D13-4AC1C78A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AB65-FEBC-8D47-C994-764FFAD2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A115C-B215-3D0F-1C5A-81DF9E95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42EC-B6CF-93DD-FDC1-EEDDD7B7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34C59-DA3A-F662-0D12-D98AC0D3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DB0D-EC6F-E5D7-E722-DD6D770D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A0AF-A826-2B9D-3207-54BB3D5E9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6A0D6-FD7B-8A7C-61FD-0D771275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F5AD3-72F9-AAE6-B35F-52C1B129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992CB-5B05-3F5A-43B2-8C2FAC06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7A037-CC62-DB63-809B-4DAF5727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8FFD-608C-2CB0-5D30-29C5B22A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F107-7F85-860B-ED8E-FBCADD3F9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17E86-8381-EF25-93D3-0C126915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B72A2-7CEC-55F8-73ED-04E6A35D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FE6C9-2ED3-A504-E6EC-FE9459BEC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D18BB-32F9-32E1-A1D8-BABDBB85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953EE-C134-C37D-FE07-3CC6E542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25B59-AD6F-C67E-AA36-BE92A19C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B892-12B3-E2C5-6BA6-52C01D37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0031-E691-2503-7B62-78FE5D28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A5023-F232-775A-CF8F-2DAD2202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A680-F9D6-E197-66AD-B5D17351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0F5C3-F172-184B-C544-4100FB79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28763-C0E1-EEEA-7F0C-1478CCB6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4DD50-8664-EDE2-41A2-AFF1AAD4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D002-0F92-7B3A-6AB1-2D521FD1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81A-6668-2A53-C760-1ADE28C3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828C7-2537-BB74-0122-C78EE79A9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2D16-AD17-E14E-EF1A-12E7219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56A05-809C-7556-3422-502378AF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7D7D8-22F2-BF73-D4D0-325BA3A0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A266-7A88-6EC4-1CD6-D1E37BE5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073DE-7AA8-398E-029A-47236A60B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E14F4-7473-22C9-5BCB-1978F26BC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FFD35-694C-6780-D007-7FEAF0F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487BE-C085-6D85-C05D-484A1C40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A46A7-DD4A-402C-6111-DFC5E65D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860B2-965E-2BFD-4C11-69049393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15F2-2954-8A70-D8F9-B18278F8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EE1F7-3903-83CF-F148-4FBDE744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BCA-F07D-4D32-A51A-9BA3602F8DD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8903-3692-F41F-2717-DCF1966CA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ED93-BC62-EA03-B8B3-3A1C6909F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4BFF-E532-49B5-8336-FFCE262A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6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</a:t>
            </a:r>
          </a:p>
          <a:p>
            <a:pPr algn="l"/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 devices are non-reclosing PRDs used to protect vessels, piping, and other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pressure-containing components from excessive pressure and/or vacuum. Rupture disks are used in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single and multiple relief device installations. They are also used as redundant PRDs.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With no moving parts, rupture disks are simple, reliable, and faster acting than other PRDs.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disks react quickly enough to relieve some types of pressure spikes. Because of their light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weight, rupture disks can be made from high alloy and corrosion resistant materials that are not practical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in PRVs.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disks can be specified for systems with vapor (gas) or liquid pressure-relief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requirements. Also, rupture disk designs are available for highly viscous fluids. The use of rupture disk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devices in liquid service should be carefully evaluated to ensure that the design of the disk is suitable for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liquid service. The user should consult the manufacturer for information regarding liquid service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856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F430-D025-3114-152F-1592F52A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endParaRPr lang="en-US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A flat composite rupture disk is available for the protection of low-pressure vessels or the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isolation of equipment such as exhaust headers or the outlet side of a PRV. This disk usually comes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complete with gaskets and is designed to be installed between companion flanges rather than within a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specific rupture disk holder. Flat composite rupture disks generally provide satisfactory service life when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operating pressures are 50 % or less of the marked burst pressure (50 % operating ratio).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entury" panose="02040604050505020304" pitchFamily="18" charset="0"/>
              </a:rPr>
              <a:t>Reverse-acting Rupture Disks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A reverse-acting rupture disk typically is a formed (domed) solid metal disk designed to reverse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and burst at a rated pressure applied on the convex side. Reverse-acting rupture disks are designed to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open by such methods as shear knife blades, tooth rings, or scored lines Reverse-acting rupture disks may be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manufactured as </a:t>
            </a:r>
            <a:r>
              <a:rPr lang="en-US" sz="1900" b="0" i="0" u="none" strike="noStrike" baseline="0" dirty="0" err="1">
                <a:latin typeface="Century" panose="02040604050505020304" pitchFamily="18" charset="0"/>
              </a:rPr>
              <a:t>nonfragmenting</a:t>
            </a:r>
            <a:r>
              <a:rPr lang="en-US" sz="1900" b="0" i="0" u="none" strike="noStrike" baseline="0" dirty="0">
                <a:latin typeface="Century" panose="02040604050505020304" pitchFamily="18" charset="0"/>
              </a:rPr>
              <a:t> and are suitable for installation upstream of PRVs. These disks provide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satisfactory service life when operating pressures are 90 % or less of marked burst pressure (90 % operating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ratio). Some types of reverse-buckling disks are designed to be exposed to pressures up to 95 % of the marked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burst pressure. Consult the manufacturer for the actual recommended operating ratio for the specific disk under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consideration. Because a reverse acting rupture disk is operated with pressure applied on the convex side,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thicker disk materials may be used, thereby lessening the effects of corrosion, eliminating the need for vacuum </a:t>
            </a:r>
          </a:p>
          <a:p>
            <a:pPr marL="0" indent="0" algn="l">
              <a:buNone/>
            </a:pPr>
            <a:r>
              <a:rPr lang="en-US" sz="1900" b="0" i="0" u="none" strike="noStrike" baseline="0" dirty="0">
                <a:latin typeface="Century" panose="02040604050505020304" pitchFamily="18" charset="0"/>
              </a:rPr>
              <a:t>support,  and providing longer service life under pressure/vacuum cycling conditions and pressure fluctuations</a:t>
            </a:r>
            <a:endParaRPr lang="en-US" sz="19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860C4-5221-DE6C-78B7-2FBE28AD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74" y="845728"/>
            <a:ext cx="6096000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7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F430-D025-3114-152F-1592F52A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>
              <a:latin typeface="ArialMT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entury" panose="02040604050505020304" pitchFamily="18" charset="0"/>
              </a:rPr>
              <a:t>Graphite Rupture Disks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Graphite rupture disks are typically machined from a bar of fine graphite that has been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impregnated with a sealing compound to seal the porosity of the graphite matrix (see Figure 26). The disk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operates on a pressure differential across the center diaphragm or web portion of the disk. Graphite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rupture disks provide a satisfactory service life when operating pressures are up to 80 % of the marked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burst pressure (80 % operating ratio) and can be used in both liquid and vapor service.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If vacuum or backpressure conditions are present, the disk can be furnished with a support to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prevent reverse flexing. These disks have a random opening pattern and are considered fragmenting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designs that are not suitable for installation upstream of a PRV. A metallic ring called armoring is often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added to the outside diameter of the disk to help support uneven piping loads and minimize the potential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for cracking of the outer graphite ring and blowout of process fluid.</a:t>
            </a:r>
            <a:endParaRPr lang="en-US" sz="19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5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386778-AD26-B0D7-6DCE-BD44DA55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68" y="270769"/>
            <a:ext cx="5674468" cy="63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F430-D025-3114-152F-1592F52A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>
              <a:latin typeface="ArialMT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Arial-BoldMT"/>
              </a:rPr>
              <a:t>Rupture Disk Selection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the user is cautioned to make sure that the upper limit of the manufacturing design range does not exceed the MAWP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of the equipment being protected.</a:t>
            </a:r>
            <a:endParaRPr lang="en-US" sz="1900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0A596-636A-163F-1998-57C10095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871"/>
            <a:ext cx="5521911" cy="49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6B37F-7B36-92F8-85B9-32226EB3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02" y="1859871"/>
            <a:ext cx="6021749" cy="4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E2B16-4362-A3FA-8870-3C9A8CA3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8" y="264111"/>
            <a:ext cx="11951704" cy="63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BC740-FEDC-7AC9-8E99-D08DCC09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61" y="119848"/>
            <a:ext cx="10412477" cy="66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1F6E3-5E22-6986-8670-25D3588D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4" y="162211"/>
            <a:ext cx="10138299" cy="65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6F3D3-3A0F-A705-7D1C-808D9747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542"/>
            <a:ext cx="9428085" cy="597310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1E28E6-CF82-E836-C38E-BFB183E7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721049" cy="53088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Selection Procedure</a:t>
            </a:r>
          </a:p>
        </p:txBody>
      </p:sp>
    </p:spTree>
    <p:extLst>
      <p:ext uri="{BB962C8B-B14F-4D97-AF65-F5344CB8AC3E}">
        <p14:creationId xmlns:p14="http://schemas.microsoft.com/office/powerpoint/2010/main" val="81305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9E08-2AC7-C3C1-6D46-7EBECF2EB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Sizing Procedure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2FA9D-F7E2-C83B-486E-9F97A32E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5370"/>
            <a:ext cx="7324078" cy="4181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81C11-C629-8FB0-6395-551DDAC8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7341"/>
            <a:ext cx="7324078" cy="22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 devices often have different opening characteristics as a function of the fluid state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against the disk at the time of bursting. To account for the resulting differences in the resistance to flow,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certified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 values are stated in terms of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rg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(gas),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rl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(liquid), or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rgl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(gas or liquid). In application, use the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following guidelines.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1.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When the fluid initiating rupture (in contact with rupture disk) is compressible, rupture disks rated with</a:t>
            </a:r>
          </a:p>
          <a:p>
            <a:pPr algn="l"/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rg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or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rgl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should be used.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2.When the fluid initiating rupture (in contact with rupture disk) is incompressible, rupture disks rated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with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rl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or </a:t>
            </a:r>
            <a:r>
              <a:rPr lang="en-US" sz="1800" b="0" i="1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K</a:t>
            </a:r>
            <a:r>
              <a:rPr lang="en-US" sz="14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rgl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should be used.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The rupture disk is also a temperature-sensitive device. Burst pressures can vary significantly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with the temperature of the rupture disk device. This temperature may be different from the normal fluid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operating temperature. As the temperature at the disk increases, the burst pressure usually decreases.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Since the effect of temperature depends on the rupture disk design and material, the manufacturer should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be consulted for specific applications. For these reasons, the rupture disk shall be specified at the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pressure and temperature the disk is expected to burst.</a:t>
            </a:r>
          </a:p>
        </p:txBody>
      </p:sp>
    </p:spTree>
    <p:extLst>
      <p:ext uri="{BB962C8B-B14F-4D97-AF65-F5344CB8AC3E}">
        <p14:creationId xmlns:p14="http://schemas.microsoft.com/office/powerpoint/2010/main" val="405486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83FFAC-254C-CB45-C547-4F145553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8697" cy="3204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A167D-C29A-02F7-C2BF-5A2EEDE7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0729"/>
            <a:ext cx="7568697" cy="35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D35AB-7C87-54FC-F807-933563DC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65814" cy="573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36487-431E-78A8-B41F-33EA2086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37634"/>
            <a:ext cx="8265814" cy="11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2CFE5-B441-C970-4DF4-0D86E417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4544" cy="295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08E82-A8FA-4547-EE30-DA49AEDED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35" y="0"/>
            <a:ext cx="4123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Application of Rupture Disks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disks can be used in any application requiring overpressure protection where a non-reclosing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device is suitable. This includes single, multiple, and fire applications as specified in UG-134 of the ASME</a:t>
            </a:r>
          </a:p>
          <a:p>
            <a:pPr algn="l"/>
            <a:r>
              <a:rPr lang="en-US" sz="1800" b="0" i="1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Code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 Device at the Inlet of a Pressure-relief Valve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disks are used upstream of PRVs to seal the system to meet emissions standards, to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provide corrosion protection for the valve, and to reduce valve maintenance.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When a rupture disk device is installed at the inlet of a PRV, the devices are considered to be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close coupled, and the specified burst pressure and set pressure should be the same nominal value.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When installed in liquid service, it is especially important for the disk and valve to be close coupled to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reduce shock loading on the valve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The space between the rupture disk and the PRV shall have a free vent, pressure gauge,</a:t>
            </a:r>
          </a:p>
          <a:p>
            <a:pPr algn="l"/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trycock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, or suitable telltale indicator as required in UG-127 of the ASME </a:t>
            </a:r>
            <a:r>
              <a:rPr lang="en-US" sz="1800" b="0" i="1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Code.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Users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are warned that a rupture disk will not burst in tolerance if backpressure builds up in a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nonvented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space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between the disk and the PRV, which will occur should leakage develop in the rupture disk due to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corrosion or other cause (</a:t>
            </a:r>
          </a:p>
        </p:txBody>
      </p:sp>
    </p:spTree>
    <p:extLst>
      <p:ext uri="{BB962C8B-B14F-4D97-AF65-F5344CB8AC3E}">
        <p14:creationId xmlns:p14="http://schemas.microsoft.com/office/powerpoint/2010/main" val="35471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 Device at the Outlet of a Pressure-relief Valve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 rupture disk device may be installed on the outlet of a PRV to protect the valve from atmospheric or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downstream fluids. Consideration should be given to the valve design so that it will open at its proper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pressure setting regardless of any backpressure that may accumulate between the valve and rupture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disk.</a:t>
            </a:r>
          </a:p>
          <a:p>
            <a:pPr algn="l"/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Types of Rupture Disks</a:t>
            </a: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There are three major rupture disk types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1. Forward-acting, tension-loaded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2. Reverse-acting, compression-loaded;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3. Graphite, shear-loaded.</a:t>
            </a:r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1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Forward-acting Solid Metal Rupture Disks</a:t>
            </a: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 forward-acting rupture disk is a formed (domed), solid metal disk designed to burst at a rated pressure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applied to the concave side (see Figure 21). This rupture disk typically has an angular seat design and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provides a satisfactory service life when operating pressures are up to 70 % of the marked burst pressure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of the disk (70 % operating ratio). Consult the manufacturer for the actual recommended operating ratio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for the specific disk under consideration. If vacuum or backpressure conditions are present, the disk can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be furnished with a support to prevent reverse flexing. These disks have a random opening pattern and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are considered fragmenting designs that are not suitable for installation upstream of a PRV</a:t>
            </a:r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BD016-9C94-D6E2-F778-79E25573D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366" y="344009"/>
            <a:ext cx="6174860" cy="6169981"/>
          </a:xfrm>
        </p:spPr>
      </p:pic>
    </p:spTree>
    <p:extLst>
      <p:ext uri="{BB962C8B-B14F-4D97-AF65-F5344CB8AC3E}">
        <p14:creationId xmlns:p14="http://schemas.microsoft.com/office/powerpoint/2010/main" val="38795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Forward-acting Scored Rupture Disks</a:t>
            </a:r>
          </a:p>
          <a:p>
            <a:pPr algn="l"/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The scored forward-acting rupture disk is a formed (domed) disk designed to burst along scored lines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at a rated pressure applied to the concave side (see Figure 22). Some designs provide satisfactory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service life when operating pressures are up to 85 % to 90 % of the marked burst pressure of the disk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(85 % to 90 % operating ratio). Most designs withstand vacuum conditions without a vacuum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support. If backpressure conditions are present, the disk can be furnished with a support to prevent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reverse flexing. Because the score lines control the opening pattern, this type of disk can be manufactured to be </a:t>
            </a:r>
          </a:p>
          <a:p>
            <a:pPr algn="l"/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nonfragmenting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and is acceptable for installation upstream of a PRV. The scored,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forward-acting rupture disk is manufactured from thicker material than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nonscored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designs with the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same burst pressure, and it provides additional resistance to mechanical damage.</a:t>
            </a: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4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6AB57-BF4F-A875-3694-F65F03DC3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541" y="301840"/>
            <a:ext cx="6281627" cy="6387483"/>
          </a:xfrm>
        </p:spPr>
      </p:pic>
    </p:spTree>
    <p:extLst>
      <p:ext uri="{BB962C8B-B14F-4D97-AF65-F5344CB8AC3E}">
        <p14:creationId xmlns:p14="http://schemas.microsoft.com/office/powerpoint/2010/main" val="362276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C44F4-7341-B765-D717-70C0023A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Forward-acting Scored Rupture Disks</a:t>
            </a:r>
          </a:p>
          <a:p>
            <a:pPr algn="l"/>
            <a:endParaRPr lang="en-US" sz="1800" b="1" i="0" u="none" strike="noStrike" baseline="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A forward-acting composite rupture disk is a flat or domed multipiece construction disk (see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Figure 23). The domed composite rupture disk is designed to burst at a rated pressure applied to the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concave side. The flat composite rupture disk may be designed to burst at a rated pressure in either or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both directions. Some designs are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" panose="02040604050505020304" pitchFamily="18" charset="0"/>
              </a:rPr>
              <a:t>nonfragmenting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 and acceptable for use upstream of a PRV. A flat composite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 disk is available for the protection of low-pressure vessels or the isolation of equipment such as exhaust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headers or the outlet side of a PRV. This disk usually comes complete with gaskets and is designed to be installed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between companion flanges rather than within a specific rupture disk holder. Flat composite rupture disks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generally provide satisfactory service life when operating pressures are 50 % or less of the marked burst pressure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(50 % operating ratio). The slits and tabs in the top section provide a predetermined opening pattern for the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rupture disk. If vacuum or backpressure conditions are present, composite disks can be furnished with a support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to prevent reverse flexing (see Figure 23). A domed, composite rupture disk generally provides satisfactory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Century" panose="02040604050505020304" pitchFamily="18" charset="0"/>
              </a:rPr>
              <a:t>service life when the operating pressure is 80 % or less of the marked burst pressure (80 % operating ratio).</a:t>
            </a: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3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Arial-BoldMT</vt:lpstr>
      <vt:lpstr>ArialMT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Mohammareza Behrouzi</dc:creator>
  <cp:lastModifiedBy>Mohammareza Behrouzi</cp:lastModifiedBy>
  <cp:revision>1</cp:revision>
  <dcterms:created xsi:type="dcterms:W3CDTF">2022-10-25T17:41:15Z</dcterms:created>
  <dcterms:modified xsi:type="dcterms:W3CDTF">2022-10-25T17:41:51Z</dcterms:modified>
</cp:coreProperties>
</file>