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7" r:id="rId2"/>
    <p:sldId id="256" r:id="rId3"/>
    <p:sldId id="257" r:id="rId4"/>
    <p:sldId id="258" r:id="rId5"/>
    <p:sldId id="259" r:id="rId6"/>
    <p:sldId id="279" r:id="rId7"/>
    <p:sldId id="338" r:id="rId8"/>
    <p:sldId id="311" r:id="rId9"/>
    <p:sldId id="260" r:id="rId10"/>
    <p:sldId id="262" r:id="rId11"/>
    <p:sldId id="263" r:id="rId12"/>
    <p:sldId id="264" r:id="rId13"/>
    <p:sldId id="265" r:id="rId14"/>
    <p:sldId id="266" r:id="rId15"/>
    <p:sldId id="341" r:id="rId16"/>
    <p:sldId id="343" r:id="rId17"/>
    <p:sldId id="344" r:id="rId18"/>
    <p:sldId id="342" r:id="rId19"/>
    <p:sldId id="267" r:id="rId20"/>
    <p:sldId id="268" r:id="rId21"/>
    <p:sldId id="322" r:id="rId22"/>
    <p:sldId id="323" r:id="rId23"/>
    <p:sldId id="340" r:id="rId24"/>
    <p:sldId id="269" r:id="rId25"/>
    <p:sldId id="272" r:id="rId26"/>
    <p:sldId id="270" r:id="rId27"/>
    <p:sldId id="271" r:id="rId28"/>
    <p:sldId id="273" r:id="rId29"/>
    <p:sldId id="339" r:id="rId30"/>
    <p:sldId id="280" r:id="rId31"/>
    <p:sldId id="281" r:id="rId32"/>
    <p:sldId id="282" r:id="rId33"/>
    <p:sldId id="283" r:id="rId34"/>
    <p:sldId id="284" r:id="rId35"/>
    <p:sldId id="274" r:id="rId36"/>
    <p:sldId id="275" r:id="rId37"/>
    <p:sldId id="276" r:id="rId38"/>
    <p:sldId id="277" r:id="rId39"/>
    <p:sldId id="278" r:id="rId40"/>
    <p:sldId id="285" r:id="rId41"/>
    <p:sldId id="286" r:id="rId42"/>
    <p:sldId id="287" r:id="rId43"/>
    <p:sldId id="336" r:id="rId44"/>
    <p:sldId id="310" r:id="rId45"/>
    <p:sldId id="312" r:id="rId46"/>
    <p:sldId id="313" r:id="rId47"/>
    <p:sldId id="314" r:id="rId48"/>
    <p:sldId id="315" r:id="rId49"/>
    <p:sldId id="316" r:id="rId50"/>
    <p:sldId id="317" r:id="rId51"/>
    <p:sldId id="321" r:id="rId52"/>
    <p:sldId id="318" r:id="rId53"/>
    <p:sldId id="319" r:id="rId54"/>
    <p:sldId id="320" r:id="rId55"/>
    <p:sldId id="327" r:id="rId56"/>
    <p:sldId id="329" r:id="rId57"/>
    <p:sldId id="324" r:id="rId58"/>
    <p:sldId id="325" r:id="rId59"/>
    <p:sldId id="326" r:id="rId60"/>
    <p:sldId id="330" r:id="rId61"/>
    <p:sldId id="331" r:id="rId62"/>
    <p:sldId id="332" r:id="rId63"/>
    <p:sldId id="333" r:id="rId64"/>
    <p:sldId id="334" r:id="rId65"/>
    <p:sldId id="335" r:id="rId66"/>
    <p:sldId id="288" r:id="rId67"/>
    <p:sldId id="289" r:id="rId68"/>
    <p:sldId id="290" r:id="rId69"/>
    <p:sldId id="291" r:id="rId70"/>
    <p:sldId id="292" r:id="rId71"/>
    <p:sldId id="293" r:id="rId72"/>
    <p:sldId id="294" r:id="rId73"/>
    <p:sldId id="295" r:id="rId74"/>
    <p:sldId id="296" r:id="rId75"/>
    <p:sldId id="297" r:id="rId76"/>
    <p:sldId id="298" r:id="rId77"/>
    <p:sldId id="300" r:id="rId78"/>
    <p:sldId id="299" r:id="rId79"/>
    <p:sldId id="301" r:id="rId80"/>
    <p:sldId id="302" r:id="rId81"/>
    <p:sldId id="303" r:id="rId82"/>
    <p:sldId id="304" r:id="rId83"/>
    <p:sldId id="305" r:id="rId84"/>
    <p:sldId id="306" r:id="rId85"/>
    <p:sldId id="307" r:id="rId86"/>
    <p:sldId id="308" r:id="rId87"/>
    <p:sldId id="309"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81" autoAdjust="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7149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06622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293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351534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745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52893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89159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95907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427076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05EA8-2BEC-4FE1-B02D-08EB07930E8A}"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48782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D05EA8-2BEC-4FE1-B02D-08EB07930E8A}"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425034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D05EA8-2BEC-4FE1-B02D-08EB07930E8A}"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89152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D05EA8-2BEC-4FE1-B02D-08EB07930E8A}"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321663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5EA8-2BEC-4FE1-B02D-08EB07930E8A}"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26586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D05EA8-2BEC-4FE1-B02D-08EB07930E8A}"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215763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D05EA8-2BEC-4FE1-B02D-08EB07930E8A}"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E4D91-BCCF-44A1-A978-1914B7F4D614}" type="slidenum">
              <a:rPr lang="en-US" smtClean="0"/>
              <a:t>‹#›</a:t>
            </a:fld>
            <a:endParaRPr lang="en-US"/>
          </a:p>
        </p:txBody>
      </p:sp>
    </p:spTree>
    <p:extLst>
      <p:ext uri="{BB962C8B-B14F-4D97-AF65-F5344CB8AC3E}">
        <p14:creationId xmlns:p14="http://schemas.microsoft.com/office/powerpoint/2010/main" val="64509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D05EA8-2BEC-4FE1-B02D-08EB07930E8A}" type="datetimeFigureOut">
              <a:rPr lang="en-US" smtClean="0"/>
              <a:t>9/5/2022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FE4D91-BCCF-44A1-A978-1914B7F4D614}" type="slidenum">
              <a:rPr lang="en-US" smtClean="0"/>
              <a:t>‹#›</a:t>
            </a:fld>
            <a:endParaRPr lang="en-US"/>
          </a:p>
        </p:txBody>
      </p:sp>
    </p:spTree>
    <p:extLst>
      <p:ext uri="{BB962C8B-B14F-4D97-AF65-F5344CB8AC3E}">
        <p14:creationId xmlns:p14="http://schemas.microsoft.com/office/powerpoint/2010/main" val="263989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B173EE-5473-E798-44E9-850C27AC79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047" y="334979"/>
            <a:ext cx="8872395" cy="5803271"/>
          </a:xfrm>
          <a:prstGeom prst="rect">
            <a:avLst/>
          </a:prstGeom>
          <a:noFill/>
          <a:ln>
            <a:noFill/>
          </a:ln>
        </p:spPr>
      </p:pic>
    </p:spTree>
    <p:extLst>
      <p:ext uri="{BB962C8B-B14F-4D97-AF65-F5344CB8AC3E}">
        <p14:creationId xmlns:p14="http://schemas.microsoft.com/office/powerpoint/2010/main" val="204227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endParaRPr lang="en-US" sz="1800" b="1"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Effect of Fire on the Wetted Surface of a Vessel</a:t>
            </a:r>
          </a:p>
          <a:p>
            <a:pPr algn="l"/>
            <a:endParaRPr lang="en-US" sz="1800" b="1"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To determine vapor generation, it is necessary to recognize only that portion of the vessel that is wetted by its</a:t>
            </a:r>
          </a:p>
          <a:p>
            <a:pPr algn="l"/>
            <a:r>
              <a:rPr lang="en-US" sz="1800" b="0" i="0" u="none" strike="noStrike" baseline="0" dirty="0">
                <a:solidFill>
                  <a:schemeClr val="tx1"/>
                </a:solidFill>
                <a:latin typeface="Century" panose="02040604050505020304" pitchFamily="18" charset="0"/>
              </a:rPr>
              <a:t>internal liquid and is equal to or less than 7.6 m (25 ft) above the source of flame. Wetted surfaces higher than</a:t>
            </a:r>
          </a:p>
          <a:p>
            <a:pPr algn="l"/>
            <a:r>
              <a:rPr lang="en-US" sz="1800" b="0" i="0" u="none" strike="noStrike" baseline="0" dirty="0">
                <a:solidFill>
                  <a:schemeClr val="tx1"/>
                </a:solidFill>
                <a:latin typeface="Century" panose="02040604050505020304" pitchFamily="18" charset="0"/>
              </a:rPr>
              <a:t>7.6 m (25 ft) are normally excluded because pool fire flames are not likely to impinge for long durations above </a:t>
            </a:r>
          </a:p>
          <a:p>
            <a:pPr algn="l"/>
            <a:r>
              <a:rPr lang="en-US" dirty="0">
                <a:solidFill>
                  <a:schemeClr val="tx1"/>
                </a:solidFill>
                <a:latin typeface="Century" panose="02040604050505020304" pitchFamily="18" charset="0"/>
              </a:rPr>
              <a:t>t</a:t>
            </a:r>
            <a:r>
              <a:rPr lang="en-US" sz="1800" b="0" i="0" u="none" strike="noStrike" baseline="0" dirty="0">
                <a:solidFill>
                  <a:schemeClr val="tx1"/>
                </a:solidFill>
                <a:latin typeface="Century" panose="02040604050505020304" pitchFamily="18" charset="0"/>
              </a:rPr>
              <a:t>his height.</a:t>
            </a:r>
            <a:endParaRPr lang="en-US"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                                         </a:t>
            </a: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pic>
        <p:nvPicPr>
          <p:cNvPr id="4" name="Picture 3">
            <a:extLst>
              <a:ext uri="{FF2B5EF4-FFF2-40B4-BE49-F238E27FC236}">
                <a16:creationId xmlns:a16="http://schemas.microsoft.com/office/drawing/2014/main" id="{37F8413A-2700-AE60-0938-87C3EAFB8D44}"/>
              </a:ext>
            </a:extLst>
          </p:cNvPr>
          <p:cNvPicPr>
            <a:picLocks noChangeAspect="1"/>
          </p:cNvPicPr>
          <p:nvPr/>
        </p:nvPicPr>
        <p:blipFill>
          <a:blip r:embed="rId2"/>
          <a:stretch>
            <a:fillRect/>
          </a:stretch>
        </p:blipFill>
        <p:spPr>
          <a:xfrm>
            <a:off x="294179" y="2967883"/>
            <a:ext cx="11237913" cy="3550024"/>
          </a:xfrm>
          <a:prstGeom prst="rect">
            <a:avLst/>
          </a:prstGeom>
        </p:spPr>
      </p:pic>
    </p:spTree>
    <p:extLst>
      <p:ext uri="{BB962C8B-B14F-4D97-AF65-F5344CB8AC3E}">
        <p14:creationId xmlns:p14="http://schemas.microsoft.com/office/powerpoint/2010/main" val="287210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r>
              <a:rPr lang="en-US" sz="1800" b="1" i="0" u="none" strike="noStrike" baseline="0" dirty="0">
                <a:solidFill>
                  <a:schemeClr val="tx1"/>
                </a:solidFill>
                <a:latin typeface="Century" panose="02040604050505020304" pitchFamily="18" charset="0"/>
              </a:rPr>
              <a:t>                                                                                </a:t>
            </a:r>
          </a:p>
          <a:p>
            <a:pPr algn="l"/>
            <a:r>
              <a:rPr lang="en-US" sz="1800" b="1" i="0" u="none" strike="noStrike" baseline="0" dirty="0">
                <a:solidFill>
                  <a:schemeClr val="tx1"/>
                </a:solidFill>
                <a:latin typeface="Century" panose="02040604050505020304" pitchFamily="18" charset="0"/>
              </a:rPr>
              <a:t>Effect of Fire on the Unwetted Surface of a Vessel</a:t>
            </a:r>
          </a:p>
          <a:p>
            <a:pPr algn="l"/>
            <a:endParaRPr lang="en-US" sz="1800" b="1"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Unwetted wall vessels are those that have no liquid in contact with the internal vessel walls (e.g. internal walls</a:t>
            </a:r>
          </a:p>
          <a:p>
            <a:pPr algn="l"/>
            <a:r>
              <a:rPr lang="en-US" dirty="0">
                <a:solidFill>
                  <a:schemeClr val="tx1"/>
                </a:solidFill>
                <a:latin typeface="Century" panose="02040604050505020304" pitchFamily="18" charset="0"/>
              </a:rPr>
              <a:t>a</a:t>
            </a:r>
            <a:r>
              <a:rPr lang="en-US" sz="1800" b="0" i="0" u="none" strike="noStrike" baseline="0" dirty="0">
                <a:solidFill>
                  <a:schemeClr val="tx1"/>
                </a:solidFill>
                <a:latin typeface="Century" panose="02040604050505020304" pitchFamily="18" charset="0"/>
              </a:rPr>
              <a:t>re</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exposed only to a gas, vapor, or supercritical fluid or they are internally insulated regardless of the contained </a:t>
            </a:r>
          </a:p>
          <a:p>
            <a:pPr algn="l"/>
            <a:r>
              <a:rPr lang="en-US" sz="1800" b="0" i="0" u="none" strike="noStrike" baseline="0" dirty="0">
                <a:solidFill>
                  <a:schemeClr val="tx1"/>
                </a:solidFill>
                <a:latin typeface="Century" panose="02040604050505020304" pitchFamily="18" charset="0"/>
              </a:rPr>
              <a:t>fluids). These include vessels that contain separate liquid and vapor phases under normal conditions but become </a:t>
            </a:r>
          </a:p>
          <a:p>
            <a:pPr algn="l"/>
            <a:r>
              <a:rPr lang="en-US" dirty="0">
                <a:solidFill>
                  <a:schemeClr val="tx1"/>
                </a:solidFill>
                <a:latin typeface="Century" panose="02040604050505020304" pitchFamily="18" charset="0"/>
              </a:rPr>
              <a:t>s</a:t>
            </a:r>
            <a:r>
              <a:rPr lang="en-US" sz="1800" b="0" i="0" u="none" strike="noStrike" baseline="0" dirty="0">
                <a:solidFill>
                  <a:schemeClr val="tx1"/>
                </a:solidFill>
                <a:latin typeface="Century" panose="02040604050505020304" pitchFamily="18" charset="0"/>
              </a:rPr>
              <a:t>ingle</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phase (above the critical) at relieving conditions. Vessels can be designed to have internal insulation (e.g. </a:t>
            </a:r>
          </a:p>
          <a:p>
            <a:pPr algn="l"/>
            <a:r>
              <a:rPr lang="en-US" sz="1800" b="0" i="0" u="none" strike="noStrike" baseline="0" dirty="0">
                <a:solidFill>
                  <a:schemeClr val="tx1"/>
                </a:solidFill>
                <a:latin typeface="Century" panose="02040604050505020304" pitchFamily="18" charset="0"/>
              </a:rPr>
              <a:t>refractory) and such areas may be considered unwetted. A characteristic of a vessel with an unwetted internal </a:t>
            </a:r>
          </a:p>
          <a:p>
            <a:pPr algn="l"/>
            <a:r>
              <a:rPr lang="en-US" sz="1800" b="0" i="0" u="none" strike="noStrike" baseline="0" dirty="0">
                <a:solidFill>
                  <a:schemeClr val="tx1"/>
                </a:solidFill>
                <a:latin typeface="Century" panose="02040604050505020304" pitchFamily="18" charset="0"/>
              </a:rPr>
              <a:t>wall is that heat flow from the wall to the contained fluid is low as a result of the heat transfer resistance of the </a:t>
            </a:r>
          </a:p>
          <a:p>
            <a:pPr algn="l"/>
            <a:r>
              <a:rPr lang="en-US" sz="1800" b="0" i="0" u="none" strike="noStrike" baseline="0" dirty="0">
                <a:solidFill>
                  <a:schemeClr val="tx1"/>
                </a:solidFill>
                <a:latin typeface="Century" panose="02040604050505020304" pitchFamily="18" charset="0"/>
              </a:rPr>
              <a:t>contained fluid or any internal insulating material. Heat input from a fire to the bare outside surface of an </a:t>
            </a:r>
          </a:p>
          <a:p>
            <a:pPr algn="l"/>
            <a:r>
              <a:rPr lang="en-US" sz="1800" b="0" i="0" u="none" strike="noStrike" baseline="0" dirty="0">
                <a:solidFill>
                  <a:schemeClr val="tx1"/>
                </a:solidFill>
                <a:latin typeface="Century" panose="02040604050505020304" pitchFamily="18" charset="0"/>
              </a:rPr>
              <a:t>unwetted or internally insulated vessel can, in time, be sufficient to heat the vessel wall to a temperature high </a:t>
            </a:r>
          </a:p>
          <a:p>
            <a:pPr algn="l"/>
            <a:r>
              <a:rPr lang="en-US" sz="1800" b="0" i="0" u="none" strike="noStrike" baseline="0" dirty="0">
                <a:solidFill>
                  <a:schemeClr val="tx1"/>
                </a:solidFill>
                <a:latin typeface="Century" panose="02040604050505020304" pitchFamily="18" charset="0"/>
              </a:rPr>
              <a:t>enough to rupture the vessel.</a:t>
            </a:r>
            <a:endParaRPr lang="en-US" sz="1800" i="0" u="none" strike="noStrike" baseline="0"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90020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r>
              <a:rPr lang="en-US" sz="1800" b="1" i="0" u="none" strike="noStrike" baseline="0" dirty="0">
                <a:solidFill>
                  <a:schemeClr val="tx1"/>
                </a:solidFill>
                <a:latin typeface="Century" panose="02040604050505020304" pitchFamily="18" charset="0"/>
              </a:rPr>
              <a:t>                                                                                </a:t>
            </a:r>
          </a:p>
          <a:p>
            <a:pPr algn="l"/>
            <a:r>
              <a:rPr lang="en-US" sz="1800" b="1" i="0" u="none" strike="noStrike" baseline="0" dirty="0">
                <a:solidFill>
                  <a:schemeClr val="tx1"/>
                </a:solidFill>
                <a:latin typeface="Century" panose="02040604050505020304" pitchFamily="18" charset="0"/>
              </a:rPr>
              <a:t>Heat Absorption Equations for Vessels Containing Liquids</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The amount of heat absorbed by a vessel exposed to an open fire is markedly affected by the type of fuel feeding</a:t>
            </a:r>
          </a:p>
          <a:p>
            <a:pPr algn="l"/>
            <a:r>
              <a:rPr lang="en-US" sz="1800" b="0" i="0" u="none" strike="noStrike" baseline="0" dirty="0">
                <a:solidFill>
                  <a:schemeClr val="tx1"/>
                </a:solidFill>
                <a:latin typeface="Century" panose="02040604050505020304" pitchFamily="18" charset="0"/>
              </a:rPr>
              <a:t>the fire, the degree to which the vessel is enveloped by the flames (a function of vessel size and shape), the</a:t>
            </a:r>
          </a:p>
          <a:p>
            <a:pPr algn="l"/>
            <a:r>
              <a:rPr lang="en-US" sz="1800" b="0" i="0" u="none" strike="noStrike" baseline="0" dirty="0">
                <a:solidFill>
                  <a:schemeClr val="tx1"/>
                </a:solidFill>
                <a:latin typeface="Century" panose="02040604050505020304" pitchFamily="18" charset="0"/>
              </a:rPr>
              <a:t>environment factor, firefighting, and drainage. Equation (7) is used to evaluate these conditions if there are </a:t>
            </a:r>
          </a:p>
          <a:p>
            <a:pPr algn="l"/>
            <a:r>
              <a:rPr lang="en-US" sz="1800" b="0" i="0" u="none" strike="noStrike" baseline="0" dirty="0">
                <a:solidFill>
                  <a:schemeClr val="tx1"/>
                </a:solidFill>
                <a:latin typeface="Century" panose="02040604050505020304" pitchFamily="18" charset="0"/>
              </a:rPr>
              <a:t>Prompt firefighting efforts and drainage of flammable materials away from the vessels:</a:t>
            </a:r>
            <a:endParaRPr lang="en-US" sz="1800" b="1" i="0" u="none" strike="noStrike" baseline="0"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pic>
        <p:nvPicPr>
          <p:cNvPr id="4" name="Picture 3">
            <a:extLst>
              <a:ext uri="{FF2B5EF4-FFF2-40B4-BE49-F238E27FC236}">
                <a16:creationId xmlns:a16="http://schemas.microsoft.com/office/drawing/2014/main" id="{076244F3-7CF9-4266-E40D-5B4D1AE6A470}"/>
              </a:ext>
            </a:extLst>
          </p:cNvPr>
          <p:cNvPicPr>
            <a:picLocks noChangeAspect="1"/>
          </p:cNvPicPr>
          <p:nvPr/>
        </p:nvPicPr>
        <p:blipFill>
          <a:blip r:embed="rId2"/>
          <a:stretch>
            <a:fillRect/>
          </a:stretch>
        </p:blipFill>
        <p:spPr>
          <a:xfrm>
            <a:off x="88777" y="3065537"/>
            <a:ext cx="11887200" cy="3550024"/>
          </a:xfrm>
          <a:prstGeom prst="rect">
            <a:avLst/>
          </a:prstGeom>
        </p:spPr>
      </p:pic>
    </p:spTree>
    <p:extLst>
      <p:ext uri="{BB962C8B-B14F-4D97-AF65-F5344CB8AC3E}">
        <p14:creationId xmlns:p14="http://schemas.microsoft.com/office/powerpoint/2010/main" val="83654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099E4-D125-329A-F6F6-49A62C4CE667}"/>
              </a:ext>
            </a:extLst>
          </p:cNvPr>
          <p:cNvPicPr>
            <a:picLocks noChangeAspect="1"/>
          </p:cNvPicPr>
          <p:nvPr/>
        </p:nvPicPr>
        <p:blipFill>
          <a:blip r:embed="rId2"/>
          <a:stretch>
            <a:fillRect/>
          </a:stretch>
        </p:blipFill>
        <p:spPr>
          <a:xfrm>
            <a:off x="408373" y="230820"/>
            <a:ext cx="8948691" cy="6244458"/>
          </a:xfrm>
          <a:prstGeom prst="rect">
            <a:avLst/>
          </a:prstGeom>
        </p:spPr>
      </p:pic>
    </p:spTree>
    <p:extLst>
      <p:ext uri="{BB962C8B-B14F-4D97-AF65-F5344CB8AC3E}">
        <p14:creationId xmlns:p14="http://schemas.microsoft.com/office/powerpoint/2010/main" val="370025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r>
              <a:rPr lang="en-US" sz="1800" b="1" i="0" u="none" strike="noStrike" baseline="0" dirty="0">
                <a:solidFill>
                  <a:schemeClr val="tx1"/>
                </a:solidFill>
                <a:latin typeface="Century" panose="02040604050505020304" pitchFamily="18" charset="0"/>
              </a:rPr>
              <a:t>                                                                                </a:t>
            </a:r>
          </a:p>
          <a:p>
            <a:pPr algn="l"/>
            <a:r>
              <a:rPr lang="en-US" sz="1800" b="0" i="0" u="none" strike="noStrike" baseline="0" dirty="0">
                <a:solidFill>
                  <a:schemeClr val="tx1"/>
                </a:solidFill>
                <a:latin typeface="Century" panose="02040604050505020304" pitchFamily="18" charset="0"/>
              </a:rPr>
              <a:t>Where adequate drainage and firefighting equipment do not exist, Equation (8) should be used</a:t>
            </a:r>
          </a:p>
          <a:p>
            <a:pPr algn="l"/>
            <a:endParaRPr lang="en-US" dirty="0">
              <a:solidFill>
                <a:schemeClr val="tx1"/>
              </a:solidFill>
              <a:latin typeface="Century" panose="02040604050505020304" pitchFamily="18" charset="0"/>
            </a:endParaRPr>
          </a:p>
          <a:p>
            <a:pPr algn="l"/>
            <a:endParaRPr lang="en-US" sz="1800" b="0" i="0" u="none" strike="noStrike" baseline="0" dirty="0">
              <a:solidFill>
                <a:schemeClr val="tx1"/>
              </a:solidFill>
              <a:latin typeface="Century" panose="02040604050505020304" pitchFamily="18" charset="0"/>
            </a:endParaRPr>
          </a:p>
          <a:p>
            <a:pPr algn="l"/>
            <a:endParaRPr lang="en-US" dirty="0">
              <a:solidFill>
                <a:schemeClr val="tx1"/>
              </a:solidFill>
              <a:latin typeface="Century" panose="02040604050505020304" pitchFamily="18" charset="0"/>
            </a:endParaRPr>
          </a:p>
          <a:p>
            <a:pPr algn="l"/>
            <a:endParaRPr lang="en-US" sz="1800" b="0" i="0" u="none" strike="noStrike" baseline="0" dirty="0">
              <a:solidFill>
                <a:schemeClr val="tx1"/>
              </a:solidFill>
              <a:latin typeface="Century" panose="02040604050505020304" pitchFamily="18" charset="0"/>
            </a:endParaRPr>
          </a:p>
          <a:p>
            <a:pPr marL="0" marR="0" algn="l">
              <a:lnSpc>
                <a:spcPct val="107000"/>
              </a:lnSpc>
              <a:spcBef>
                <a:spcPts val="0"/>
              </a:spcBef>
              <a:spcAft>
                <a:spcPts val="0"/>
              </a:spcAft>
            </a:pPr>
            <a:endParaRPr lang="en-US" b="1" dirty="0">
              <a:solidFill>
                <a:schemeClr val="tx1"/>
              </a:solidFill>
              <a:latin typeface="Century" panose="02040604050505020304" pitchFamily="18" charset="0"/>
            </a:endParaRPr>
          </a:p>
          <a:p>
            <a:pPr marL="0" marR="0" algn="l">
              <a:lnSpc>
                <a:spcPct val="107000"/>
              </a:lnSpc>
              <a:spcBef>
                <a:spcPts val="0"/>
              </a:spcBef>
              <a:spcAft>
                <a:spcPts val="0"/>
              </a:spcAft>
            </a:pPr>
            <a:r>
              <a:rPr lang="en-US" sz="1800" dirty="0">
                <a:solidFill>
                  <a:schemeClr val="tx1"/>
                </a:solidFill>
                <a:effectLst/>
                <a:latin typeface="Century" panose="02040604050505020304" pitchFamily="18" charset="0"/>
                <a:ea typeface="CIDFont+F4"/>
                <a:cs typeface="Arial" panose="020B0604020202020204" pitchFamily="34" charset="0"/>
              </a:rPr>
              <a:t>Credit for thermal insulation is typically not taken because it usually does not meet the fire-protection insulation requirements.  Thermal insulation not equal to fire proof insulation.</a:t>
            </a:r>
            <a:endPar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solidFill>
                  <a:schemeClr val="tx1"/>
                </a:solidFill>
                <a:effectLst/>
                <a:latin typeface="Century" panose="02040604050505020304" pitchFamily="18" charset="0"/>
                <a:ea typeface="CIDFont+F4"/>
                <a:cs typeface="Arial" panose="020B0604020202020204" pitchFamily="34" charset="0"/>
              </a:rPr>
              <a:t>The designer should be certain that any system of insulating materials permits the basic insulating material to function effectively at temperatures up to 900 °C during a fire for up to 2 hr.</a:t>
            </a:r>
            <a:endPar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solidFill>
                  <a:schemeClr val="tx1"/>
                </a:solidFill>
                <a:effectLst/>
                <a:latin typeface="Century" panose="02040604050505020304" pitchFamily="18" charset="0"/>
                <a:ea typeface="CIDFont+F4"/>
                <a:cs typeface="Arial" panose="020B0604020202020204" pitchFamily="34" charset="0"/>
              </a:rPr>
              <a:t>The value of thermal conductivity used in calculating the environmental factor</a:t>
            </a:r>
            <a:r>
              <a:rPr lang="en-US" dirty="0">
                <a:solidFill>
                  <a:schemeClr val="tx1"/>
                </a:solidFill>
                <a:latin typeface="Century" panose="02040604050505020304" pitchFamily="18" charset="0"/>
                <a:ea typeface="CIDFont+F4"/>
                <a:cs typeface="Arial" panose="020B0604020202020204" pitchFamily="34" charset="0"/>
              </a:rPr>
              <a:t> </a:t>
            </a:r>
            <a:r>
              <a:rPr lang="en-US" sz="1800" dirty="0">
                <a:solidFill>
                  <a:schemeClr val="tx1"/>
                </a:solidFill>
                <a:effectLst/>
                <a:latin typeface="Century" panose="02040604050505020304" pitchFamily="18" charset="0"/>
                <a:ea typeface="CIDFont+F4"/>
                <a:cs typeface="Arial" panose="020B0604020202020204" pitchFamily="34" charset="0"/>
              </a:rPr>
              <a:t>credit for insulation should be the thermal conductivity of the insulation</a:t>
            </a:r>
            <a:r>
              <a:rPr lang="en-US" dirty="0">
                <a:solidFill>
                  <a:schemeClr val="tx1"/>
                </a:solidFill>
                <a:latin typeface="Century" panose="02040604050505020304" pitchFamily="18" charset="0"/>
                <a:ea typeface="CIDFont+F4"/>
                <a:cs typeface="Arial" panose="020B0604020202020204" pitchFamily="34" charset="0"/>
              </a:rPr>
              <a:t> </a:t>
            </a:r>
            <a:r>
              <a:rPr lang="en-US" sz="1800" dirty="0">
                <a:solidFill>
                  <a:schemeClr val="tx1"/>
                </a:solidFill>
                <a:effectLst/>
                <a:latin typeface="Century" panose="02040604050505020304" pitchFamily="18" charset="0"/>
                <a:ea typeface="CIDFont+F4"/>
                <a:cs typeface="Arial" panose="020B0604020202020204" pitchFamily="34" charset="0"/>
              </a:rPr>
              <a:t>at the mean temperature between 904°C and the process temperature</a:t>
            </a:r>
            <a:r>
              <a:rPr lang="en-US" dirty="0">
                <a:solidFill>
                  <a:schemeClr val="tx1"/>
                </a:solidFill>
                <a:latin typeface="Century" panose="02040604050505020304" pitchFamily="18" charset="0"/>
                <a:ea typeface="CIDFont+F4"/>
                <a:cs typeface="Arial" panose="020B0604020202020204" pitchFamily="34" charset="0"/>
              </a:rPr>
              <a:t> </a:t>
            </a:r>
            <a:r>
              <a:rPr lang="en-US" sz="1800" dirty="0">
                <a:solidFill>
                  <a:schemeClr val="tx1"/>
                </a:solidFill>
                <a:effectLst/>
                <a:latin typeface="Century" panose="02040604050505020304" pitchFamily="18" charset="0"/>
                <a:ea typeface="CIDFont+F4"/>
                <a:cs typeface="Arial" panose="020B0604020202020204" pitchFamily="34" charset="0"/>
              </a:rPr>
              <a:t>expected at relieving conditions. (Use of a conservative mean temperature</a:t>
            </a:r>
            <a:r>
              <a:rPr lang="en-US" dirty="0">
                <a:solidFill>
                  <a:schemeClr val="tx1"/>
                </a:solidFill>
                <a:latin typeface="Century" panose="02040604050505020304" pitchFamily="18" charset="0"/>
                <a:ea typeface="CIDFont+F4"/>
                <a:cs typeface="Arial" panose="020B0604020202020204" pitchFamily="34" charset="0"/>
              </a:rPr>
              <a:t> </a:t>
            </a:r>
            <a:r>
              <a:rPr lang="en-US" sz="1800" dirty="0">
                <a:solidFill>
                  <a:schemeClr val="tx1"/>
                </a:solidFill>
                <a:effectLst/>
                <a:latin typeface="Century" panose="02040604050505020304" pitchFamily="18" charset="0"/>
                <a:ea typeface="CIDFont+F4"/>
                <a:cs typeface="Arial" panose="020B0604020202020204" pitchFamily="34" charset="0"/>
              </a:rPr>
              <a:t>of 1000°F (540°C) is suggested.)</a:t>
            </a:r>
            <a:endPar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solidFill>
                  <a:schemeClr val="tx1"/>
                </a:solidFill>
                <a:effectLst/>
                <a:latin typeface="Century" panose="02040604050505020304" pitchFamily="18" charset="0"/>
                <a:ea typeface="CIDFont+F4"/>
                <a:cs typeface="Arial" panose="020B0604020202020204" pitchFamily="34" charset="0"/>
              </a:rPr>
              <a:t>For insulated vessels, the environment factor is given by:</a:t>
            </a:r>
            <a:endPar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algn="l"/>
            <a:endParaRPr lang="en-US" b="1" dirty="0">
              <a:solidFill>
                <a:schemeClr val="tx1"/>
              </a:solidFill>
              <a:latin typeface="Century" panose="02040604050505020304" pitchFamily="18" charset="0"/>
            </a:endParaRPr>
          </a:p>
          <a:p>
            <a:pPr algn="l"/>
            <a:endParaRPr lang="en-US"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pic>
        <p:nvPicPr>
          <p:cNvPr id="5" name="Picture 4">
            <a:extLst>
              <a:ext uri="{FF2B5EF4-FFF2-40B4-BE49-F238E27FC236}">
                <a16:creationId xmlns:a16="http://schemas.microsoft.com/office/drawing/2014/main" id="{DAAA747E-FC11-5393-DA7F-A91C9930E45C}"/>
              </a:ext>
            </a:extLst>
          </p:cNvPr>
          <p:cNvPicPr>
            <a:picLocks noChangeAspect="1"/>
          </p:cNvPicPr>
          <p:nvPr/>
        </p:nvPicPr>
        <p:blipFill>
          <a:blip r:embed="rId2"/>
          <a:stretch>
            <a:fillRect/>
          </a:stretch>
        </p:blipFill>
        <p:spPr>
          <a:xfrm>
            <a:off x="3609731" y="1075569"/>
            <a:ext cx="1936376" cy="457200"/>
          </a:xfrm>
          <a:prstGeom prst="rect">
            <a:avLst/>
          </a:prstGeom>
        </p:spPr>
      </p:pic>
      <p:pic>
        <p:nvPicPr>
          <p:cNvPr id="7" name="Picture 6">
            <a:extLst>
              <a:ext uri="{FF2B5EF4-FFF2-40B4-BE49-F238E27FC236}">
                <a16:creationId xmlns:a16="http://schemas.microsoft.com/office/drawing/2014/main" id="{1838B4DC-0E2A-62CA-F593-E782C45214E9}"/>
              </a:ext>
            </a:extLst>
          </p:cNvPr>
          <p:cNvPicPr>
            <a:picLocks noChangeAspect="1"/>
          </p:cNvPicPr>
          <p:nvPr/>
        </p:nvPicPr>
        <p:blipFill>
          <a:blip r:embed="rId3"/>
          <a:stretch>
            <a:fillRect/>
          </a:stretch>
        </p:blipFill>
        <p:spPr>
          <a:xfrm>
            <a:off x="1755515" y="1543866"/>
            <a:ext cx="5342965" cy="421341"/>
          </a:xfrm>
          <a:prstGeom prst="rect">
            <a:avLst/>
          </a:prstGeom>
        </p:spPr>
      </p:pic>
      <p:pic>
        <p:nvPicPr>
          <p:cNvPr id="2" name="Picture 1">
            <a:extLst>
              <a:ext uri="{FF2B5EF4-FFF2-40B4-BE49-F238E27FC236}">
                <a16:creationId xmlns:a16="http://schemas.microsoft.com/office/drawing/2014/main" id="{101C1FD2-C068-DAB4-242A-EF1E31FC4E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2037" y="5581771"/>
            <a:ext cx="1169035" cy="492760"/>
          </a:xfrm>
          <a:prstGeom prst="rect">
            <a:avLst/>
          </a:prstGeom>
          <a:noFill/>
          <a:ln>
            <a:noFill/>
          </a:ln>
        </p:spPr>
      </p:pic>
      <p:pic>
        <p:nvPicPr>
          <p:cNvPr id="4" name="Picture 3">
            <a:extLst>
              <a:ext uri="{FF2B5EF4-FFF2-40B4-BE49-F238E27FC236}">
                <a16:creationId xmlns:a16="http://schemas.microsoft.com/office/drawing/2014/main" id="{EE5EA8BF-BAF0-C5C4-C9FE-3C35651C63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27037" y="5536051"/>
            <a:ext cx="4714875" cy="584200"/>
          </a:xfrm>
          <a:prstGeom prst="rect">
            <a:avLst/>
          </a:prstGeom>
          <a:noFill/>
          <a:ln>
            <a:noFill/>
          </a:ln>
        </p:spPr>
      </p:pic>
    </p:spTree>
    <p:extLst>
      <p:ext uri="{BB962C8B-B14F-4D97-AF65-F5344CB8AC3E}">
        <p14:creationId xmlns:p14="http://schemas.microsoft.com/office/powerpoint/2010/main" val="292569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2045B-B159-E115-DDD6-208BABB49AD5}"/>
              </a:ext>
            </a:extLst>
          </p:cNvPr>
          <p:cNvSpPr>
            <a:spLocks noGrp="1"/>
          </p:cNvSpPr>
          <p:nvPr>
            <p:ph idx="1"/>
          </p:nvPr>
        </p:nvSpPr>
        <p:spPr>
          <a:xfrm>
            <a:off x="0" y="0"/>
            <a:ext cx="12192000" cy="6857999"/>
          </a:xfrm>
        </p:spPr>
        <p:txBody>
          <a:bodyPr>
            <a:normAutofit lnSpcReduction="10000"/>
          </a:bodyPr>
          <a:lstStyle/>
          <a:p>
            <a:pPr marL="0" marR="0" indent="0">
              <a:lnSpc>
                <a:spcPct val="107000"/>
              </a:lnSpc>
              <a:spcBef>
                <a:spcPts val="0"/>
              </a:spcBef>
              <a:spcAft>
                <a:spcPts val="0"/>
              </a:spcAft>
              <a:buNone/>
            </a:pPr>
            <a:r>
              <a:rPr lang="en-US" sz="1800" b="1" dirty="0">
                <a:effectLst/>
                <a:latin typeface="Century" panose="02040604050505020304" pitchFamily="18" charset="0"/>
                <a:ea typeface="CIDFont+F4"/>
                <a:cs typeface="Arial" panose="020B0604020202020204" pitchFamily="34" charset="0"/>
              </a:rPr>
              <a:t>Horizontal Drum</a:t>
            </a:r>
          </a:p>
          <a:p>
            <a:pPr marL="0" marR="0" indent="0">
              <a:lnSpc>
                <a:spcPct val="107000"/>
              </a:lnSpc>
              <a:spcBef>
                <a:spcPts val="0"/>
              </a:spcBef>
              <a:spcAft>
                <a:spcPts val="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Up to 25 ft (7.6 m) above grade - Use total wetted vessel surface up to</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entury" panose="02040604050505020304" pitchFamily="18" charset="0"/>
                <a:ea typeface="CIDFont+F4"/>
                <a:cs typeface="Arial" panose="020B0604020202020204" pitchFamily="34" charset="0"/>
              </a:rPr>
              <a:t>high liquid level.</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Greater than 25 ft (7.6 m) above grade - Use the wetted area of the</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vessel surface to high liquid level or up to the vessel center line whichever is</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entury" panose="02040604050505020304" pitchFamily="18" charset="0"/>
                <a:ea typeface="CIDFont+F4"/>
                <a:cs typeface="Arial" panose="020B0604020202020204" pitchFamily="34" charset="0"/>
              </a:rPr>
              <a:t>less.</a:t>
            </a:r>
          </a:p>
          <a:p>
            <a:pPr marL="0" marR="0" indent="0">
              <a:lnSpc>
                <a:spcPct val="107000"/>
              </a:lnSpc>
              <a:spcBef>
                <a:spcPts val="0"/>
              </a:spcBef>
              <a:spcAft>
                <a:spcPts val="80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solidFill>
                  <a:schemeClr val="tx1"/>
                </a:solidFill>
                <a:effectLst/>
                <a:latin typeface="Century" panose="02040604050505020304" pitchFamily="18" charset="0"/>
                <a:ea typeface="CIDFont+F4"/>
                <a:cs typeface="Arial" panose="020B0604020202020204" pitchFamily="34" charset="0"/>
              </a:rPr>
              <a:t>Vertical Drums</a:t>
            </a:r>
            <a:endParaRPr lang="en-US" sz="1800" b="1"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The wetted vessel surface within 25 ft (7.6 m) of grade, based on high liquid</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Low">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level, is used. If the entire vessel is more than 25 ft (7.6 m) above grade,</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then only the surface of the bottom head need be included. For vessels</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supported on skirts that do not require fireproofing of their inside surface the</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surface of the bottom head need not be included in the wetted area</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Century" panose="02040604050505020304" pitchFamily="18" charset="0"/>
                <a:ea typeface="CIDFont+F4"/>
                <a:cs typeface="Arial" panose="020B0604020202020204" pitchFamily="34" charset="0"/>
              </a:rPr>
              <a:t>regardless of elevation.</a:t>
            </a:r>
          </a:p>
          <a:p>
            <a:pPr marL="0" marR="0" indent="0" algn="just">
              <a:lnSpc>
                <a:spcPct val="107000"/>
              </a:lnSpc>
              <a:spcBef>
                <a:spcPts val="0"/>
              </a:spcBef>
              <a:spcAft>
                <a:spcPts val="80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b="1" dirty="0">
                <a:solidFill>
                  <a:schemeClr val="tx1"/>
                </a:solidFill>
                <a:effectLst/>
                <a:latin typeface="Century" panose="02040604050505020304" pitchFamily="18" charset="0"/>
                <a:ea typeface="CIDFont+F4"/>
                <a:cs typeface="Arial" panose="020B0604020202020204" pitchFamily="34" charset="0"/>
              </a:rPr>
              <a:t>Vertical Vessels</a:t>
            </a:r>
            <a:endParaRPr lang="en-US" sz="1800" b="1"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Century" panose="02040604050505020304" pitchFamily="18" charset="0"/>
                <a:ea typeface="CIDFont+F4"/>
                <a:cs typeface="Arial" panose="020B0604020202020204" pitchFamily="34" charset="0"/>
              </a:rPr>
              <a:t>A wetted = 1.089 D 2 + π D h</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Use this equation when the liquid surface elevation SE &lt; 7.6 m. If the</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Century" panose="02040604050505020304" pitchFamily="18" charset="0"/>
                <a:ea typeface="CIDFont+F4"/>
                <a:cs typeface="Arial" panose="020B0604020202020204" pitchFamily="34" charset="0"/>
              </a:rPr>
              <a:t>surface elevation of liquid level is above 7.6 m, replace h by h - (SE – 7.6)</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006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FC1D9-4E1A-53A9-CC17-F3C31AFB695A}"/>
              </a:ext>
            </a:extLst>
          </p:cNvPr>
          <p:cNvSpPr>
            <a:spLocks noGrp="1"/>
          </p:cNvSpPr>
          <p:nvPr>
            <p:ph idx="1"/>
          </p:nvPr>
        </p:nvSpPr>
        <p:spPr>
          <a:xfrm>
            <a:off x="0" y="0"/>
            <a:ext cx="12192000" cy="6857999"/>
          </a:xfrm>
        </p:spPr>
        <p:txBody>
          <a:bodyPr>
            <a:normAutofit/>
          </a:bodyPr>
          <a:lstStyle/>
          <a:p>
            <a:pPr marL="0" marR="0" lvl="0" indent="0" rtl="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                                                        Fire Case Calculation by Software</a:t>
            </a:r>
          </a:p>
          <a:p>
            <a:pPr marL="0" marR="0" lvl="0" indent="0" rtl="0">
              <a:lnSpc>
                <a:spcPct val="107000"/>
              </a:lnSpc>
              <a:spcBef>
                <a:spcPts val="0"/>
              </a:spcBef>
              <a:spcAft>
                <a:spcPts val="0"/>
              </a:spcAft>
              <a:buNone/>
            </a:pPr>
            <a:endParaRPr lang="en-US" dirty="0">
              <a:latin typeface="Century" panose="02040604050505020304" pitchFamily="18" charset="0"/>
              <a:ea typeface="CIDFont+F4"/>
              <a:cs typeface="Arial" panose="020B0604020202020204" pitchFamily="34" charset="0"/>
            </a:endParaRPr>
          </a:p>
          <a:p>
            <a:pPr marL="0" marR="0" lvl="0" indent="0" rtl="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Relief load calculation for single component:</a:t>
            </a:r>
          </a:p>
          <a:p>
            <a:pPr marL="0" marR="0" lvl="0" indent="0" rtl="0">
              <a:lnSpc>
                <a:spcPct val="107000"/>
              </a:lnSpc>
              <a:spcBef>
                <a:spcPts val="0"/>
              </a:spcBef>
              <a:spcAft>
                <a:spcPts val="0"/>
              </a:spcAft>
              <a:buNone/>
            </a:pPr>
            <a:endParaRPr lang="en-US" dirty="0">
              <a:latin typeface="Century" panose="02040604050505020304" pitchFamily="18" charset="0"/>
              <a:ea typeface="CIDFont+F4"/>
              <a:cs typeface="Arial" panose="020B0604020202020204" pitchFamily="34" charset="0"/>
            </a:endParaRPr>
          </a:p>
          <a:p>
            <a:pPr marL="0" marR="0" lvl="0" indent="0" rtl="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Calculate Aw then calculate Q-fire then calculate </a:t>
            </a:r>
            <a:r>
              <a:rPr lang="en-US" sz="1800" dirty="0" err="1">
                <a:effectLst/>
                <a:latin typeface="Century" panose="02040604050505020304" pitchFamily="18" charset="0"/>
                <a:ea typeface="CIDFont+F4"/>
                <a:cs typeface="Arial" panose="020B0604020202020204" pitchFamily="34" charset="0"/>
              </a:rPr>
              <a:t>landa</a:t>
            </a:r>
            <a:r>
              <a:rPr lang="en-US" sz="1800" dirty="0">
                <a:effectLst/>
                <a:latin typeface="Century" panose="02040604050505020304" pitchFamily="18" charset="0"/>
                <a:ea typeface="CIDFont+F4"/>
                <a:cs typeface="Arial" panose="020B0604020202020204" pitchFamily="34" charset="0"/>
              </a:rPr>
              <a:t> then divide Q-fire to </a:t>
            </a:r>
            <a:r>
              <a:rPr lang="en-US" sz="1800" dirty="0" err="1">
                <a:effectLst/>
                <a:latin typeface="Century" panose="02040604050505020304" pitchFamily="18" charset="0"/>
                <a:ea typeface="CIDFont+F4"/>
                <a:cs typeface="Arial" panose="020B0604020202020204" pitchFamily="34" charset="0"/>
              </a:rPr>
              <a:t>landa</a:t>
            </a:r>
            <a:r>
              <a:rPr lang="en-US" sz="1800" dirty="0">
                <a:effectLst/>
                <a:latin typeface="Century" panose="02040604050505020304" pitchFamily="18" charset="0"/>
                <a:ea typeface="CIDFont+F4"/>
                <a:cs typeface="Arial" panose="020B0604020202020204" pitchFamily="34" charset="0"/>
              </a:rPr>
              <a:t>.</a:t>
            </a:r>
            <a:endParaRPr lang="en-US" dirty="0">
              <a:latin typeface="Century" panose="02040604050505020304" pitchFamily="18" charset="0"/>
              <a:ea typeface="CIDFont+F4"/>
              <a:cs typeface="Arial" panose="020B0604020202020204" pitchFamily="34" charset="0"/>
            </a:endParaRPr>
          </a:p>
          <a:p>
            <a:pPr marL="0" marR="0" lvl="0" indent="0" rtl="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In order to calculate </a:t>
            </a:r>
            <a:r>
              <a:rPr lang="en-US" sz="1800" dirty="0" err="1">
                <a:effectLst/>
                <a:latin typeface="Century" panose="02040604050505020304" pitchFamily="18" charset="0"/>
                <a:ea typeface="CIDFont+F4"/>
                <a:cs typeface="Arial" panose="020B0604020202020204" pitchFamily="34" charset="0"/>
              </a:rPr>
              <a:t>landa</a:t>
            </a:r>
            <a:r>
              <a:rPr lang="en-US" sz="1800" dirty="0">
                <a:effectLst/>
                <a:latin typeface="Century" panose="02040604050505020304" pitchFamily="18" charset="0"/>
                <a:ea typeface="CIDFont+F4"/>
                <a:cs typeface="Arial" panose="020B0604020202020204" pitchFamily="34" charset="0"/>
              </a:rPr>
              <a:t> put </a:t>
            </a:r>
            <a:r>
              <a:rPr lang="en-US" sz="1800" dirty="0" err="1">
                <a:effectLst/>
                <a:latin typeface="Century" panose="02040604050505020304" pitchFamily="18" charset="0"/>
                <a:ea typeface="CIDFont+F4"/>
                <a:cs typeface="Arial" panose="020B0604020202020204" pitchFamily="34" charset="0"/>
              </a:rPr>
              <a:t>Vf</a:t>
            </a:r>
            <a:r>
              <a:rPr lang="en-US" sz="1800" dirty="0">
                <a:effectLst/>
                <a:latin typeface="Century" panose="02040604050505020304" pitchFamily="18" charset="0"/>
                <a:ea typeface="CIDFont+F4"/>
                <a:cs typeface="Arial" panose="020B0604020202020204" pitchFamily="34" charset="0"/>
              </a:rPr>
              <a:t>=0 and relieving pressure = 1.21pset + </a:t>
            </a:r>
            <a:r>
              <a:rPr lang="en-US" sz="1800" dirty="0" err="1">
                <a:effectLst/>
                <a:latin typeface="Century" panose="02040604050505020304" pitchFamily="18" charset="0"/>
                <a:ea typeface="CIDFont+F4"/>
                <a:cs typeface="Arial" panose="020B0604020202020204" pitchFamily="34" charset="0"/>
              </a:rPr>
              <a:t>patm</a:t>
            </a:r>
            <a:r>
              <a:rPr lang="en-US" sz="1800" dirty="0">
                <a:effectLst/>
                <a:latin typeface="Century" panose="02040604050505020304" pitchFamily="18" charset="0"/>
                <a:ea typeface="CIDFont+F4"/>
                <a:cs typeface="Arial" panose="020B0604020202020204" pitchFamily="34" charset="0"/>
              </a:rPr>
              <a:t>.</a:t>
            </a:r>
          </a:p>
          <a:p>
            <a:pPr marL="0" marR="0" lvl="0" indent="0" rtl="0">
              <a:lnSpc>
                <a:spcPct val="107000"/>
              </a:lnSpc>
              <a:spcBef>
                <a:spcPts val="0"/>
              </a:spcBef>
              <a:spcAft>
                <a:spcPts val="0"/>
              </a:spcAft>
              <a:buNone/>
            </a:pPr>
            <a:endParaRPr lang="en-US" dirty="0">
              <a:latin typeface="Century" panose="02040604050505020304" pitchFamily="18" charset="0"/>
              <a:ea typeface="Calibri" panose="020F0502020204030204" pitchFamily="34" charset="0"/>
              <a:cs typeface="Arial" panose="020B0604020202020204" pitchFamily="34" charset="0"/>
            </a:endParaRPr>
          </a:p>
          <a:p>
            <a:pPr marL="0" marR="0" lvl="0" indent="0" rtl="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Relief load calculation for multi-component:</a:t>
            </a:r>
          </a:p>
          <a:p>
            <a:pPr marL="0" marR="0" lvl="0" indent="0" rtl="0">
              <a:lnSpc>
                <a:spcPct val="107000"/>
              </a:lnSpc>
              <a:spcBef>
                <a:spcPts val="0"/>
              </a:spcBef>
              <a:spcAft>
                <a:spcPts val="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For multi-component systems, the latent heat of the residual liquid will change as the lighter components are vaporized and removed from the system. In general, such systems require a time-dependent analysis to determine the required relief area and the corresponding relief rate. The following approach is suggested.</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Using the composition of the residual liquid inventory in the vessel, perform a bubble point flash at the accumulated pressure. In doing this flash, the flow rate of the feed stream to the flash can be set at initial mass on the equipment. m=</a:t>
            </a:r>
            <a:r>
              <a:rPr lang="en-US" sz="1800" dirty="0" err="1">
                <a:effectLst/>
                <a:latin typeface="Century" panose="02040604050505020304" pitchFamily="18" charset="0"/>
                <a:ea typeface="Calibri" panose="020F0502020204030204" pitchFamily="34" charset="0"/>
                <a:cs typeface="Arial" panose="020B0604020202020204" pitchFamily="34" charset="0"/>
              </a:rPr>
              <a:t>ρ.V</a:t>
            </a:r>
            <a:r>
              <a:rPr lang="en-US" sz="1800" dirty="0">
                <a:effectLst/>
                <a:latin typeface="Century" panose="02040604050505020304" pitchFamily="18" charset="0"/>
                <a:ea typeface="Calibri" panose="020F0502020204030204" pitchFamily="34" charset="0"/>
                <a:cs typeface="Arial" panose="020B0604020202020204" pitchFamily="34" charset="0"/>
              </a:rPr>
              <a:t> </a:t>
            </a:r>
          </a:p>
          <a:p>
            <a:pPr marL="114300" marR="0" indent="0" algn="just">
              <a:lnSpc>
                <a:spcPct val="107000"/>
              </a:lnSpc>
              <a:spcBef>
                <a:spcPts val="0"/>
              </a:spcBef>
              <a:spcAft>
                <a:spcPts val="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m: initial liquid mass in the equipment </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V: liquid volume in the equipment up to HLL </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ρ: liquid mass density at normal operation. </a:t>
            </a:r>
          </a:p>
          <a:p>
            <a:pPr marL="0" marR="0" lvl="0" indent="0" rtl="0">
              <a:lnSpc>
                <a:spcPct val="107000"/>
              </a:lnSpc>
              <a:spcBef>
                <a:spcPts val="0"/>
              </a:spcBef>
              <a:spcAft>
                <a:spcPts val="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5856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4E8B7-6A3D-FD5A-7DA9-A2BA0154EF28}"/>
              </a:ext>
            </a:extLst>
          </p:cNvPr>
          <p:cNvSpPr>
            <a:spLocks noGrp="1"/>
          </p:cNvSpPr>
          <p:nvPr>
            <p:ph idx="1"/>
          </p:nvPr>
        </p:nvSpPr>
        <p:spPr>
          <a:xfrm>
            <a:off x="0" y="0"/>
            <a:ext cx="12192000" cy="6857999"/>
          </a:xfrm>
        </p:spPr>
        <p:txBody>
          <a:bodyPr/>
          <a:lstStyle/>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For each flash, sufficient heat is applied to vaporize a nominal 10 </a:t>
            </a:r>
            <a:r>
              <a:rPr lang="en-US" sz="1800" dirty="0" err="1">
                <a:effectLst/>
                <a:latin typeface="Century" panose="02040604050505020304" pitchFamily="18" charset="0"/>
                <a:ea typeface="Calibri" panose="020F0502020204030204" pitchFamily="34" charset="0"/>
                <a:cs typeface="Arial" panose="020B0604020202020204" pitchFamily="34" charset="0"/>
              </a:rPr>
              <a:t>wt</a:t>
            </a:r>
            <a:r>
              <a:rPr lang="en-US" sz="1800" dirty="0">
                <a:effectLst/>
                <a:latin typeface="Century" panose="02040604050505020304" pitchFamily="18" charset="0"/>
                <a:ea typeface="Calibri" panose="020F0502020204030204" pitchFamily="34" charset="0"/>
                <a:cs typeface="Arial" panose="020B0604020202020204" pitchFamily="34" charset="0"/>
              </a:rPr>
              <a:t>% of liquid, the remaining liquid passing to the next flash.</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An estimate of the time for each flash should be made. </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time=required heat for each flash/calculated heat of fire.</a:t>
            </a:r>
          </a:p>
          <a:p>
            <a:pPr marL="114300" marR="0" indent="0" algn="just">
              <a:lnSpc>
                <a:spcPct val="107000"/>
              </a:lnSpc>
              <a:spcBef>
                <a:spcPts val="0"/>
              </a:spcBef>
              <a:spcAft>
                <a:spcPts val="0"/>
              </a:spcAft>
              <a:buNone/>
            </a:pPr>
            <a:r>
              <a:rPr lang="en-US" sz="1800" b="1" dirty="0">
                <a:effectLst/>
                <a:latin typeface="Century" panose="02040604050505020304" pitchFamily="18" charset="0"/>
                <a:ea typeface="Calibri" panose="020F0502020204030204" pitchFamily="34" charset="0"/>
                <a:cs typeface="Arial" panose="020B0604020202020204" pitchFamily="34" charset="0"/>
              </a:rPr>
              <a:t>A flash temperature of 400°C is obtained. The total vaporization time riches 2 hours. </a:t>
            </a:r>
            <a:r>
              <a:rPr lang="en-US" sz="1800" dirty="0">
                <a:effectLst/>
                <a:latin typeface="Century" panose="02040604050505020304" pitchFamily="18" charset="0"/>
                <a:ea typeface="Calibri" panose="020F0502020204030204" pitchFamily="34" charset="0"/>
                <a:cs typeface="Arial" panose="020B0604020202020204" pitchFamily="34" charset="0"/>
              </a:rPr>
              <a:t>For each stage, a latent heat of vaporization should be calculated and data for the flashed vapor used to compute the value of a factor A’ which is indicative of the pressure relief valve orifice area required based on that stage of the vaporization of the original fluid.</a:t>
            </a:r>
          </a:p>
          <a:p>
            <a:pPr marL="114300" marR="0" indent="0" algn="ctr">
              <a:lnSpc>
                <a:spcPct val="107000"/>
              </a:lnSpc>
              <a:spcBef>
                <a:spcPts val="0"/>
              </a:spcBef>
              <a:spcAft>
                <a:spcPts val="0"/>
              </a:spcAft>
              <a:buNone/>
            </a:pPr>
            <a:r>
              <a:rPr lang="or-IN" sz="1800" dirty="0">
                <a:effectLst/>
                <a:latin typeface="Century" panose="02040604050505020304" pitchFamily="18" charset="0"/>
                <a:ea typeface="Calibri" panose="020F0502020204030204" pitchFamily="34" charset="0"/>
                <a:cs typeface="Calibri Light" panose="020F0302020204030204" pitchFamily="34" charset="0"/>
              </a:rPr>
              <a:t>A =</a:t>
            </a:r>
            <a:r>
              <a:rPr lang="en-US" sz="1800" dirty="0">
                <a:effectLst/>
                <a:latin typeface="Century" panose="02040604050505020304" pitchFamily="18" charset="0"/>
                <a:ea typeface="Calibri" panose="020F0502020204030204" pitchFamily="34" charset="0"/>
                <a:cs typeface="Arial" panose="020B0604020202020204" pitchFamily="34" charset="0"/>
              </a:rPr>
              <a:t>1/Y </a:t>
            </a:r>
            <a:r>
              <a:rPr lang="en-US" sz="1800" dirty="0" err="1">
                <a:effectLst/>
                <a:latin typeface="Century" panose="02040604050505020304" pitchFamily="18" charset="0"/>
                <a:ea typeface="Calibri" panose="020F0502020204030204" pitchFamily="34" charset="0"/>
                <a:cs typeface="Arial" panose="020B0604020202020204" pitchFamily="34" charset="0"/>
              </a:rPr>
              <a:t>sqr</a:t>
            </a:r>
            <a:r>
              <a:rPr lang="en-US" sz="1800" dirty="0">
                <a:effectLst/>
                <a:latin typeface="Century" panose="02040604050505020304" pitchFamily="18" charset="0"/>
                <a:ea typeface="Calibri" panose="020F0502020204030204" pitchFamily="34" charset="0"/>
                <a:cs typeface="Arial" panose="020B0604020202020204" pitchFamily="34" charset="0"/>
              </a:rPr>
              <a:t>(ZT/M)</a:t>
            </a:r>
          </a:p>
          <a:p>
            <a:pPr marL="114300" marR="0" indent="0" algn="ctr">
              <a:lnSpc>
                <a:spcPct val="107000"/>
              </a:lnSpc>
              <a:spcBef>
                <a:spcPts val="0"/>
              </a:spcBef>
              <a:spcAft>
                <a:spcPts val="0"/>
              </a:spcAft>
              <a:buNone/>
            </a:pP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pressure relief valve orifice area parameter (not the orifice area)</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 λ latent heat of vaporization (kJ/kg)</a:t>
            </a:r>
          </a:p>
          <a:p>
            <a:pPr marL="114300" marR="0" indent="0" algn="just">
              <a:lnSpc>
                <a:spcPct val="107000"/>
              </a:lnSpc>
              <a:spcBef>
                <a:spcPts val="0"/>
              </a:spcBef>
              <a:spcAft>
                <a:spcPts val="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 z vapor compressibility </a:t>
            </a:r>
          </a:p>
          <a:p>
            <a:pPr marL="114300" marR="0" indent="0" algn="just">
              <a:lnSpc>
                <a:spcPct val="107000"/>
              </a:lnSpc>
              <a:spcBef>
                <a:spcPts val="0"/>
              </a:spcBef>
              <a:spcAft>
                <a:spcPts val="80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T vapor temperature (K) </a:t>
            </a:r>
          </a:p>
          <a:p>
            <a:pPr marL="114300" indent="0" algn="just">
              <a:lnSpc>
                <a:spcPct val="107000"/>
              </a:lnSpc>
              <a:spcBef>
                <a:spcPts val="0"/>
              </a:spcBef>
              <a:spcAft>
                <a:spcPts val="80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M vapor molecular weigh</a:t>
            </a:r>
          </a:p>
          <a:p>
            <a:pPr marL="114300" indent="0" algn="just">
              <a:lnSpc>
                <a:spcPct val="107000"/>
              </a:lnSpc>
              <a:spcBef>
                <a:spcPts val="0"/>
              </a:spcBef>
              <a:spcAft>
                <a:spcPts val="800"/>
              </a:spcAft>
              <a:buNone/>
            </a:pPr>
            <a:r>
              <a:rPr lang="en-US" sz="1800" dirty="0">
                <a:effectLst/>
                <a:latin typeface="Century" panose="02040604050505020304" pitchFamily="18" charset="0"/>
                <a:ea typeface="Calibri" panose="020F0502020204030204" pitchFamily="34" charset="0"/>
                <a:cs typeface="Arial" panose="020B0604020202020204" pitchFamily="34" charset="0"/>
              </a:rPr>
              <a:t>Two-phase relief-device sizing is not normally required for the fire case, except for unusually foamy materials or reactive chemicals.</a:t>
            </a:r>
          </a:p>
          <a:p>
            <a:pPr marL="114300" marR="0" indent="0" algn="just">
              <a:lnSpc>
                <a:spcPct val="107000"/>
              </a:lnSpc>
              <a:spcBef>
                <a:spcPts val="0"/>
              </a:spcBef>
              <a:spcAft>
                <a:spcPts val="800"/>
              </a:spcAft>
              <a:buNone/>
            </a:pPr>
            <a:r>
              <a:rPr lang="en-US" sz="1800" dirty="0">
                <a:effectLst/>
                <a:latin typeface="Century" panose="02040604050505020304" pitchFamily="18" charset="0"/>
                <a:ea typeface="Calibri" panose="020F0502020204030204" pitchFamily="34" charset="0"/>
              </a:rPr>
              <a:t>If no accurate latent heat value is available for these hydrocarbons near the critical point, a minimum value of 115 kJ/kg (50 Btu/</a:t>
            </a:r>
            <a:r>
              <a:rPr lang="en-US" sz="1800" dirty="0" err="1">
                <a:effectLst/>
                <a:latin typeface="Century" panose="02040604050505020304" pitchFamily="18" charset="0"/>
                <a:ea typeface="Calibri" panose="020F0502020204030204" pitchFamily="34" charset="0"/>
              </a:rPr>
              <a:t>lb</a:t>
            </a:r>
            <a:r>
              <a:rPr lang="en-US" sz="1800" dirty="0">
                <a:effectLst/>
                <a:latin typeface="Century" panose="02040604050505020304" pitchFamily="18" charset="0"/>
                <a:ea typeface="Calibri" panose="020F0502020204030204" pitchFamily="34" charset="0"/>
              </a:rPr>
              <a:t>) is sometimes acceptable as an approximation</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0846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74D9D-74E2-6B14-CC3E-9FD8B9480C75}"/>
              </a:ext>
            </a:extLst>
          </p:cNvPr>
          <p:cNvSpPr>
            <a:spLocks noGrp="1"/>
          </p:cNvSpPr>
          <p:nvPr>
            <p:ph idx="1"/>
          </p:nvPr>
        </p:nvSpPr>
        <p:spPr>
          <a:xfrm>
            <a:off x="0" y="0"/>
            <a:ext cx="12192000" cy="6857999"/>
          </a:xfrm>
        </p:spPr>
        <p:txBody>
          <a:bodyPr>
            <a:normAutofit lnSpcReduction="10000"/>
          </a:bodyPr>
          <a:lstStyle/>
          <a:p>
            <a:pPr marL="0" marR="0" indent="0">
              <a:lnSpc>
                <a:spcPct val="107000"/>
              </a:lnSpc>
              <a:spcBef>
                <a:spcPts val="0"/>
              </a:spcBef>
              <a:spcAft>
                <a:spcPts val="0"/>
              </a:spcAft>
              <a:buNone/>
            </a:pPr>
            <a:r>
              <a:rPr lang="en-US" sz="1800" b="1" dirty="0">
                <a:effectLst/>
                <a:latin typeface="Century" panose="02040604050505020304" pitchFamily="18" charset="0"/>
                <a:ea typeface="CIDFont+F4"/>
                <a:cs typeface="Arial" panose="020B0604020202020204" pitchFamily="34" charset="0"/>
              </a:rPr>
              <a:t>Horizontal Vessels:</a:t>
            </a:r>
          </a:p>
          <a:p>
            <a:pPr marL="0" marR="0" indent="0">
              <a:lnSpc>
                <a:spcPct val="107000"/>
              </a:lnSpc>
              <a:spcBef>
                <a:spcPts val="0"/>
              </a:spcBef>
              <a:spcAft>
                <a:spcPts val="0"/>
              </a:spcAft>
              <a:buNone/>
            </a:pPr>
            <a:endParaRPr lang="en-US" sz="1800" b="1"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Liquid level below centerline</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S=D Cos – 1 ((r- h) / r)</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 </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Liquid level above centerline</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S=D {π-Cos – 1 ((h- r) / r)}</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Century" panose="02040604050505020304" pitchFamily="18" charset="0"/>
                <a:ea typeface="CIDFont+F4"/>
                <a:cs typeface="Arial" panose="020B0604020202020204" pitchFamily="34" charset="0"/>
              </a:rPr>
              <a:t>A wetted=(2.178D2+ πDL)(S/ πD)</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As with vertical vessels, these equations are directly useful when the liquid</a:t>
            </a:r>
            <a:r>
              <a:rPr lang="en-US" dirty="0">
                <a:latin typeface="Century" panose="02040604050505020304" pitchFamily="18" charset="0"/>
                <a:ea typeface="CIDFont+F4"/>
                <a:cs typeface="Arial" panose="020B0604020202020204" pitchFamily="34" charset="0"/>
              </a:rPr>
              <a:t> </a:t>
            </a:r>
            <a:r>
              <a:rPr lang="en-US" sz="1800" dirty="0">
                <a:effectLst/>
                <a:latin typeface="Century" panose="02040604050505020304" pitchFamily="18" charset="0"/>
                <a:ea typeface="CIDFont+F4"/>
                <a:cs typeface="Arial" panose="020B0604020202020204" pitchFamily="34" charset="0"/>
              </a:rPr>
              <a:t>surface elevation S E &lt; 7.6 m. If the surface elevation of liquid level is above</a:t>
            </a:r>
            <a:r>
              <a:rPr lang="en-US" dirty="0">
                <a:latin typeface="Century" panose="02040604050505020304" pitchFamily="18" charset="0"/>
                <a:ea typeface="CIDFont+F4"/>
                <a:cs typeface="Arial" panose="020B0604020202020204" pitchFamily="34" charset="0"/>
              </a:rPr>
              <a:t> </a:t>
            </a:r>
            <a:r>
              <a:rPr lang="en-US" sz="1800" dirty="0">
                <a:effectLst/>
                <a:latin typeface="Century" panose="02040604050505020304" pitchFamily="18" charset="0"/>
                <a:ea typeface="CIDFont+F4"/>
                <a:cs typeface="Arial" panose="020B0604020202020204" pitchFamily="34" charset="0"/>
              </a:rPr>
              <a:t>7.6 m, replace h by h - ( S E – 7.6).</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lvl="0" indent="0" rtl="0">
              <a:lnSpc>
                <a:spcPct val="107000"/>
              </a:lnSpc>
              <a:spcBef>
                <a:spcPts val="0"/>
              </a:spcBef>
              <a:spcAft>
                <a:spcPts val="800"/>
              </a:spcAft>
              <a:buNone/>
            </a:pPr>
            <a:endParaRPr lang="en-US" sz="1800" dirty="0">
              <a:effectLst/>
              <a:latin typeface="Century" panose="02040604050505020304" pitchFamily="18" charset="0"/>
              <a:ea typeface="CIDFont+F4"/>
              <a:cs typeface="Arial" panose="020B0604020202020204" pitchFamily="34" charset="0"/>
            </a:endParaRPr>
          </a:p>
          <a:p>
            <a:pPr marL="0" marR="0" lvl="0" indent="0" rtl="0">
              <a:lnSpc>
                <a:spcPct val="107000"/>
              </a:lnSpc>
              <a:spcBef>
                <a:spcPts val="0"/>
              </a:spcBef>
              <a:spcAft>
                <a:spcPts val="800"/>
              </a:spcAft>
              <a:buNone/>
            </a:pPr>
            <a:r>
              <a:rPr lang="en-US" sz="1800" b="1" dirty="0">
                <a:effectLst/>
                <a:latin typeface="Century" panose="02040604050505020304" pitchFamily="18" charset="0"/>
                <a:ea typeface="CIDFont+F4"/>
                <a:cs typeface="Arial" panose="020B0604020202020204" pitchFamily="34" charset="0"/>
              </a:rPr>
              <a:t>Trayed column</a:t>
            </a:r>
            <a:endParaRPr lang="en-US" sz="1800" b="1"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solidFill>
                  <a:schemeClr val="tx1"/>
                </a:solidFill>
                <a:effectLst/>
                <a:latin typeface="Century" panose="02040604050505020304" pitchFamily="18" charset="0"/>
                <a:ea typeface="CIDFont+F4"/>
                <a:cs typeface="Arial" panose="020B0604020202020204" pitchFamily="34" charset="0"/>
              </a:rPr>
              <a:t>High liquid level in bottom plus liquid holdup from all trays. Level in reboiler is to be included if the reboiler is an integral part of the column. Total wetted surface up to the height of 7.6m. Vessel heads protected by support skirts with limited ventilation are not normally included as wetted surface area. Liquid hold-up on each tray shall be equal to the weir height plus 50mm.</a:t>
            </a:r>
          </a:p>
          <a:p>
            <a:pPr marL="0" marR="0" lvl="0" indent="0" rtl="0">
              <a:lnSpc>
                <a:spcPct val="107000"/>
              </a:lnSpc>
              <a:spcBef>
                <a:spcPts val="0"/>
              </a:spcBef>
              <a:spcAft>
                <a:spcPts val="0"/>
              </a:spcAft>
              <a:buNone/>
            </a:pPr>
            <a:endParaRPr lang="en-US" dirty="0">
              <a:solidFill>
                <a:schemeClr val="tx1"/>
              </a:solidFill>
              <a:latin typeface="Century" panose="02040604050505020304" pitchFamily="18" charset="0"/>
              <a:ea typeface="CIDFont+F4"/>
              <a:cs typeface="Arial" panose="020B0604020202020204" pitchFamily="34" charset="0"/>
            </a:endParaRPr>
          </a:p>
          <a:p>
            <a:pPr marL="0" marR="0" lvl="0" indent="0" rtl="0">
              <a:lnSpc>
                <a:spcPct val="107000"/>
              </a:lnSpc>
              <a:spcBef>
                <a:spcPts val="0"/>
              </a:spcBef>
              <a:spcAft>
                <a:spcPts val="0"/>
              </a:spcAft>
              <a:buNone/>
            </a:pPr>
            <a:r>
              <a:rPr lang="en-US" sz="1800" b="1" dirty="0">
                <a:effectLst/>
                <a:latin typeface="Century" panose="02040604050505020304" pitchFamily="18" charset="0"/>
                <a:ea typeface="CIDFont+F4"/>
                <a:cs typeface="Arial" panose="020B0604020202020204" pitchFamily="34" charset="0"/>
              </a:rPr>
              <a:t>Air-Coolers</a:t>
            </a:r>
            <a:endParaRPr lang="en-US" sz="1800" b="1"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It is not necessary to consider the bare area for air-cooled condensers, </a:t>
            </a:r>
            <a:r>
              <a:rPr lang="en-US" sz="1800" dirty="0" err="1">
                <a:effectLst/>
                <a:latin typeface="Century" panose="02040604050505020304" pitchFamily="18" charset="0"/>
                <a:ea typeface="CIDFont+F4"/>
                <a:cs typeface="Arial" panose="020B0604020202020204" pitchFamily="34" charset="0"/>
              </a:rPr>
              <a:t>whetherpartial</a:t>
            </a:r>
            <a:r>
              <a:rPr lang="en-US" sz="1800" dirty="0">
                <a:effectLst/>
                <a:latin typeface="Century" panose="02040604050505020304" pitchFamily="18" charset="0"/>
                <a:ea typeface="CIDFont+F4"/>
                <a:cs typeface="Arial" panose="020B0604020202020204" pitchFamily="34" charset="0"/>
              </a:rPr>
              <a:t> or total condensing, as long as both of the following conditions are satisfied:</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1. The tubes are sloped so that they are self-draining.</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2. There is no control valve or pump connected directly to the condenser</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114300" marR="0" indent="0">
              <a:lnSpc>
                <a:spcPct val="107000"/>
              </a:lnSpc>
              <a:spcBef>
                <a:spcPts val="0"/>
              </a:spcBef>
              <a:spcAft>
                <a:spcPts val="0"/>
              </a:spcAft>
              <a:buNone/>
            </a:pPr>
            <a:r>
              <a:rPr lang="en-US" sz="1800" dirty="0">
                <a:effectLst/>
                <a:latin typeface="Century" panose="02040604050505020304" pitchFamily="18" charset="0"/>
                <a:ea typeface="CIDFont+F4"/>
                <a:cs typeface="Arial" panose="020B0604020202020204" pitchFamily="34" charset="0"/>
              </a:rPr>
              <a:t>liquid outlet.</a:t>
            </a:r>
            <a:endParaRPr lang="en-US" sz="1800" dirty="0">
              <a:effectLst/>
              <a:latin typeface="Century" panose="020406040505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06133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sz="1800" b="1" i="0" u="none" strike="noStrike" baseline="0" dirty="0">
                <a:solidFill>
                  <a:schemeClr val="tx1"/>
                </a:solidFill>
                <a:latin typeface="Century" panose="02040604050505020304" pitchFamily="18" charset="0"/>
              </a:rPr>
              <a:t>Heat Absorption Equations for Vessels Containing Only Gases, Vapors, or Supercritical Fluids</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The discharge areas for PRDs on vessels containing supercritical fluids, gases or vapors exposed to open fires can</a:t>
            </a:r>
          </a:p>
          <a:p>
            <a:pPr algn="l"/>
            <a:r>
              <a:rPr lang="en-US" sz="1800" b="0" i="0" u="none" strike="noStrike" baseline="0" dirty="0">
                <a:solidFill>
                  <a:schemeClr val="tx1"/>
                </a:solidFill>
                <a:latin typeface="Century" panose="02040604050505020304" pitchFamily="18" charset="0"/>
              </a:rPr>
              <a:t>be estimated using Equation (9). In certain cases, the normal operating pressure can be below the  </a:t>
            </a:r>
          </a:p>
          <a:p>
            <a:pPr algn="l"/>
            <a:r>
              <a:rPr lang="en-US" dirty="0">
                <a:solidFill>
                  <a:schemeClr val="tx1"/>
                </a:solidFill>
                <a:latin typeface="Century" panose="02040604050505020304" pitchFamily="18" charset="0"/>
              </a:rPr>
              <a:t>t</a:t>
            </a:r>
            <a:r>
              <a:rPr lang="en-US" sz="1800" b="0" i="0" u="none" strike="noStrike" baseline="0" dirty="0">
                <a:solidFill>
                  <a:schemeClr val="tx1"/>
                </a:solidFill>
                <a:latin typeface="Century" panose="02040604050505020304" pitchFamily="18" charset="0"/>
              </a:rPr>
              <a:t>hermodynamic</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critical conditions but the relieving pressure is supercritical. In such cases, the guidance below</a:t>
            </a:r>
          </a:p>
          <a:p>
            <a:pPr algn="l"/>
            <a:r>
              <a:rPr lang="en-US" sz="1800" b="0" i="0" u="none" strike="noStrike" baseline="0" dirty="0">
                <a:solidFill>
                  <a:schemeClr val="tx1"/>
                </a:solidFill>
                <a:latin typeface="Century" panose="02040604050505020304" pitchFamily="18" charset="0"/>
              </a:rPr>
              <a:t>can be used to size the relief device. In the use of Equation (9), no credit has been taken for insulation:</a:t>
            </a:r>
          </a:p>
          <a:p>
            <a:pPr algn="l"/>
            <a:r>
              <a:rPr lang="en-US" sz="1800" b="0" i="0" u="none" strike="noStrike" baseline="0" dirty="0">
                <a:solidFill>
                  <a:schemeClr val="tx1"/>
                </a:solidFill>
                <a:latin typeface="Century" panose="02040604050505020304" pitchFamily="18" charset="0"/>
              </a:rPr>
              <a:t>The derivations of Equations (9), (10), (13), and (14) [53] are based on the physical properties of air and the </a:t>
            </a:r>
          </a:p>
          <a:p>
            <a:pPr algn="l"/>
            <a:r>
              <a:rPr lang="en-US" dirty="0">
                <a:solidFill>
                  <a:schemeClr val="tx1"/>
                </a:solidFill>
                <a:latin typeface="Century" panose="02040604050505020304" pitchFamily="18" charset="0"/>
              </a:rPr>
              <a:t>p</a:t>
            </a:r>
            <a:r>
              <a:rPr lang="en-US" sz="1800" b="0" i="0" u="none" strike="noStrike" baseline="0" dirty="0">
                <a:solidFill>
                  <a:schemeClr val="tx1"/>
                </a:solidFill>
                <a:latin typeface="Century" panose="02040604050505020304" pitchFamily="18" charset="0"/>
              </a:rPr>
              <a:t>erfect gas laws. The derivations assume that the vessel is uninsulated and has no mass, that the vessel wall </a:t>
            </a:r>
          </a:p>
          <a:p>
            <a:pPr algn="l"/>
            <a:r>
              <a:rPr lang="en-US" dirty="0">
                <a:solidFill>
                  <a:schemeClr val="tx1"/>
                </a:solidFill>
                <a:latin typeface="Century" panose="02040604050505020304" pitchFamily="18" charset="0"/>
              </a:rPr>
              <a:t>t</a:t>
            </a:r>
            <a:r>
              <a:rPr lang="en-US" sz="1800" b="0" i="0" u="none" strike="noStrike" baseline="0" dirty="0">
                <a:solidFill>
                  <a:schemeClr val="tx1"/>
                </a:solidFill>
                <a:latin typeface="Century" panose="02040604050505020304" pitchFamily="18" charset="0"/>
              </a:rPr>
              <a:t>emperature</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does not reach rupture stress temperature, and that there is no change in fluid temperature. These </a:t>
            </a:r>
          </a:p>
          <a:p>
            <a:pPr algn="l"/>
            <a:r>
              <a:rPr lang="en-US" dirty="0">
                <a:solidFill>
                  <a:schemeClr val="tx1"/>
                </a:solidFill>
                <a:latin typeface="Century" panose="02040604050505020304" pitchFamily="18" charset="0"/>
              </a:rPr>
              <a:t>a</a:t>
            </a:r>
            <a:r>
              <a:rPr lang="en-US" sz="1800" b="0" i="0" u="none" strike="noStrike" baseline="0" dirty="0">
                <a:solidFill>
                  <a:schemeClr val="tx1"/>
                </a:solidFill>
                <a:latin typeface="Century" panose="02040604050505020304" pitchFamily="18" charset="0"/>
              </a:rPr>
              <a:t>ssumptions</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should be reviewed to ensure that they are appropriate for any particular situation. Insulation that </a:t>
            </a:r>
          </a:p>
          <a:p>
            <a:pPr algn="l"/>
            <a:r>
              <a:rPr lang="en-US" sz="1800" b="0" i="0" u="none" strike="noStrike" baseline="0" dirty="0">
                <a:solidFill>
                  <a:schemeClr val="tx1"/>
                </a:solidFill>
                <a:latin typeface="Century" panose="02040604050505020304" pitchFamily="18" charset="0"/>
              </a:rPr>
              <a:t>meets the external insulation criteria outlined in 4.4.13.2.7 offers a mitigating benefit when gas-filled vessels are </a:t>
            </a:r>
          </a:p>
          <a:p>
            <a:pPr algn="l"/>
            <a:r>
              <a:rPr lang="en-US" sz="1800" b="0" i="0" u="none" strike="noStrike" baseline="0" dirty="0">
                <a:solidFill>
                  <a:schemeClr val="tx1"/>
                </a:solidFill>
                <a:latin typeface="Century" panose="02040604050505020304" pitchFamily="18" charset="0"/>
              </a:rPr>
              <a:t>exposed to a fire by decreasing the rate at which the metal wall temperature rises.</a:t>
            </a:r>
          </a:p>
          <a:p>
            <a:pPr algn="l"/>
            <a:r>
              <a:rPr lang="en-US" sz="1800" b="0" i="0" u="none" strike="noStrike" baseline="0" dirty="0">
                <a:solidFill>
                  <a:schemeClr val="tx1"/>
                </a:solidFill>
                <a:latin typeface="Century" panose="02040604050505020304" pitchFamily="18" charset="0"/>
              </a:rPr>
              <a:t>The surface area potentially exposed to a fire should be used when determining the fire-relief requirements of</a:t>
            </a:r>
          </a:p>
          <a:p>
            <a:pPr algn="l"/>
            <a:r>
              <a:rPr lang="en-US" sz="1800" b="0" i="0" u="none" strike="noStrike" baseline="0" dirty="0">
                <a:solidFill>
                  <a:schemeClr val="tx1"/>
                </a:solidFill>
                <a:latin typeface="Century" panose="02040604050505020304" pitchFamily="18" charset="0"/>
              </a:rPr>
              <a:t>gas-filled vessels.</a:t>
            </a:r>
          </a:p>
          <a:p>
            <a:pPr algn="l"/>
            <a:endParaRPr lang="en-US" sz="1800" b="0" i="0" u="none" strike="noStrike" baseline="0" dirty="0">
              <a:solidFill>
                <a:schemeClr val="tx1"/>
              </a:solidFill>
              <a:latin typeface="Century" panose="02040604050505020304" pitchFamily="18" charset="0"/>
            </a:endParaRPr>
          </a:p>
          <a:p>
            <a:pPr algn="l"/>
            <a:endParaRPr lang="en-US"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19201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r>
              <a:rPr lang="en-US" b="1" dirty="0">
                <a:solidFill>
                  <a:schemeClr val="tx1"/>
                </a:solidFill>
                <a:latin typeface="Century" panose="02040604050505020304" pitchFamily="18" charset="0"/>
              </a:rPr>
              <a:t>                                                                                    Chapter 1 </a:t>
            </a:r>
          </a:p>
          <a:p>
            <a:pPr algn="l"/>
            <a:r>
              <a:rPr lang="en-US" dirty="0">
                <a:solidFill>
                  <a:schemeClr val="tx1"/>
                </a:solidFill>
                <a:latin typeface="Century" panose="02040604050505020304" pitchFamily="18" charset="0"/>
              </a:rPr>
              <a:t>                                                                           </a:t>
            </a:r>
            <a:r>
              <a:rPr lang="en-US" b="1" dirty="0">
                <a:solidFill>
                  <a:schemeClr val="tx1"/>
                </a:solidFill>
                <a:latin typeface="Century" panose="02040604050505020304" pitchFamily="18" charset="0"/>
              </a:rPr>
              <a:t>Definitions and Terms</a:t>
            </a:r>
          </a:p>
          <a:p>
            <a:pPr algn="l"/>
            <a:endParaRPr lang="en-US" dirty="0">
              <a:solidFill>
                <a:schemeClr val="tx1"/>
              </a:solidFill>
              <a:latin typeface="Century" panose="02040604050505020304" pitchFamily="18" charset="0"/>
            </a:endParaRPr>
          </a:p>
          <a:p>
            <a:pPr algn="l"/>
            <a:r>
              <a:rPr lang="en-US" b="1" dirty="0">
                <a:solidFill>
                  <a:schemeClr val="tx1"/>
                </a:solidFill>
                <a:latin typeface="Century" panose="02040604050505020304" pitchFamily="18" charset="0"/>
              </a:rPr>
              <a:t>M</a:t>
            </a:r>
            <a:r>
              <a:rPr lang="en-US" sz="1800" b="1" i="0" u="none" strike="noStrike" baseline="0" dirty="0">
                <a:solidFill>
                  <a:schemeClr val="tx1"/>
                </a:solidFill>
                <a:latin typeface="Century" panose="02040604050505020304" pitchFamily="18" charset="0"/>
              </a:rPr>
              <a:t>aximum allowable working pressure (MAWP)</a:t>
            </a:r>
          </a:p>
          <a:p>
            <a:pPr algn="l"/>
            <a:r>
              <a:rPr lang="en-US" sz="1800" b="0" i="0" u="none" strike="noStrike" baseline="0" dirty="0">
                <a:solidFill>
                  <a:schemeClr val="tx1"/>
                </a:solidFill>
                <a:latin typeface="Century" panose="02040604050505020304" pitchFamily="18" charset="0"/>
              </a:rPr>
              <a:t>The maximum gauge pressure permissible at the top of a completed vessel in its normal operating</a:t>
            </a:r>
          </a:p>
          <a:p>
            <a:pPr algn="l"/>
            <a:r>
              <a:rPr lang="en-US" sz="1800" b="0" i="0" u="none" strike="noStrike" baseline="0" dirty="0">
                <a:solidFill>
                  <a:schemeClr val="tx1"/>
                </a:solidFill>
                <a:latin typeface="Century" panose="02040604050505020304" pitchFamily="18" charset="0"/>
              </a:rPr>
              <a:t>position at the designated coincident temperature specified for that pressure. The pressure is the least of</a:t>
            </a:r>
          </a:p>
          <a:p>
            <a:pPr algn="l"/>
            <a:r>
              <a:rPr lang="en-US" sz="1800" b="0" i="0" u="none" strike="noStrike" baseline="0" dirty="0">
                <a:solidFill>
                  <a:schemeClr val="tx1"/>
                </a:solidFill>
                <a:latin typeface="Century" panose="02040604050505020304" pitchFamily="18" charset="0"/>
              </a:rPr>
              <a:t>the values for the internal or external pressure as determined by the vessel design rules for each element</a:t>
            </a:r>
          </a:p>
          <a:p>
            <a:pPr algn="l"/>
            <a:r>
              <a:rPr lang="en-US" sz="1800" b="0" i="0" u="none" strike="noStrike" baseline="0" dirty="0">
                <a:solidFill>
                  <a:schemeClr val="tx1"/>
                </a:solidFill>
                <a:latin typeface="Century" panose="02040604050505020304" pitchFamily="18" charset="0"/>
              </a:rPr>
              <a:t>of the vessel using actual nominal thickness, exclusive of additional metal thickness allowed for corrosion</a:t>
            </a:r>
          </a:p>
          <a:p>
            <a:pPr algn="l"/>
            <a:r>
              <a:rPr lang="en-US" sz="1800" b="0" i="0" u="none" strike="noStrike" baseline="0" dirty="0">
                <a:solidFill>
                  <a:schemeClr val="tx1"/>
                </a:solidFill>
                <a:latin typeface="Century" panose="02040604050505020304" pitchFamily="18" charset="0"/>
              </a:rPr>
              <a:t>and loadings other than pressure. The MAWP is the basis for the pressure setting of the pressure-relief</a:t>
            </a:r>
          </a:p>
          <a:p>
            <a:pPr algn="l"/>
            <a:r>
              <a:rPr lang="en-US" sz="1800" b="0" i="0" u="none" strike="noStrike" baseline="0" dirty="0">
                <a:solidFill>
                  <a:schemeClr val="tx1"/>
                </a:solidFill>
                <a:latin typeface="Century" panose="02040604050505020304" pitchFamily="18" charset="0"/>
              </a:rPr>
              <a:t>devices that protect the vessel. The MAWP is normally greater than the design pressure but can be equal</a:t>
            </a:r>
          </a:p>
          <a:p>
            <a:pPr algn="l"/>
            <a:r>
              <a:rPr lang="en-US" sz="1800" b="0" i="0" u="none" strike="noStrike" baseline="0" dirty="0">
                <a:solidFill>
                  <a:schemeClr val="tx1"/>
                </a:solidFill>
                <a:latin typeface="Century" panose="02040604050505020304" pitchFamily="18" charset="0"/>
              </a:rPr>
              <a:t>to the design pressure when the design rules are used only to calculate the minimum thickness for each</a:t>
            </a:r>
          </a:p>
          <a:p>
            <a:pPr algn="l"/>
            <a:r>
              <a:rPr lang="en-US" sz="1800" b="0" i="0" u="none" strike="noStrike" baseline="0" dirty="0">
                <a:solidFill>
                  <a:schemeClr val="tx1"/>
                </a:solidFill>
                <a:latin typeface="Century" panose="02040604050505020304" pitchFamily="18" charset="0"/>
              </a:rPr>
              <a:t>element and calculations are not made to determine the value of the MAWP.</a:t>
            </a:r>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4212935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4BFEE-11B4-3440-D24E-47B6BE7E63A8}"/>
              </a:ext>
            </a:extLst>
          </p:cNvPr>
          <p:cNvPicPr>
            <a:picLocks noChangeAspect="1"/>
          </p:cNvPicPr>
          <p:nvPr/>
        </p:nvPicPr>
        <p:blipFill>
          <a:blip r:embed="rId2"/>
          <a:stretch>
            <a:fillRect/>
          </a:stretch>
        </p:blipFill>
        <p:spPr>
          <a:xfrm>
            <a:off x="251434" y="124287"/>
            <a:ext cx="9123385" cy="6343095"/>
          </a:xfrm>
          <a:prstGeom prst="rect">
            <a:avLst/>
          </a:prstGeom>
        </p:spPr>
      </p:pic>
    </p:spTree>
    <p:extLst>
      <p:ext uri="{BB962C8B-B14F-4D97-AF65-F5344CB8AC3E}">
        <p14:creationId xmlns:p14="http://schemas.microsoft.com/office/powerpoint/2010/main" val="106484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7A0E4F-D02D-EBFA-4254-94B977BEE979}"/>
              </a:ext>
            </a:extLst>
          </p:cNvPr>
          <p:cNvPicPr>
            <a:picLocks noGrp="1" noChangeAspect="1"/>
          </p:cNvPicPr>
          <p:nvPr>
            <p:ph idx="1"/>
          </p:nvPr>
        </p:nvPicPr>
        <p:blipFill>
          <a:blip r:embed="rId2"/>
          <a:stretch>
            <a:fillRect/>
          </a:stretch>
        </p:blipFill>
        <p:spPr>
          <a:xfrm>
            <a:off x="419603" y="90533"/>
            <a:ext cx="8582433" cy="6441541"/>
          </a:xfrm>
        </p:spPr>
      </p:pic>
    </p:spTree>
    <p:extLst>
      <p:ext uri="{BB962C8B-B14F-4D97-AF65-F5344CB8AC3E}">
        <p14:creationId xmlns:p14="http://schemas.microsoft.com/office/powerpoint/2010/main" val="241405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89EE49-8908-01A9-D9CD-1CD35A8F1120}"/>
              </a:ext>
            </a:extLst>
          </p:cNvPr>
          <p:cNvPicPr>
            <a:picLocks noGrp="1" noChangeAspect="1"/>
          </p:cNvPicPr>
          <p:nvPr>
            <p:ph idx="1"/>
          </p:nvPr>
        </p:nvPicPr>
        <p:blipFill>
          <a:blip r:embed="rId2"/>
          <a:stretch>
            <a:fillRect/>
          </a:stretch>
        </p:blipFill>
        <p:spPr>
          <a:xfrm>
            <a:off x="0" y="899249"/>
            <a:ext cx="8596312" cy="3733028"/>
          </a:xfrm>
        </p:spPr>
      </p:pic>
    </p:spTree>
    <p:extLst>
      <p:ext uri="{BB962C8B-B14F-4D97-AF65-F5344CB8AC3E}">
        <p14:creationId xmlns:p14="http://schemas.microsoft.com/office/powerpoint/2010/main" val="27657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3C741-4B8A-826B-2FD7-7ACA501E8AC9}"/>
              </a:ext>
            </a:extLst>
          </p:cNvPr>
          <p:cNvSpPr>
            <a:spLocks noGrp="1"/>
          </p:cNvSpPr>
          <p:nvPr>
            <p:ph idx="1"/>
          </p:nvPr>
        </p:nvSpPr>
        <p:spPr>
          <a:xfrm>
            <a:off x="0" y="0"/>
            <a:ext cx="12192000" cy="6857999"/>
          </a:xfrm>
        </p:spPr>
        <p:txBody>
          <a:bodyPr/>
          <a:lstStyle/>
          <a:p>
            <a:pPr marL="0" indent="0">
              <a:buNone/>
            </a:pPr>
            <a:endParaRPr lang="en-US" dirty="0"/>
          </a:p>
        </p:txBody>
      </p:sp>
    </p:spTree>
    <p:extLst>
      <p:ext uri="{BB962C8B-B14F-4D97-AF65-F5344CB8AC3E}">
        <p14:creationId xmlns:p14="http://schemas.microsoft.com/office/powerpoint/2010/main" val="358732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fontScale="85000" lnSpcReduction="10000"/>
          </a:bodyPr>
          <a:lstStyle/>
          <a:p>
            <a:pPr algn="l"/>
            <a:r>
              <a:rPr lang="en-US" sz="1800" b="1" i="0" u="none" strike="noStrike" baseline="0" dirty="0">
                <a:solidFill>
                  <a:schemeClr val="tx1"/>
                </a:solidFill>
                <a:latin typeface="Century" panose="02040604050505020304" pitchFamily="18" charset="0"/>
              </a:rPr>
              <a:t>                                                                                </a:t>
            </a:r>
          </a:p>
          <a:p>
            <a:pPr algn="l"/>
            <a:r>
              <a:rPr lang="en-US" sz="1800" b="1" i="0" u="none" strike="noStrike" baseline="0" dirty="0">
                <a:solidFill>
                  <a:schemeClr val="tx1"/>
                </a:solidFill>
                <a:latin typeface="Century" panose="02040604050505020304" pitchFamily="18" charset="0"/>
              </a:rPr>
              <a:t>Failure of Automatic Controls Scenario</a:t>
            </a:r>
          </a:p>
          <a:p>
            <a:pPr algn="l"/>
            <a:endParaRPr lang="en-US" sz="1800" b="1"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Inadvertent Valve Opening</a:t>
            </a:r>
          </a:p>
          <a:p>
            <a:pPr algn="l"/>
            <a:endParaRPr lang="en-US" sz="1800" b="0" i="0" u="none" strike="noStrike" baseline="0" dirty="0">
              <a:solidFill>
                <a:schemeClr val="tx1"/>
              </a:solidFill>
              <a:latin typeface="Century" panose="02040604050505020304" pitchFamily="18" charset="0"/>
            </a:endParaRPr>
          </a:p>
          <a:p>
            <a:pPr algn="l"/>
            <a:r>
              <a:rPr lang="en-US" b="0" i="0" u="none" strike="noStrike" baseline="0" dirty="0">
                <a:solidFill>
                  <a:schemeClr val="tx1"/>
                </a:solidFill>
                <a:latin typeface="Century" panose="02040604050505020304" pitchFamily="18" charset="0"/>
              </a:rPr>
              <a:t>The inadvertent opening of any valve from a source of higher pressure, such as high-pressure steam or process</a:t>
            </a:r>
          </a:p>
          <a:p>
            <a:pPr algn="l"/>
            <a:r>
              <a:rPr lang="en-US" b="0" i="0" u="none" strike="noStrike" baseline="0" dirty="0">
                <a:solidFill>
                  <a:schemeClr val="tx1"/>
                </a:solidFill>
                <a:latin typeface="Century" panose="02040604050505020304" pitchFamily="18" charset="0"/>
              </a:rPr>
              <a:t>fluids, should be considered. Administrative controls can be used to prevent inadvertent valve opening, subject to</a:t>
            </a:r>
          </a:p>
          <a:p>
            <a:pPr algn="l"/>
            <a:r>
              <a:rPr lang="en-US" b="0" i="0" u="none" strike="noStrike" baseline="0" dirty="0">
                <a:solidFill>
                  <a:schemeClr val="tx1"/>
                </a:solidFill>
                <a:latin typeface="Century" panose="02040604050505020304" pitchFamily="18" charset="0"/>
              </a:rPr>
              <a:t>4.2.1 and 4.2.2. The relief load should be determined using the maximum operating pressure upstream of the </a:t>
            </a:r>
          </a:p>
          <a:p>
            <a:pPr algn="l"/>
            <a:r>
              <a:rPr lang="en-US" dirty="0">
                <a:solidFill>
                  <a:schemeClr val="tx1"/>
                </a:solidFill>
                <a:latin typeface="Century" panose="02040604050505020304" pitchFamily="18" charset="0"/>
              </a:rPr>
              <a:t>v</a:t>
            </a:r>
            <a:r>
              <a:rPr lang="en-US" b="0" i="0" u="none" strike="noStrike" baseline="0" dirty="0">
                <a:solidFill>
                  <a:schemeClr val="tx1"/>
                </a:solidFill>
                <a:latin typeface="Century" panose="02040604050505020304" pitchFamily="18" charset="0"/>
              </a:rPr>
              <a:t>alve</a:t>
            </a:r>
            <a:r>
              <a:rPr lang="en-US" dirty="0">
                <a:solidFill>
                  <a:schemeClr val="tx1"/>
                </a:solidFill>
                <a:latin typeface="Century" panose="02040604050505020304" pitchFamily="18" charset="0"/>
              </a:rPr>
              <a:t> </a:t>
            </a:r>
            <a:r>
              <a:rPr lang="en-US" b="0" i="0" u="none" strike="noStrike" baseline="0" dirty="0">
                <a:solidFill>
                  <a:schemeClr val="tx1"/>
                </a:solidFill>
                <a:latin typeface="Century" panose="02040604050505020304" pitchFamily="18" charset="0"/>
              </a:rPr>
              <a:t>and the relieving pressure on equipment downstream of the valve. If the pressure source is a pipeline or a</a:t>
            </a:r>
          </a:p>
          <a:p>
            <a:pPr algn="l"/>
            <a:r>
              <a:rPr lang="en-US" b="0" i="0" u="none" strike="noStrike" baseline="0" dirty="0">
                <a:solidFill>
                  <a:schemeClr val="tx1"/>
                </a:solidFill>
                <a:latin typeface="Century" panose="02040604050505020304" pitchFamily="18" charset="0"/>
              </a:rPr>
              <a:t>production well, the pressure upstream of the valve may reach the maximum shut-in pressure of the source after </a:t>
            </a:r>
          </a:p>
          <a:p>
            <a:pPr algn="l"/>
            <a:r>
              <a:rPr lang="en-US" dirty="0">
                <a:solidFill>
                  <a:schemeClr val="tx1"/>
                </a:solidFill>
                <a:latin typeface="Century" panose="02040604050505020304" pitchFamily="18" charset="0"/>
              </a:rPr>
              <a:t>a </a:t>
            </a:r>
            <a:r>
              <a:rPr lang="en-US" b="0" i="0" u="none" strike="noStrike" baseline="0" dirty="0">
                <a:solidFill>
                  <a:schemeClr val="tx1"/>
                </a:solidFill>
                <a:latin typeface="Century" panose="02040604050505020304" pitchFamily="18" charset="0"/>
              </a:rPr>
              <a:t>shutdown. The user should determine whether inadvertent valve opening combined with maximum shut-in </a:t>
            </a:r>
          </a:p>
          <a:p>
            <a:pPr algn="l"/>
            <a:r>
              <a:rPr lang="en-US" dirty="0">
                <a:solidFill>
                  <a:schemeClr val="tx1"/>
                </a:solidFill>
                <a:latin typeface="Century" panose="02040604050505020304" pitchFamily="18" charset="0"/>
              </a:rPr>
              <a:t>p</a:t>
            </a:r>
            <a:r>
              <a:rPr lang="en-US" b="0" i="0" u="none" strike="noStrike" baseline="0" dirty="0">
                <a:solidFill>
                  <a:schemeClr val="tx1"/>
                </a:solidFill>
                <a:latin typeface="Century" panose="02040604050505020304" pitchFamily="18" charset="0"/>
              </a:rPr>
              <a:t>ressure</a:t>
            </a:r>
            <a:r>
              <a:rPr lang="en-US" dirty="0">
                <a:solidFill>
                  <a:schemeClr val="tx1"/>
                </a:solidFill>
                <a:latin typeface="Century" panose="02040604050505020304" pitchFamily="18" charset="0"/>
              </a:rPr>
              <a:t> </a:t>
            </a:r>
            <a:r>
              <a:rPr lang="en-US" b="0" i="0" u="none" strike="noStrike" baseline="0" dirty="0">
                <a:solidFill>
                  <a:schemeClr val="tx1"/>
                </a:solidFill>
                <a:latin typeface="Century" panose="02040604050505020304" pitchFamily="18" charset="0"/>
              </a:rPr>
              <a:t>in upstream system is a credible relief case</a:t>
            </a:r>
            <a:r>
              <a:rPr lang="en-US" sz="1900" b="0" i="0" u="none" strike="noStrike" baseline="0" dirty="0">
                <a:solidFill>
                  <a:schemeClr val="tx1"/>
                </a:solidFill>
                <a:latin typeface="Century" panose="02040604050505020304" pitchFamily="18" charset="0"/>
              </a:rPr>
              <a:t>. There can be single or multiple inlet lines fitted with control devices. The </a:t>
            </a:r>
          </a:p>
          <a:p>
            <a:pPr algn="l"/>
            <a:r>
              <a:rPr lang="en-US" sz="1900" b="0" i="0" u="none" strike="noStrike" baseline="0" dirty="0">
                <a:solidFill>
                  <a:schemeClr val="tx1"/>
                </a:solidFill>
                <a:latin typeface="Century" panose="02040604050505020304" pitchFamily="18" charset="0"/>
              </a:rPr>
              <a:t>scenario to consider is that one inlet valve is in a fully opened position regardless of the control valve failure position. Opening </a:t>
            </a:r>
          </a:p>
          <a:p>
            <a:pPr algn="l"/>
            <a:r>
              <a:rPr lang="en-US" sz="1900" b="0" i="0" u="none" strike="noStrike" baseline="0" dirty="0">
                <a:solidFill>
                  <a:schemeClr val="tx1"/>
                </a:solidFill>
                <a:latin typeface="Century" panose="02040604050505020304" pitchFamily="18" charset="0"/>
              </a:rPr>
              <a:t>of this control valve can be caused by instrument failure or </a:t>
            </a:r>
            <a:r>
              <a:rPr lang="en-US" sz="1900" b="0" i="0" u="none" strike="noStrike" baseline="0" dirty="0" err="1">
                <a:solidFill>
                  <a:schemeClr val="tx1"/>
                </a:solidFill>
                <a:latin typeface="Century" panose="02040604050505020304" pitchFamily="18" charset="0"/>
              </a:rPr>
              <a:t>misoperation</a:t>
            </a:r>
            <a:r>
              <a:rPr lang="en-US" sz="1900" b="0" i="0" u="none" strike="noStrike" baseline="0" dirty="0">
                <a:solidFill>
                  <a:schemeClr val="tx1"/>
                </a:solidFill>
                <a:latin typeface="Century" panose="02040604050505020304" pitchFamily="18" charset="0"/>
              </a:rPr>
              <a:t>. If the system has multiple inlets, the position of any </a:t>
            </a:r>
          </a:p>
          <a:p>
            <a:pPr algn="l"/>
            <a:r>
              <a:rPr lang="en-US" sz="1900" b="0" i="0" u="none" strike="noStrike" baseline="0" dirty="0">
                <a:solidFill>
                  <a:schemeClr val="tx1"/>
                </a:solidFill>
                <a:latin typeface="Century" panose="02040604050505020304" pitchFamily="18" charset="0"/>
              </a:rPr>
              <a:t>control device in those remaining lines shall be assumed to remain in its normal operating position. Therefore, the required </a:t>
            </a:r>
          </a:p>
          <a:p>
            <a:pPr algn="l"/>
            <a:r>
              <a:rPr lang="en-US" sz="1900" dirty="0">
                <a:solidFill>
                  <a:schemeClr val="tx1"/>
                </a:solidFill>
                <a:latin typeface="Century" panose="02040604050505020304" pitchFamily="18" charset="0"/>
              </a:rPr>
              <a:t>r</a:t>
            </a:r>
            <a:r>
              <a:rPr lang="en-US" sz="1900" b="0" i="0" u="none" strike="noStrike" baseline="0" dirty="0">
                <a:solidFill>
                  <a:schemeClr val="tx1"/>
                </a:solidFill>
                <a:latin typeface="Century" panose="02040604050505020304" pitchFamily="18" charset="0"/>
              </a:rPr>
              <a:t>elieving</a:t>
            </a:r>
            <a:r>
              <a:rPr lang="en-US" sz="1900" dirty="0">
                <a:solidFill>
                  <a:schemeClr val="tx1"/>
                </a:solidFill>
                <a:latin typeface="Century" panose="02040604050505020304" pitchFamily="18" charset="0"/>
              </a:rPr>
              <a:t> </a:t>
            </a:r>
            <a:r>
              <a:rPr lang="en-US" sz="1900" b="0" i="0" u="none" strike="noStrike" baseline="0" dirty="0">
                <a:solidFill>
                  <a:schemeClr val="tx1"/>
                </a:solidFill>
                <a:latin typeface="Century" panose="02040604050505020304" pitchFamily="18" charset="0"/>
              </a:rPr>
              <a:t>rate is the difference between the maximum expected inlet flow and the normal outlet flow, adjusted for relieving</a:t>
            </a:r>
          </a:p>
          <a:p>
            <a:pPr algn="l"/>
            <a:r>
              <a:rPr lang="en-US" sz="1900" b="0" i="0" u="none" strike="noStrike" baseline="0" dirty="0">
                <a:solidFill>
                  <a:schemeClr val="tx1"/>
                </a:solidFill>
                <a:latin typeface="Century" panose="02040604050505020304" pitchFamily="18" charset="0"/>
              </a:rPr>
              <a:t>conditions and considering unit turndown, assuming that the other valves in the system are still in operating position</a:t>
            </a:r>
          </a:p>
          <a:p>
            <a:pPr algn="l"/>
            <a:r>
              <a:rPr lang="en-US" sz="1900" b="0" i="0" u="none" strike="noStrike" baseline="0" dirty="0">
                <a:solidFill>
                  <a:schemeClr val="tx1"/>
                </a:solidFill>
                <a:latin typeface="Century" panose="02040604050505020304" pitchFamily="18" charset="0"/>
              </a:rPr>
              <a:t>at normal flow (i.e. normally open, normally closed, or throttling</a:t>
            </a:r>
            <a:endParaRPr lang="en-US" sz="1900" b="1" i="0" u="none" strike="noStrike" baseline="0"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48096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sz="1800" b="0" i="0" u="none" strike="noStrike" baseline="0" dirty="0">
                <a:solidFill>
                  <a:schemeClr val="tx1"/>
                </a:solidFill>
                <a:latin typeface="Century" panose="02040604050505020304" pitchFamily="18" charset="0"/>
              </a:rPr>
              <a:t>The following applies when a manual or actuated valve is inadvertently opened, causing pressure buildup in a</a:t>
            </a:r>
          </a:p>
          <a:p>
            <a:pPr algn="l"/>
            <a:r>
              <a:rPr lang="en-US" sz="1800" b="0" i="0" u="none" strike="noStrike" baseline="0" dirty="0">
                <a:solidFill>
                  <a:schemeClr val="tx1"/>
                </a:solidFill>
                <a:latin typeface="Century" panose="02040604050505020304" pitchFamily="18" charset="0"/>
              </a:rPr>
              <a:t>vessel. The vessel should have a PRD large enough to pass a rate equal to the flow through the open valve; credit</a:t>
            </a:r>
          </a:p>
          <a:p>
            <a:pPr algn="l"/>
            <a:r>
              <a:rPr lang="en-US" sz="1800" b="0" i="0" u="none" strike="noStrike" baseline="0" dirty="0">
                <a:solidFill>
                  <a:schemeClr val="tx1"/>
                </a:solidFill>
                <a:latin typeface="Century" panose="02040604050505020304" pitchFamily="18" charset="0"/>
              </a:rPr>
              <a:t>may be taken for the flow capacity of vessel outlets that can reasonably be expected to remain open. The manual </a:t>
            </a:r>
          </a:p>
          <a:p>
            <a:pPr algn="l"/>
            <a:r>
              <a:rPr lang="en-US" dirty="0">
                <a:solidFill>
                  <a:schemeClr val="tx1"/>
                </a:solidFill>
                <a:latin typeface="Century" panose="02040604050505020304" pitchFamily="18" charset="0"/>
              </a:rPr>
              <a:t>o</a:t>
            </a:r>
            <a:r>
              <a:rPr lang="en-US" sz="1800" b="0" i="0" u="none" strike="noStrike" baseline="0" dirty="0">
                <a:solidFill>
                  <a:schemeClr val="tx1"/>
                </a:solidFill>
                <a:latin typeface="Century" panose="02040604050505020304" pitchFamily="18" charset="0"/>
              </a:rPr>
              <a:t>r</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actuated valve should be considered as passing its capacity at a full-open position with the pressure in the </a:t>
            </a:r>
          </a:p>
          <a:p>
            <a:pPr algn="l"/>
            <a:r>
              <a:rPr lang="en-US" sz="1800" b="0" i="0" u="none" strike="noStrike" baseline="0" dirty="0">
                <a:solidFill>
                  <a:schemeClr val="tx1"/>
                </a:solidFill>
                <a:latin typeface="Century" panose="02040604050505020304" pitchFamily="18" charset="0"/>
              </a:rPr>
              <a:t>vessel at relieving conditions. Volumetric or heat-content equivalents may be used if the manual or actuated </a:t>
            </a:r>
          </a:p>
          <a:p>
            <a:pPr algn="l"/>
            <a:r>
              <a:rPr lang="en-US" sz="1800" b="0" i="0" u="none" strike="noStrike" baseline="0" dirty="0">
                <a:solidFill>
                  <a:schemeClr val="tx1"/>
                </a:solidFill>
                <a:latin typeface="Century" panose="02040604050505020304" pitchFamily="18" charset="0"/>
              </a:rPr>
              <a:t>valve admits a liquid that flashes or a fluid that causes vaporizing of the vessel contents.</a:t>
            </a:r>
          </a:p>
          <a:p>
            <a:pPr algn="l"/>
            <a:endParaRPr lang="en-US"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381891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sz="1800" b="0" i="0" u="none" strike="noStrike" baseline="0" dirty="0">
                <a:solidFill>
                  <a:schemeClr val="tx1"/>
                </a:solidFill>
                <a:latin typeface="Century" panose="02040604050505020304" pitchFamily="18" charset="0"/>
              </a:rPr>
              <a:t>An important consideration is the effect of having a manual bypass on the inlet control valve(s) at least partially </a:t>
            </a:r>
          </a:p>
          <a:p>
            <a:pPr algn="l"/>
            <a:r>
              <a:rPr lang="en-US" sz="1800" b="0" i="0" u="none" strike="noStrike" baseline="0" dirty="0">
                <a:solidFill>
                  <a:schemeClr val="tx1"/>
                </a:solidFill>
                <a:latin typeface="Century" panose="02040604050505020304" pitchFamily="18" charset="0"/>
              </a:rPr>
              <a:t>open. If, during operation, the bypass valve is opened to provide additional flow, then this total flow (control valve </a:t>
            </a:r>
          </a:p>
          <a:p>
            <a:pPr algn="l"/>
            <a:r>
              <a:rPr lang="en-US" sz="1800" b="0" i="0" u="none" strike="noStrike" baseline="0" dirty="0">
                <a:solidFill>
                  <a:schemeClr val="tx1"/>
                </a:solidFill>
                <a:latin typeface="Century" panose="02040604050505020304" pitchFamily="18" charset="0"/>
              </a:rPr>
              <a:t>wide open and bypass valve normal position) shall be considered in the relieving scenario.</a:t>
            </a:r>
            <a:endParaRPr lang="en-US"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The potential for the bypass valve to be inadvertently opened (e.g. during normal operations, control valve</a:t>
            </a:r>
          </a:p>
          <a:p>
            <a:pPr algn="l"/>
            <a:r>
              <a:rPr lang="en-US" sz="1800" b="0" i="0" u="none" strike="noStrike" baseline="0" dirty="0">
                <a:solidFill>
                  <a:schemeClr val="tx1"/>
                </a:solidFill>
                <a:latin typeface="Century" panose="02040604050505020304" pitchFamily="18" charset="0"/>
              </a:rPr>
              <a:t>maintenance, start-up, shutdown, or special operations) while the control valve is operating (both bypass and</a:t>
            </a:r>
          </a:p>
          <a:p>
            <a:pPr algn="l"/>
            <a:r>
              <a:rPr lang="en-US" sz="1800" b="0" i="0" u="none" strike="noStrike" baseline="0" dirty="0">
                <a:solidFill>
                  <a:schemeClr val="tx1"/>
                </a:solidFill>
                <a:latin typeface="Century" panose="02040604050505020304" pitchFamily="18" charset="0"/>
              </a:rPr>
              <a:t>control valve wide open) should also be considered. Administrative controls can be used to prevent inadvertent</a:t>
            </a:r>
          </a:p>
          <a:p>
            <a:pPr algn="l"/>
            <a:r>
              <a:rPr lang="en-US" sz="1800" b="0" i="0" u="none" strike="noStrike" baseline="0" dirty="0">
                <a:solidFill>
                  <a:schemeClr val="tx1"/>
                </a:solidFill>
                <a:latin typeface="Century" panose="02040604050505020304" pitchFamily="18" charset="0"/>
              </a:rPr>
              <a:t>opening of the bypass valve. The user is cautioned that some systems can have unacceptable risk due to failure of </a:t>
            </a:r>
          </a:p>
          <a:p>
            <a:pPr algn="l"/>
            <a:r>
              <a:rPr lang="en-US" sz="1800" b="0" i="0" u="none" strike="noStrike" baseline="0" dirty="0">
                <a:solidFill>
                  <a:schemeClr val="tx1"/>
                </a:solidFill>
                <a:latin typeface="Century" panose="02040604050505020304" pitchFamily="18" charset="0"/>
              </a:rPr>
              <a:t>administrative controls and resulting consequences due to loss of containment. In these cases, limiting the </a:t>
            </a:r>
          </a:p>
          <a:p>
            <a:pPr algn="l"/>
            <a:r>
              <a:rPr lang="en-US" sz="1800" b="0" i="0" u="none" strike="noStrike" baseline="0" dirty="0">
                <a:solidFill>
                  <a:schemeClr val="tx1"/>
                </a:solidFill>
                <a:latin typeface="Century" panose="02040604050505020304" pitchFamily="18" charset="0"/>
              </a:rPr>
              <a:t>overpressure to the normally allowable overpressure can be more appropriate. Note that the entire system, </a:t>
            </a:r>
          </a:p>
          <a:p>
            <a:pPr algn="l"/>
            <a:r>
              <a:rPr lang="en-US" sz="1800" b="0" i="0" u="none" strike="noStrike" baseline="0" dirty="0">
                <a:solidFill>
                  <a:schemeClr val="tx1"/>
                </a:solidFill>
                <a:latin typeface="Century" panose="02040604050505020304" pitchFamily="18" charset="0"/>
              </a:rPr>
              <a:t>including all of the auxiliary devices (e.g. gasketed joints, instrumentation), should be considered for the </a:t>
            </a:r>
          </a:p>
          <a:p>
            <a:pPr algn="l"/>
            <a:r>
              <a:rPr lang="en-US" sz="1800" b="0" i="0" u="none" strike="noStrike" baseline="0" dirty="0">
                <a:solidFill>
                  <a:schemeClr val="tx1"/>
                </a:solidFill>
                <a:latin typeface="Century" panose="02040604050505020304" pitchFamily="18" charset="0"/>
              </a:rPr>
              <a:t>overpressure during the failure of administrative controls.</a:t>
            </a:r>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318453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sz="1800" b="0" i="0" u="none" strike="noStrike" baseline="0" dirty="0">
                <a:solidFill>
                  <a:schemeClr val="tx1"/>
                </a:solidFill>
                <a:latin typeface="Century" panose="02040604050505020304" pitchFamily="18" charset="0"/>
              </a:rPr>
              <a:t>Other situations can arise where problems involved in evaluating relief requirements after the failure of an inlet</a:t>
            </a:r>
          </a:p>
          <a:p>
            <a:pPr algn="l"/>
            <a:r>
              <a:rPr lang="en-US" sz="1800" b="0" i="0" u="none" strike="noStrike" baseline="0" dirty="0">
                <a:solidFill>
                  <a:schemeClr val="tx1"/>
                </a:solidFill>
                <a:latin typeface="Century" panose="02040604050505020304" pitchFamily="18" charset="0"/>
              </a:rPr>
              <a:t>control device are more complex and of special concern (e.g. a pressure vessel operating at a high pressure where</a:t>
            </a:r>
          </a:p>
          <a:p>
            <a:pPr algn="l"/>
            <a:r>
              <a:rPr lang="en-US" sz="1800" b="0" i="0" u="none" strike="noStrike" baseline="0" dirty="0">
                <a:solidFill>
                  <a:schemeClr val="tx1"/>
                </a:solidFill>
                <a:latin typeface="Century" panose="02040604050505020304" pitchFamily="18" charset="0"/>
              </a:rPr>
              <a:t>liquid bottoms are on level control and discharge into a lower-pressure system). Usually, when the liquid is let </a:t>
            </a:r>
          </a:p>
          <a:p>
            <a:pPr algn="l"/>
            <a:r>
              <a:rPr lang="en-US" dirty="0">
                <a:solidFill>
                  <a:schemeClr val="tx1"/>
                </a:solidFill>
                <a:latin typeface="Century" panose="02040604050505020304" pitchFamily="18" charset="0"/>
              </a:rPr>
              <a:t>d</a:t>
            </a:r>
            <a:r>
              <a:rPr lang="en-US" sz="1800" b="0" i="0" u="none" strike="noStrike" baseline="0" dirty="0">
                <a:solidFill>
                  <a:schemeClr val="tx1"/>
                </a:solidFill>
                <a:latin typeface="Century" panose="02040604050505020304" pitchFamily="18" charset="0"/>
              </a:rPr>
              <a:t>own from the high-pressure vessel into the low-pressure system, only the flashing effect is of concern in the </a:t>
            </a:r>
          </a:p>
          <a:p>
            <a:pPr algn="l"/>
            <a:r>
              <a:rPr lang="en-US" sz="1800" b="0" i="0" u="none" strike="noStrike" baseline="0" dirty="0">
                <a:solidFill>
                  <a:schemeClr val="tx1"/>
                </a:solidFill>
                <a:latin typeface="Century" panose="02040604050505020304" pitchFamily="18" charset="0"/>
              </a:rPr>
              <a:t>event that the low-pressure system has a closed outlet. However, the designer should also consider that vapors </a:t>
            </a:r>
          </a:p>
          <a:p>
            <a:pPr algn="l"/>
            <a:r>
              <a:rPr lang="en-US" sz="1800" b="0" i="0" u="none" strike="noStrike" baseline="0" dirty="0">
                <a:solidFill>
                  <a:schemeClr val="tx1"/>
                </a:solidFill>
                <a:latin typeface="Century" panose="02040604050505020304" pitchFamily="18" charset="0"/>
              </a:rPr>
              <a:t>flow into the low-pressure system if loss of liquid level occurs in the vessel at higher pressure. In this case, if the </a:t>
            </a:r>
          </a:p>
          <a:p>
            <a:pPr algn="l"/>
            <a:r>
              <a:rPr lang="en-US" sz="1800" b="0" i="0" u="none" strike="noStrike" baseline="0" dirty="0">
                <a:solidFill>
                  <a:schemeClr val="tx1"/>
                </a:solidFill>
                <a:latin typeface="Century" panose="02040604050505020304" pitchFamily="18" charset="0"/>
              </a:rPr>
              <a:t>volume of the source of incoming vapors is large compared with the volume of the low-pressure system or if the </a:t>
            </a:r>
          </a:p>
          <a:p>
            <a:pPr algn="l"/>
            <a:r>
              <a:rPr lang="en-US" sz="1800" b="0" i="0" u="none" strike="noStrike" baseline="0" dirty="0">
                <a:solidFill>
                  <a:schemeClr val="tx1"/>
                </a:solidFill>
                <a:latin typeface="Century" panose="02040604050505020304" pitchFamily="18" charset="0"/>
              </a:rPr>
              <a:t>source of vapor is unlimited, serious overpressure can rapidly develop. When this occurs, it can be necessary to </a:t>
            </a:r>
          </a:p>
          <a:p>
            <a:pPr algn="l"/>
            <a:r>
              <a:rPr lang="en-US" sz="1800" b="0" i="0" u="none" strike="noStrike" baseline="0" dirty="0">
                <a:solidFill>
                  <a:schemeClr val="tx1"/>
                </a:solidFill>
                <a:latin typeface="Century" panose="02040604050505020304" pitchFamily="18" charset="0"/>
              </a:rPr>
              <a:t>size relief devices on the low-pressure system to handle the full vapor flow through the liquid control valve. The </a:t>
            </a:r>
          </a:p>
          <a:p>
            <a:pPr algn="l"/>
            <a:r>
              <a:rPr lang="en-US" sz="1800" b="0" i="0" u="none" strike="noStrike" baseline="0" dirty="0">
                <a:solidFill>
                  <a:schemeClr val="tx1"/>
                </a:solidFill>
                <a:latin typeface="Century" panose="02040604050505020304" pitchFamily="18" charset="0"/>
              </a:rPr>
              <a:t>loss of liquid level followed by high-pressure vapor flow is commonly referred to as “vapor breakthrough” or “gas </a:t>
            </a:r>
          </a:p>
          <a:p>
            <a:pPr algn="l"/>
            <a:r>
              <a:rPr lang="en-US" sz="1800" b="0" i="0" u="none" strike="noStrike" baseline="0" dirty="0">
                <a:solidFill>
                  <a:schemeClr val="tx1"/>
                </a:solidFill>
                <a:latin typeface="Century" panose="02040604050505020304" pitchFamily="18" charset="0"/>
              </a:rPr>
              <a:t>blowby.</a:t>
            </a:r>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4175997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sz="1800" b="1" i="0" u="none" strike="noStrike" baseline="0" dirty="0">
                <a:solidFill>
                  <a:schemeClr val="tx1"/>
                </a:solidFill>
                <a:latin typeface="Century" panose="02040604050505020304" pitchFamily="18" charset="0"/>
              </a:rPr>
              <a:t>Closed Outlets</a:t>
            </a:r>
          </a:p>
          <a:p>
            <a:pPr algn="l"/>
            <a:r>
              <a:rPr lang="en-US" sz="1800" b="0" i="0" u="none" strike="noStrike" baseline="0" dirty="0">
                <a:solidFill>
                  <a:schemeClr val="tx1"/>
                </a:solidFill>
                <a:latin typeface="Century" panose="02040604050505020304" pitchFamily="18" charset="0"/>
              </a:rPr>
              <a:t>The inadvertent closure of a valve on the outlet of pressure equipment while the equipment is on stream can </a:t>
            </a:r>
          </a:p>
          <a:p>
            <a:pPr algn="l"/>
            <a:r>
              <a:rPr lang="en-US" dirty="0">
                <a:solidFill>
                  <a:schemeClr val="tx1"/>
                </a:solidFill>
                <a:latin typeface="Century" panose="02040604050505020304" pitchFamily="18" charset="0"/>
              </a:rPr>
              <a:t>e</a:t>
            </a:r>
            <a:r>
              <a:rPr lang="en-US" sz="1800" b="0" i="0" u="none" strike="noStrike" baseline="0" dirty="0">
                <a:solidFill>
                  <a:schemeClr val="tx1"/>
                </a:solidFill>
                <a:latin typeface="Century" panose="02040604050505020304" pitchFamily="18" charset="0"/>
              </a:rPr>
              <a:t>xpose</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the equipment to a pressure that exceeds the MAWP. Every valve (i.e. manual, control, or remotely </a:t>
            </a:r>
          </a:p>
          <a:p>
            <a:pPr algn="l"/>
            <a:r>
              <a:rPr lang="en-US" sz="1800" b="0" i="0" u="none" strike="noStrike" baseline="0" dirty="0">
                <a:solidFill>
                  <a:schemeClr val="tx1"/>
                </a:solidFill>
                <a:latin typeface="Century" panose="02040604050505020304" pitchFamily="18" charset="0"/>
              </a:rPr>
              <a:t>operated) should be considered as being subject to inadvertent operation. If closure of an outlet valve can result </a:t>
            </a:r>
          </a:p>
          <a:p>
            <a:pPr algn="l"/>
            <a:r>
              <a:rPr lang="en-US" sz="1800" b="0" i="0" u="none" strike="noStrike" baseline="0" dirty="0">
                <a:solidFill>
                  <a:schemeClr val="tx1"/>
                </a:solidFill>
                <a:latin typeface="Century" panose="02040604050505020304" pitchFamily="18" charset="0"/>
              </a:rPr>
              <a:t>in pressure in excess of that allowed by the design code, a PRD is required. If the equipment is designed to the </a:t>
            </a:r>
          </a:p>
          <a:p>
            <a:pPr algn="l"/>
            <a:r>
              <a:rPr lang="en-US" sz="1800" b="0" i="0" u="none" strike="noStrike" baseline="0" dirty="0">
                <a:solidFill>
                  <a:schemeClr val="tx1"/>
                </a:solidFill>
                <a:latin typeface="Century" panose="02040604050505020304" pitchFamily="18" charset="0"/>
              </a:rPr>
              <a:t>maximum source pressure, then closure of an outlet valve will not result in overpressure, so a PRD is not </a:t>
            </a:r>
          </a:p>
          <a:p>
            <a:pPr algn="l"/>
            <a:r>
              <a:rPr lang="en-US" sz="1800" b="0" i="0" u="none" strike="noStrike" baseline="0" dirty="0">
                <a:solidFill>
                  <a:schemeClr val="tx1"/>
                </a:solidFill>
                <a:latin typeface="Century" panose="02040604050505020304" pitchFamily="18" charset="0"/>
              </a:rPr>
              <a:t>required for the closed outlet scenario.</a:t>
            </a:r>
          </a:p>
          <a:p>
            <a:pPr algn="l"/>
            <a:endParaRPr lang="en-US" dirty="0">
              <a:solidFill>
                <a:schemeClr val="tx1"/>
              </a:solidFill>
              <a:latin typeface="Century" panose="02040604050505020304" pitchFamily="18" charset="0"/>
            </a:endParaRPr>
          </a:p>
          <a:p>
            <a:pPr algn="l"/>
            <a:r>
              <a:rPr lang="en-US" sz="1800" i="0" u="none" strike="noStrike" baseline="0" dirty="0">
                <a:solidFill>
                  <a:schemeClr val="tx1"/>
                </a:solidFill>
                <a:latin typeface="Century" panose="02040604050505020304" pitchFamily="18" charset="0"/>
              </a:rPr>
              <a:t>Additional Considerations Involving Pumps:</a:t>
            </a:r>
          </a:p>
          <a:p>
            <a:pPr algn="l"/>
            <a:r>
              <a:rPr lang="en-US" sz="1800" b="0" i="0" u="none" strike="noStrike" baseline="0" dirty="0">
                <a:solidFill>
                  <a:schemeClr val="tx1"/>
                </a:solidFill>
                <a:latin typeface="Century" panose="02040604050505020304" pitchFamily="18" charset="0"/>
              </a:rPr>
              <a:t>The system does not require relief protection for the closed outlet (i.e. shut-in) scenario if the pump, piping, and</a:t>
            </a:r>
          </a:p>
          <a:p>
            <a:pPr algn="l"/>
            <a:r>
              <a:rPr lang="en-US" sz="1800" b="0" i="0" u="none" strike="noStrike" baseline="0" dirty="0">
                <a:solidFill>
                  <a:schemeClr val="tx1"/>
                </a:solidFill>
                <a:latin typeface="Century" panose="02040604050505020304" pitchFamily="18" charset="0"/>
              </a:rPr>
              <a:t>other equipment downstream of a centrifugal pump (which can be exposed to the shut-in pressure of the pump, </a:t>
            </a:r>
          </a:p>
          <a:p>
            <a:pPr algn="l"/>
            <a:r>
              <a:rPr lang="en-US" sz="1800" b="0" i="0" u="none" strike="noStrike" baseline="0" dirty="0">
                <a:solidFill>
                  <a:schemeClr val="tx1"/>
                </a:solidFill>
                <a:latin typeface="Century" panose="02040604050505020304" pitchFamily="18" charset="0"/>
              </a:rPr>
              <a:t>e.g. closed block valve in the discharge system) are designed to withstand the maximum shut-in pressure of the </a:t>
            </a:r>
          </a:p>
          <a:p>
            <a:pPr algn="l"/>
            <a:r>
              <a:rPr lang="en-US" sz="1800" b="0" i="0" u="none" strike="noStrike" baseline="0" dirty="0">
                <a:solidFill>
                  <a:schemeClr val="tx1"/>
                </a:solidFill>
                <a:latin typeface="Century" panose="02040604050505020304" pitchFamily="18" charset="0"/>
              </a:rPr>
              <a:t>pump or other pressure source such as a start-up or warm-up line.</a:t>
            </a:r>
          </a:p>
          <a:p>
            <a:pPr algn="l"/>
            <a:r>
              <a:rPr lang="en-US" sz="1800" b="0" i="0" u="none" strike="noStrike" baseline="0" dirty="0">
                <a:solidFill>
                  <a:schemeClr val="tx1"/>
                </a:solidFill>
                <a:latin typeface="Century" panose="02040604050505020304" pitchFamily="18" charset="0"/>
              </a:rPr>
              <a:t>For positive displacement pumps, pressure-relief protection is usually required to protect the pump itself and</a:t>
            </a:r>
          </a:p>
          <a:p>
            <a:pPr algn="l"/>
            <a:r>
              <a:rPr lang="en-US" sz="1800" b="0" i="0" u="none" strike="noStrike" baseline="0" dirty="0">
                <a:solidFill>
                  <a:schemeClr val="tx1"/>
                </a:solidFill>
                <a:latin typeface="Century" panose="02040604050505020304" pitchFamily="18" charset="0"/>
              </a:rPr>
              <a:t>downstream equipment against shut-in conditions.</a:t>
            </a:r>
            <a:r>
              <a:rPr lang="en-US" sz="1800" i="0" u="none" strike="noStrike" baseline="0" dirty="0">
                <a:solidFill>
                  <a:schemeClr val="tx1"/>
                </a:solidFill>
                <a:latin typeface="Century" panose="02040604050505020304" pitchFamily="18" charset="0"/>
              </a:rPr>
              <a:t>                                                                        </a:t>
            </a:r>
          </a:p>
        </p:txBody>
      </p:sp>
    </p:spTree>
    <p:extLst>
      <p:ext uri="{BB962C8B-B14F-4D97-AF65-F5344CB8AC3E}">
        <p14:creationId xmlns:p14="http://schemas.microsoft.com/office/powerpoint/2010/main" val="1666022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4A9659-88A5-8730-8EC4-DA86A6DB3940}"/>
              </a:ext>
            </a:extLst>
          </p:cNvPr>
          <p:cNvSpPr>
            <a:spLocks noGrp="1"/>
          </p:cNvSpPr>
          <p:nvPr>
            <p:ph idx="1"/>
          </p:nvPr>
        </p:nvSpPr>
        <p:spPr>
          <a:xfrm>
            <a:off x="0" y="0"/>
            <a:ext cx="12192000" cy="6857999"/>
          </a:xfrm>
        </p:spPr>
        <p:txBody>
          <a:bodyPr/>
          <a:lstStyle/>
          <a:p>
            <a:pPr algn="l"/>
            <a:r>
              <a:rPr lang="en-US" sz="1800" b="0" i="0" u="none" strike="noStrike" baseline="0" dirty="0">
                <a:latin typeface="Century" panose="02040604050505020304" pitchFamily="18" charset="0"/>
              </a:rPr>
              <a:t>In the case of a manual valve, administrative controls can be used to prevent the closed outlet scenario unless </a:t>
            </a:r>
          </a:p>
          <a:p>
            <a:pPr marL="0" indent="0" algn="l">
              <a:buNone/>
            </a:pPr>
            <a:r>
              <a:rPr lang="en-US" dirty="0">
                <a:latin typeface="Century" panose="02040604050505020304" pitchFamily="18" charset="0"/>
              </a:rPr>
              <a:t>      </a:t>
            </a:r>
            <a:r>
              <a:rPr lang="en-US" sz="1800" b="0" i="0" u="none" strike="noStrike" baseline="0" dirty="0">
                <a:latin typeface="Century" panose="02040604050505020304" pitchFamily="18" charset="0"/>
              </a:rPr>
              <a:t>the resulting pressure</a:t>
            </a:r>
            <a:r>
              <a:rPr lang="en-US" dirty="0">
                <a:latin typeface="Century" panose="02040604050505020304" pitchFamily="18" charset="0"/>
              </a:rPr>
              <a:t> </a:t>
            </a:r>
            <a:r>
              <a:rPr lang="en-US" sz="1800" b="0" i="0" u="none" strike="noStrike" baseline="0" dirty="0">
                <a:latin typeface="Century" panose="02040604050505020304" pitchFamily="18" charset="0"/>
              </a:rPr>
              <a:t>exceeds the maximum allowed by the pressure design code [usually the corrected </a:t>
            </a:r>
          </a:p>
          <a:p>
            <a:pPr marL="0" indent="0" algn="l">
              <a:buNone/>
            </a:pPr>
            <a:r>
              <a:rPr lang="en-US">
                <a:latin typeface="Century" panose="02040604050505020304" pitchFamily="18" charset="0"/>
              </a:rPr>
              <a:t>      </a:t>
            </a:r>
            <a:r>
              <a:rPr lang="en-US" sz="1800" b="0" i="0" u="none" strike="noStrike" baseline="0">
                <a:latin typeface="Century" panose="02040604050505020304" pitchFamily="18" charset="0"/>
              </a:rPr>
              <a:t>hydrotest </a:t>
            </a:r>
            <a:r>
              <a:rPr lang="en-US" sz="1800" b="0" i="0" u="none" strike="noStrike" baseline="0" dirty="0">
                <a:latin typeface="Century" panose="02040604050505020304" pitchFamily="18" charset="0"/>
              </a:rPr>
              <a:t>pressure is exceeded.</a:t>
            </a:r>
          </a:p>
          <a:p>
            <a:pPr marL="0" indent="0" algn="l">
              <a:buNone/>
            </a:pPr>
            <a:r>
              <a:rPr lang="en-US" sz="1800" b="1" i="0" u="none" strike="noStrike" baseline="0" dirty="0">
                <a:latin typeface="Century" panose="02040604050505020304" pitchFamily="18" charset="0"/>
              </a:rPr>
              <a:t>Liquid Overfill</a:t>
            </a:r>
            <a:endParaRPr lang="en-US" b="1"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Liquid overfill of a vessel results in a closed outlet case. As an alternative to providing an adequacy sized </a:t>
            </a:r>
          </a:p>
          <a:p>
            <a:pPr marL="0" indent="0" algn="l">
              <a:buNone/>
            </a:pPr>
            <a:r>
              <a:rPr lang="en-US" sz="1800" b="0" i="0" u="none" strike="noStrike" baseline="0" dirty="0">
                <a:latin typeface="Century" panose="02040604050505020304" pitchFamily="18" charset="0"/>
              </a:rPr>
              <a:t>pressure relief valve, the following alternative options are available for preventing overpressure:</a:t>
            </a:r>
          </a:p>
          <a:p>
            <a:pPr marL="0" indent="0" algn="l">
              <a:buNone/>
            </a:pPr>
            <a:r>
              <a:rPr lang="en-US" sz="1800" b="0" i="0" u="none" strike="noStrike" baseline="0" dirty="0">
                <a:latin typeface="Century" panose="02040604050505020304" pitchFamily="18" charset="0"/>
              </a:rPr>
              <a:t>1) Increase the system design pressure and/or pressure relief valve set pressure within code allowances.</a:t>
            </a:r>
          </a:p>
          <a:p>
            <a:pPr marL="0" indent="0" algn="l">
              <a:buNone/>
            </a:pPr>
            <a:r>
              <a:rPr lang="en-US" sz="1800" b="0" i="0" u="none" strike="noStrike" baseline="0" dirty="0">
                <a:latin typeface="Century" panose="02040604050505020304" pitchFamily="18" charset="0"/>
              </a:rPr>
              <a:t>2) Provide a safety instrument system (HIPS) to isolate the inflow on increasing vessel inventory.</a:t>
            </a:r>
          </a:p>
          <a:p>
            <a:pPr marL="0" indent="0" algn="l">
              <a:buNone/>
            </a:pPr>
            <a:r>
              <a:rPr lang="en-US" sz="1800" b="0" i="0" u="none" strike="noStrike" baseline="0" dirty="0">
                <a:latin typeface="Century" panose="02040604050505020304" pitchFamily="18" charset="0"/>
              </a:rPr>
              <a:t>3) Rely on operator intervention to prevent overfill from occurring.</a:t>
            </a:r>
            <a:r>
              <a:rPr lang="en-US" dirty="0">
                <a:latin typeface="Century" panose="02040604050505020304" pitchFamily="18" charset="0"/>
              </a:rPr>
              <a:t> </a:t>
            </a:r>
            <a:r>
              <a:rPr lang="en-US" sz="1800" b="0" i="0" u="none" strike="noStrike" baseline="0" dirty="0">
                <a:latin typeface="Century" panose="02040604050505020304" pitchFamily="18" charset="0"/>
              </a:rPr>
              <a:t>Where liquid overfill is eliminated on the </a:t>
            </a:r>
          </a:p>
          <a:p>
            <a:pPr marL="0" indent="0" algn="l">
              <a:buNone/>
            </a:pPr>
            <a:r>
              <a:rPr lang="en-US" sz="1800" b="0" i="0" u="none" strike="noStrike" baseline="0" dirty="0">
                <a:latin typeface="Century" panose="02040604050505020304" pitchFamily="18" charset="0"/>
              </a:rPr>
              <a:t>basis of operator intervention, at least one additional and independent alarm shall be provided to indicate that </a:t>
            </a:r>
          </a:p>
          <a:p>
            <a:pPr marL="0" indent="0" algn="l">
              <a:buNone/>
            </a:pPr>
            <a:r>
              <a:rPr lang="en-US" sz="1800" b="0" i="0" u="none" strike="noStrike" baseline="0" dirty="0">
                <a:latin typeface="Century" panose="02040604050505020304" pitchFamily="18" charset="0"/>
              </a:rPr>
              <a:t>the situation has not yet been brought under control. This alarm may monitor a parameter other than level </a:t>
            </a:r>
          </a:p>
          <a:p>
            <a:pPr marL="0" indent="0" algn="l">
              <a:buNone/>
            </a:pPr>
            <a:r>
              <a:rPr lang="en-US" sz="1800" b="0" i="0" u="none" strike="noStrike" baseline="0" dirty="0">
                <a:latin typeface="Century" panose="02040604050505020304" pitchFamily="18" charset="0"/>
              </a:rPr>
              <a:t>(</a:t>
            </a:r>
            <a:r>
              <a:rPr lang="en-US" sz="1800" b="0" i="0" u="none" strike="noStrike" baseline="0" dirty="0" err="1">
                <a:latin typeface="Century" panose="02040604050505020304" pitchFamily="18" charset="0"/>
              </a:rPr>
              <a:t>e.g.differential</a:t>
            </a:r>
            <a:r>
              <a:rPr lang="en-US" sz="1800" b="0" i="0" u="none" strike="noStrike" baseline="0" dirty="0">
                <a:latin typeface="Century" panose="02040604050505020304" pitchFamily="18" charset="0"/>
              </a:rPr>
              <a:t> pressure)</a:t>
            </a:r>
            <a:endParaRPr lang="en-US" dirty="0">
              <a:latin typeface="Century" panose="02040604050505020304" pitchFamily="18" charset="0"/>
            </a:endParaRPr>
          </a:p>
        </p:txBody>
      </p:sp>
    </p:spTree>
    <p:extLst>
      <p:ext uri="{BB962C8B-B14F-4D97-AF65-F5344CB8AC3E}">
        <p14:creationId xmlns:p14="http://schemas.microsoft.com/office/powerpoint/2010/main" val="126713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lnSpcReduction="10000"/>
          </a:bodyPr>
          <a:lstStyle/>
          <a:p>
            <a:pPr algn="l"/>
            <a:r>
              <a:rPr lang="en-US" b="1" dirty="0"/>
              <a:t>                                                                    </a:t>
            </a:r>
          </a:p>
          <a:p>
            <a:pPr algn="l"/>
            <a:r>
              <a:rPr lang="en-US" b="1" dirty="0">
                <a:solidFill>
                  <a:schemeClr val="tx1"/>
                </a:solidFill>
                <a:latin typeface="Century" panose="02040604050505020304" pitchFamily="18" charset="0"/>
              </a:rPr>
              <a:t>D</a:t>
            </a:r>
            <a:r>
              <a:rPr lang="en-US" sz="1800" b="1" i="0" u="none" strike="noStrike" baseline="0" dirty="0">
                <a:solidFill>
                  <a:schemeClr val="tx1"/>
                </a:solidFill>
                <a:latin typeface="Century" panose="02040604050505020304" pitchFamily="18" charset="0"/>
              </a:rPr>
              <a:t>esign pressure</a:t>
            </a:r>
          </a:p>
          <a:p>
            <a:pPr algn="l"/>
            <a:r>
              <a:rPr lang="en-US" sz="1800" i="0" u="none" strike="noStrike" baseline="0" dirty="0">
                <a:solidFill>
                  <a:schemeClr val="tx1"/>
                </a:solidFill>
                <a:latin typeface="Century" panose="02040604050505020304" pitchFamily="18" charset="0"/>
              </a:rPr>
              <a:t>Pressure, together with the design temperature, used to determine the minimum permissible thickness or</a:t>
            </a:r>
          </a:p>
          <a:p>
            <a:pPr algn="l"/>
            <a:r>
              <a:rPr lang="en-US" sz="1800" i="0" u="none" strike="noStrike" baseline="0" dirty="0">
                <a:solidFill>
                  <a:schemeClr val="tx1"/>
                </a:solidFill>
                <a:latin typeface="Century" panose="02040604050505020304" pitchFamily="18" charset="0"/>
              </a:rPr>
              <a:t>physical characteristic of each vessel component as determined by the vessel design rules. The design</a:t>
            </a:r>
          </a:p>
          <a:p>
            <a:pPr algn="l"/>
            <a:r>
              <a:rPr lang="en-US" sz="1800" i="0" u="none" strike="noStrike" baseline="0" dirty="0">
                <a:solidFill>
                  <a:schemeClr val="tx1"/>
                </a:solidFill>
                <a:latin typeface="Century" panose="02040604050505020304" pitchFamily="18" charset="0"/>
              </a:rPr>
              <a:t>pressure is selected by the user to provide a suitable margin above the most severe pressure expected</a:t>
            </a:r>
          </a:p>
          <a:p>
            <a:pPr algn="l"/>
            <a:r>
              <a:rPr lang="en-US" sz="1800" i="0" u="none" strike="noStrike" baseline="0" dirty="0">
                <a:solidFill>
                  <a:schemeClr val="tx1"/>
                </a:solidFill>
                <a:latin typeface="Century" panose="02040604050505020304" pitchFamily="18" charset="0"/>
              </a:rPr>
              <a:t>during normal operation at a coincident temperature. It is the pressure specified on the purchase order.</a:t>
            </a:r>
          </a:p>
          <a:p>
            <a:pPr algn="l"/>
            <a:r>
              <a:rPr lang="en-US" sz="1800" i="0" u="none" strike="noStrike" baseline="0" dirty="0">
                <a:solidFill>
                  <a:schemeClr val="tx1"/>
                </a:solidFill>
                <a:latin typeface="Century" panose="02040604050505020304" pitchFamily="18" charset="0"/>
              </a:rPr>
              <a:t>This pressure may be used in place of the MAWP in all cases where the MAWP has not been</a:t>
            </a:r>
          </a:p>
          <a:p>
            <a:pPr algn="l"/>
            <a:r>
              <a:rPr lang="en-US" sz="1800" i="0" u="none" strike="noStrike" baseline="0" dirty="0">
                <a:solidFill>
                  <a:schemeClr val="tx1"/>
                </a:solidFill>
                <a:latin typeface="Century" panose="02040604050505020304" pitchFamily="18" charset="0"/>
              </a:rPr>
              <a:t>established. The design pressure is equal to or less than the MAWP.</a:t>
            </a:r>
            <a:r>
              <a:rPr lang="en-US" sz="1800" dirty="0">
                <a:effectLst/>
                <a:latin typeface="Calibri Light" panose="020F0302020204030204" pitchFamily="34" charset="0"/>
                <a:ea typeface="Calibri" panose="020F0502020204030204" pitchFamily="34" charset="0"/>
                <a:cs typeface="Arial" panose="020B0604020202020204" pitchFamily="34" charset="0"/>
              </a:rPr>
              <a:t> </a:t>
            </a: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In most of the cases, however, the pressure</a:t>
            </a:r>
          </a:p>
          <a:p>
            <a:pPr algn="l"/>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relieving device is set at the design pressure and not at the M.A.W.P. because the latter is only known late in the</a:t>
            </a:r>
          </a:p>
          <a:p>
            <a:pPr algn="l"/>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design, when the detailed mechanical design of the vessel is completed.</a:t>
            </a:r>
          </a:p>
          <a:p>
            <a:pPr algn="l"/>
            <a:endParaRPr lang="en-US" sz="1800"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Accumulation</a:t>
            </a:r>
          </a:p>
          <a:p>
            <a:pPr algn="l"/>
            <a:r>
              <a:rPr lang="en-US" sz="1800" i="0" u="none" strike="noStrike" baseline="0" dirty="0">
                <a:solidFill>
                  <a:schemeClr val="tx1"/>
                </a:solidFill>
                <a:latin typeface="Century" panose="02040604050505020304" pitchFamily="18" charset="0"/>
              </a:rPr>
              <a:t>The pressure increase over the MAWP of the vessel, expressed in pressure units or as a percentage of</a:t>
            </a:r>
          </a:p>
          <a:p>
            <a:pPr algn="l"/>
            <a:r>
              <a:rPr lang="en-US" sz="1800" i="0" u="none" strike="noStrike" baseline="0" dirty="0">
                <a:solidFill>
                  <a:schemeClr val="tx1"/>
                </a:solidFill>
                <a:latin typeface="Century" panose="02040604050505020304" pitchFamily="18" charset="0"/>
              </a:rPr>
              <a:t>MAWP or design pressure. Maximum allowable accumulations are established by applicable codes for</a:t>
            </a:r>
          </a:p>
          <a:p>
            <a:pPr algn="l"/>
            <a:r>
              <a:rPr lang="en-US" sz="1800" i="0" u="none" strike="noStrike" baseline="0" dirty="0">
                <a:solidFill>
                  <a:schemeClr val="tx1"/>
                </a:solidFill>
                <a:latin typeface="Century" panose="02040604050505020304" pitchFamily="18" charset="0"/>
              </a:rPr>
              <a:t>emergency operating and fire contingencies.</a:t>
            </a:r>
            <a:r>
              <a:rPr lang="en-US" dirty="0">
                <a:solidFill>
                  <a:schemeClr val="tx1"/>
                </a:solidFill>
                <a:latin typeface="Century" panose="02040604050505020304" pitchFamily="18" charset="0"/>
              </a:rPr>
              <a:t>     </a:t>
            </a:r>
          </a:p>
          <a:p>
            <a:pPr algn="l"/>
            <a:r>
              <a:rPr lang="en-US" sz="1800" b="1" dirty="0">
                <a:solidFill>
                  <a:schemeClr val="tx1"/>
                </a:solidFill>
                <a:effectLst/>
                <a:latin typeface="Century" panose="02040604050505020304" pitchFamily="18" charset="0"/>
                <a:ea typeface="Calibri" panose="020F0502020204030204" pitchFamily="34" charset="0"/>
                <a:cs typeface="Arial" panose="020B0604020202020204" pitchFamily="34" charset="0"/>
              </a:rPr>
              <a:t>Blow-down</a:t>
            </a: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 :</a:t>
            </a:r>
          </a:p>
          <a:p>
            <a:pPr algn="l"/>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 for gas 5-7% and for 2-phase and liquid is 20%</a:t>
            </a:r>
          </a:p>
          <a:p>
            <a:pPr algn="l"/>
            <a:r>
              <a:rPr lang="en-US" dirty="0">
                <a:solidFill>
                  <a:schemeClr val="tx1"/>
                </a:solidFill>
                <a:latin typeface="Century" panose="02040604050505020304" pitchFamily="18" charset="0"/>
              </a:rPr>
              <a:t>                          </a:t>
            </a:r>
          </a:p>
          <a:p>
            <a:pPr algn="l"/>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1975342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E7D9E-7353-715A-4C17-513778408125}"/>
              </a:ext>
            </a:extLst>
          </p:cNvPr>
          <p:cNvSpPr>
            <a:spLocks noGrp="1"/>
          </p:cNvSpPr>
          <p:nvPr>
            <p:ph idx="1"/>
          </p:nvPr>
        </p:nvSpPr>
        <p:spPr>
          <a:xfrm>
            <a:off x="0" y="0"/>
            <a:ext cx="12192000" cy="6857999"/>
          </a:xfrm>
        </p:spPr>
        <p:txBody>
          <a:bodyPr/>
          <a:lstStyle/>
          <a:p>
            <a:pPr marL="0" indent="0">
              <a:buNone/>
            </a:pPr>
            <a:endParaRPr lang="en-US" b="1" dirty="0">
              <a:solidFill>
                <a:schemeClr val="tx1"/>
              </a:solidFill>
              <a:latin typeface="Century" panose="02040604050505020304" pitchFamily="18" charset="0"/>
            </a:endParaRPr>
          </a:p>
          <a:p>
            <a:pPr marL="0" indent="0">
              <a:buNone/>
            </a:pPr>
            <a:r>
              <a:rPr lang="en-US" b="1" dirty="0">
                <a:solidFill>
                  <a:schemeClr val="tx1"/>
                </a:solidFill>
                <a:latin typeface="Century" panose="02040604050505020304" pitchFamily="18" charset="0"/>
              </a:rPr>
              <a:t>Sizing Procedure for Gases</a:t>
            </a:r>
          </a:p>
          <a:p>
            <a:pPr marL="0" indent="0">
              <a:buNone/>
            </a:pPr>
            <a:r>
              <a:rPr lang="en-US" dirty="0">
                <a:latin typeface="Century" panose="02040604050505020304" pitchFamily="18" charset="0"/>
              </a:rPr>
              <a:t>Determine if it is in critical flow: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latin typeface="Century" panose="02040604050505020304" pitchFamily="18" charset="0"/>
              </a:rPr>
              <a:t>If so, then :</a:t>
            </a:r>
          </a:p>
          <a:p>
            <a:pPr marL="0" indent="0">
              <a:buNone/>
            </a:pPr>
            <a:r>
              <a:rPr lang="en-US" dirty="0"/>
              <a:t> </a:t>
            </a:r>
          </a:p>
        </p:txBody>
      </p:sp>
      <p:pic>
        <p:nvPicPr>
          <p:cNvPr id="5" name="Picture 4">
            <a:extLst>
              <a:ext uri="{FF2B5EF4-FFF2-40B4-BE49-F238E27FC236}">
                <a16:creationId xmlns:a16="http://schemas.microsoft.com/office/drawing/2014/main" id="{5AB67090-E28A-FE98-3147-EFDEEC7294AD}"/>
              </a:ext>
            </a:extLst>
          </p:cNvPr>
          <p:cNvPicPr>
            <a:picLocks noChangeAspect="1"/>
          </p:cNvPicPr>
          <p:nvPr/>
        </p:nvPicPr>
        <p:blipFill>
          <a:blip r:embed="rId2"/>
          <a:stretch>
            <a:fillRect/>
          </a:stretch>
        </p:blipFill>
        <p:spPr>
          <a:xfrm>
            <a:off x="2149962" y="1424127"/>
            <a:ext cx="6382871" cy="2061882"/>
          </a:xfrm>
          <a:prstGeom prst="rect">
            <a:avLst/>
          </a:prstGeom>
        </p:spPr>
      </p:pic>
      <p:pic>
        <p:nvPicPr>
          <p:cNvPr id="7" name="Picture 6">
            <a:extLst>
              <a:ext uri="{FF2B5EF4-FFF2-40B4-BE49-F238E27FC236}">
                <a16:creationId xmlns:a16="http://schemas.microsoft.com/office/drawing/2014/main" id="{C5EA9852-F28E-2A56-618F-3DE73EE3EC44}"/>
              </a:ext>
            </a:extLst>
          </p:cNvPr>
          <p:cNvPicPr>
            <a:picLocks noChangeAspect="1"/>
          </p:cNvPicPr>
          <p:nvPr/>
        </p:nvPicPr>
        <p:blipFill>
          <a:blip r:embed="rId3"/>
          <a:stretch>
            <a:fillRect/>
          </a:stretch>
        </p:blipFill>
        <p:spPr>
          <a:xfrm>
            <a:off x="2704382" y="4372254"/>
            <a:ext cx="1900518" cy="537882"/>
          </a:xfrm>
          <a:prstGeom prst="rect">
            <a:avLst/>
          </a:prstGeom>
        </p:spPr>
      </p:pic>
    </p:spTree>
    <p:extLst>
      <p:ext uri="{BB962C8B-B14F-4D97-AF65-F5344CB8AC3E}">
        <p14:creationId xmlns:p14="http://schemas.microsoft.com/office/powerpoint/2010/main" val="3580250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D78A94-73BD-0B21-8583-EC4900F39070}"/>
              </a:ext>
            </a:extLst>
          </p:cNvPr>
          <p:cNvPicPr>
            <a:picLocks noChangeAspect="1"/>
          </p:cNvPicPr>
          <p:nvPr/>
        </p:nvPicPr>
        <p:blipFill>
          <a:blip r:embed="rId2"/>
          <a:stretch>
            <a:fillRect/>
          </a:stretch>
        </p:blipFill>
        <p:spPr>
          <a:xfrm>
            <a:off x="1447061" y="897645"/>
            <a:ext cx="6705600" cy="3908612"/>
          </a:xfrm>
          <a:prstGeom prst="rect">
            <a:avLst/>
          </a:prstGeom>
        </p:spPr>
      </p:pic>
    </p:spTree>
    <p:extLst>
      <p:ext uri="{BB962C8B-B14F-4D97-AF65-F5344CB8AC3E}">
        <p14:creationId xmlns:p14="http://schemas.microsoft.com/office/powerpoint/2010/main" val="204836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7CA63-47CF-107E-396D-3475E069BA3B}"/>
              </a:ext>
            </a:extLst>
          </p:cNvPr>
          <p:cNvPicPr>
            <a:picLocks noGrp="1" noChangeAspect="1"/>
          </p:cNvPicPr>
          <p:nvPr>
            <p:ph idx="1"/>
          </p:nvPr>
        </p:nvPicPr>
        <p:blipFill>
          <a:blip r:embed="rId2"/>
          <a:stretch>
            <a:fillRect/>
          </a:stretch>
        </p:blipFill>
        <p:spPr>
          <a:xfrm>
            <a:off x="1866573" y="345141"/>
            <a:ext cx="6239435" cy="6167718"/>
          </a:xfrm>
        </p:spPr>
      </p:pic>
    </p:spTree>
    <p:extLst>
      <p:ext uri="{BB962C8B-B14F-4D97-AF65-F5344CB8AC3E}">
        <p14:creationId xmlns:p14="http://schemas.microsoft.com/office/powerpoint/2010/main" val="507644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F8AE63-AAAF-4C6C-C851-82F131BE4CF0}"/>
              </a:ext>
            </a:extLst>
          </p:cNvPr>
          <p:cNvSpPr>
            <a:spLocks noGrp="1"/>
          </p:cNvSpPr>
          <p:nvPr>
            <p:ph idx="1"/>
          </p:nvPr>
        </p:nvSpPr>
        <p:spPr>
          <a:xfrm>
            <a:off x="0" y="0"/>
            <a:ext cx="12192000" cy="6857999"/>
          </a:xfrm>
        </p:spPr>
        <p:txBody>
          <a:bodyPr/>
          <a:lstStyle/>
          <a:p>
            <a:pPr marL="0" indent="0">
              <a:buNone/>
            </a:pPr>
            <a:endParaRPr lang="en-US" dirty="0"/>
          </a:p>
          <a:p>
            <a:pPr marL="0" indent="0">
              <a:buNone/>
            </a:pPr>
            <a:r>
              <a:rPr lang="en-US" dirty="0">
                <a:latin typeface="Century" panose="02040604050505020304" pitchFamily="18" charset="0"/>
              </a:rPr>
              <a:t>If it is subcritical flow, then use the following equation for conventional or pilot type</a:t>
            </a:r>
          </a:p>
        </p:txBody>
      </p:sp>
      <p:pic>
        <p:nvPicPr>
          <p:cNvPr id="5" name="Picture 4">
            <a:extLst>
              <a:ext uri="{FF2B5EF4-FFF2-40B4-BE49-F238E27FC236}">
                <a16:creationId xmlns:a16="http://schemas.microsoft.com/office/drawing/2014/main" id="{45DF2C7E-4FA7-B66C-2967-838E43025E55}"/>
              </a:ext>
            </a:extLst>
          </p:cNvPr>
          <p:cNvPicPr>
            <a:picLocks noChangeAspect="1"/>
          </p:cNvPicPr>
          <p:nvPr/>
        </p:nvPicPr>
        <p:blipFill>
          <a:blip r:embed="rId2"/>
          <a:stretch>
            <a:fillRect/>
          </a:stretch>
        </p:blipFill>
        <p:spPr>
          <a:xfrm>
            <a:off x="3340789" y="1090952"/>
            <a:ext cx="2474259" cy="663388"/>
          </a:xfrm>
          <a:prstGeom prst="rect">
            <a:avLst/>
          </a:prstGeom>
        </p:spPr>
      </p:pic>
      <p:pic>
        <p:nvPicPr>
          <p:cNvPr id="7" name="Picture 6">
            <a:extLst>
              <a:ext uri="{FF2B5EF4-FFF2-40B4-BE49-F238E27FC236}">
                <a16:creationId xmlns:a16="http://schemas.microsoft.com/office/drawing/2014/main" id="{5ECCB81C-38CC-9C29-3E02-AACA3CB32B19}"/>
              </a:ext>
            </a:extLst>
          </p:cNvPr>
          <p:cNvPicPr>
            <a:picLocks noChangeAspect="1"/>
          </p:cNvPicPr>
          <p:nvPr/>
        </p:nvPicPr>
        <p:blipFill>
          <a:blip r:embed="rId3"/>
          <a:stretch>
            <a:fillRect/>
          </a:stretch>
        </p:blipFill>
        <p:spPr>
          <a:xfrm>
            <a:off x="1689717" y="2027155"/>
            <a:ext cx="6096000" cy="2572871"/>
          </a:xfrm>
          <a:prstGeom prst="rect">
            <a:avLst/>
          </a:prstGeom>
        </p:spPr>
      </p:pic>
    </p:spTree>
    <p:extLst>
      <p:ext uri="{BB962C8B-B14F-4D97-AF65-F5344CB8AC3E}">
        <p14:creationId xmlns:p14="http://schemas.microsoft.com/office/powerpoint/2010/main" val="46605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2C16B6-F486-9510-15F8-32EEBB48E366}"/>
              </a:ext>
            </a:extLst>
          </p:cNvPr>
          <p:cNvPicPr>
            <a:picLocks noGrp="1" noChangeAspect="1"/>
          </p:cNvPicPr>
          <p:nvPr>
            <p:ph idx="1"/>
          </p:nvPr>
        </p:nvPicPr>
        <p:blipFill>
          <a:blip r:embed="rId2"/>
          <a:stretch>
            <a:fillRect/>
          </a:stretch>
        </p:blipFill>
        <p:spPr>
          <a:xfrm>
            <a:off x="2097547" y="248575"/>
            <a:ext cx="6292391" cy="6360850"/>
          </a:xfrm>
        </p:spPr>
      </p:pic>
    </p:spTree>
    <p:extLst>
      <p:ext uri="{BB962C8B-B14F-4D97-AF65-F5344CB8AC3E}">
        <p14:creationId xmlns:p14="http://schemas.microsoft.com/office/powerpoint/2010/main" val="3253438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b="1" i="0" u="none" strike="noStrike" baseline="0" dirty="0">
                <a:solidFill>
                  <a:schemeClr val="tx1"/>
                </a:solidFill>
                <a:latin typeface="Century" panose="02040604050505020304" pitchFamily="18" charset="0"/>
              </a:rPr>
              <a:t>Hydraulic Expansion</a:t>
            </a:r>
          </a:p>
          <a:p>
            <a:pPr algn="l"/>
            <a:endParaRPr lang="en-US" b="1"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Hydraulic expansion is the increase in liquid volume caused by an increase in temperature (see Table 2). It can</a:t>
            </a:r>
          </a:p>
          <a:p>
            <a:pPr algn="l"/>
            <a:r>
              <a:rPr lang="en-US" sz="1800" b="0" i="0" u="none" strike="noStrike" baseline="0" dirty="0">
                <a:solidFill>
                  <a:schemeClr val="tx1"/>
                </a:solidFill>
                <a:latin typeface="Century" panose="02040604050505020304" pitchFamily="18" charset="0"/>
              </a:rPr>
              <a:t>result from several causes, the most common of which are the following.</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a) Piping or vessels are blocked in while they are filled with cold liquid and are subsequently heated by heat</a:t>
            </a:r>
          </a:p>
          <a:p>
            <a:pPr algn="l"/>
            <a:r>
              <a:rPr lang="en-US" sz="1800" b="0" i="0" u="none" strike="noStrike" baseline="0" dirty="0">
                <a:solidFill>
                  <a:schemeClr val="tx1"/>
                </a:solidFill>
                <a:latin typeface="Century" panose="02040604050505020304" pitchFamily="18" charset="0"/>
              </a:rPr>
              <a:t>tracing, coils, ambient heat gain, or fire.</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b) A heat exchanger is blocked in on the cold side with flow in the hot side.</a:t>
            </a:r>
          </a:p>
          <a:p>
            <a:pPr algn="l"/>
            <a:r>
              <a:rPr lang="en-US" sz="1800" i="0" u="none" strike="noStrike" baseline="0" dirty="0">
                <a:solidFill>
                  <a:schemeClr val="tx1"/>
                </a:solidFill>
                <a:latin typeface="Century" panose="02040604050505020304" pitchFamily="18" charset="0"/>
              </a:rPr>
              <a:t>Caution—Block valves have the potential to leak, thereby admitting either cold or hot fluid into a heat</a:t>
            </a:r>
          </a:p>
          <a:p>
            <a:pPr algn="l"/>
            <a:r>
              <a:rPr lang="en-US" sz="1800" i="0" u="none" strike="noStrike" baseline="0" dirty="0">
                <a:solidFill>
                  <a:schemeClr val="tx1"/>
                </a:solidFill>
                <a:latin typeface="Century" panose="02040604050505020304" pitchFamily="18" charset="0"/>
              </a:rPr>
              <a:t>exchanger that is intended to be blocked in, resulting in a potential overpressure.</a:t>
            </a:r>
          </a:p>
          <a:p>
            <a:pPr algn="l"/>
            <a:endParaRPr lang="en-US" sz="180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c) Piping or vessels are blocked in while they are filled with liquid at near-ambient temperatures and are heated by direct solar radiation.</a:t>
            </a:r>
            <a:endParaRPr lang="en-US" b="1"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4024275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r>
              <a:rPr lang="en-US" sz="1800" b="1" i="0" u="none" strike="noStrike" baseline="0" dirty="0">
                <a:solidFill>
                  <a:schemeClr val="tx1"/>
                </a:solidFill>
                <a:latin typeface="Century" panose="02040604050505020304" pitchFamily="18" charset="0"/>
              </a:rPr>
              <a:t>       </a:t>
            </a:r>
          </a:p>
          <a:p>
            <a:pPr algn="l"/>
            <a:r>
              <a:rPr lang="en-US" sz="1800" b="0" i="0" u="none" strike="noStrike" baseline="0" dirty="0">
                <a:solidFill>
                  <a:schemeClr val="tx1"/>
                </a:solidFill>
                <a:latin typeface="Century" panose="02040604050505020304" pitchFamily="18" charset="0"/>
              </a:rPr>
              <a:t>Where the system under consideration for thermal relief consists of piping only (does not contain pressure</a:t>
            </a:r>
          </a:p>
          <a:p>
            <a:pPr algn="l"/>
            <a:r>
              <a:rPr lang="en-US" sz="1800" b="0" i="0" u="none" strike="noStrike" baseline="0" dirty="0">
                <a:solidFill>
                  <a:schemeClr val="tx1"/>
                </a:solidFill>
                <a:latin typeface="Century" panose="02040604050505020304" pitchFamily="18" charset="0"/>
              </a:rPr>
              <a:t>vessels or heat exchangers), a PRD might not be required to protect piping from thermal expansion if any of the</a:t>
            </a:r>
          </a:p>
          <a:p>
            <a:pPr algn="l"/>
            <a:r>
              <a:rPr lang="en-US" dirty="0">
                <a:solidFill>
                  <a:schemeClr val="tx1"/>
                </a:solidFill>
                <a:latin typeface="Century" panose="02040604050505020304" pitchFamily="18" charset="0"/>
              </a:rPr>
              <a:t>f</a:t>
            </a:r>
            <a:r>
              <a:rPr lang="en-US" sz="1800" b="0" i="0" u="none" strike="noStrike" baseline="0" dirty="0">
                <a:solidFill>
                  <a:schemeClr val="tx1"/>
                </a:solidFill>
                <a:latin typeface="Century" panose="02040604050505020304" pitchFamily="18" charset="0"/>
              </a:rPr>
              <a:t>ollowing:</a:t>
            </a:r>
          </a:p>
          <a:p>
            <a:pPr algn="l"/>
            <a:r>
              <a:rPr lang="en-US" sz="1800" b="0" i="0" u="none" strike="noStrike" baseline="0" dirty="0">
                <a:solidFill>
                  <a:schemeClr val="tx1"/>
                </a:solidFill>
                <a:latin typeface="Century" panose="02040604050505020304" pitchFamily="18" charset="0"/>
              </a:rPr>
              <a:t>a) the piping always contains a pocket of noncondensing vapor, such that it can never become liquid-full; or</a:t>
            </a:r>
          </a:p>
          <a:p>
            <a:pPr algn="l"/>
            <a:r>
              <a:rPr lang="en-US" sz="1800" i="0" u="none" strike="noStrike" baseline="0" dirty="0">
                <a:solidFill>
                  <a:schemeClr val="tx1"/>
                </a:solidFill>
                <a:latin typeface="Century" panose="02040604050505020304" pitchFamily="18" charset="0"/>
              </a:rPr>
              <a:t>Caution—Small vapor or gas pockets can disappear upon heating due to compression and/or</a:t>
            </a:r>
          </a:p>
          <a:p>
            <a:pPr algn="l"/>
            <a:r>
              <a:rPr lang="en-US" sz="1800" i="0" u="none" strike="noStrike" baseline="0" dirty="0">
                <a:solidFill>
                  <a:schemeClr val="tx1"/>
                </a:solidFill>
                <a:latin typeface="Century" panose="02040604050505020304" pitchFamily="18" charset="0"/>
              </a:rPr>
              <a:t>solubilization. In contrast, multicomponent mixtures with a wide boiling range can always have</a:t>
            </a:r>
          </a:p>
          <a:p>
            <a:pPr algn="l"/>
            <a:r>
              <a:rPr lang="en-US" sz="1800" i="0" u="none" strike="noStrike" baseline="0" dirty="0">
                <a:solidFill>
                  <a:schemeClr val="tx1"/>
                </a:solidFill>
                <a:latin typeface="Century" panose="02040604050505020304" pitchFamily="18" charset="0"/>
              </a:rPr>
              <a:t>sufficient vapor present to preclude becoming completely liquid-full. The liquid-volume change upon</a:t>
            </a:r>
          </a:p>
          <a:p>
            <a:pPr algn="l"/>
            <a:r>
              <a:rPr lang="en-US" sz="1800" i="0" u="none" strike="noStrike" baseline="0" dirty="0">
                <a:solidFill>
                  <a:schemeClr val="tx1"/>
                </a:solidFill>
                <a:latin typeface="Century" panose="02040604050505020304" pitchFamily="18" charset="0"/>
              </a:rPr>
              <a:t>solar heating, heat tracing, heating to ambient temperature, or heat from another source should be</a:t>
            </a:r>
          </a:p>
          <a:p>
            <a:pPr algn="l"/>
            <a:r>
              <a:rPr lang="en-US" sz="1800" i="0" u="none" strike="noStrike" baseline="0" dirty="0">
                <a:solidFill>
                  <a:schemeClr val="tx1"/>
                </a:solidFill>
                <a:latin typeface="Century" panose="02040604050505020304" pitchFamily="18" charset="0"/>
              </a:rPr>
              <a:t>estimated to determine if the volume of the vapor pocket is sufficient for liquid expansion.</a:t>
            </a:r>
          </a:p>
          <a:p>
            <a:pPr algn="l"/>
            <a:r>
              <a:rPr lang="en-US" sz="1800" b="0" i="0" u="none" strike="noStrike" baseline="0" dirty="0">
                <a:solidFill>
                  <a:schemeClr val="tx1"/>
                </a:solidFill>
                <a:latin typeface="Century" panose="02040604050505020304" pitchFamily="18" charset="0"/>
              </a:rPr>
              <a:t>b) the piping is in continuous use (i.e. not batch or semicontinuous use) and drained after being blocked in using</a:t>
            </a:r>
          </a:p>
          <a:p>
            <a:pPr algn="l"/>
            <a:r>
              <a:rPr lang="en-US" sz="1800" b="0" i="0" u="none" strike="noStrike" baseline="0" dirty="0">
                <a:solidFill>
                  <a:schemeClr val="tx1"/>
                </a:solidFill>
                <a:latin typeface="Century" panose="02040604050505020304" pitchFamily="18" charset="0"/>
              </a:rPr>
              <a:t>well supervised procedures or permits; or</a:t>
            </a:r>
          </a:p>
          <a:p>
            <a:pPr algn="l"/>
            <a:r>
              <a:rPr lang="en-US" sz="1800" b="0" i="0" u="none" strike="noStrike" baseline="0" dirty="0">
                <a:solidFill>
                  <a:schemeClr val="tx1"/>
                </a:solidFill>
                <a:latin typeface="Century" panose="02040604050505020304" pitchFamily="18" charset="0"/>
              </a:rPr>
              <a:t>c) the fluid temperature is greater than the maximum temperature expected from solar heating [usually</a:t>
            </a:r>
          </a:p>
          <a:p>
            <a:pPr algn="l"/>
            <a:r>
              <a:rPr lang="en-US" sz="1800" b="0" i="0" u="none" strike="noStrike" baseline="0" dirty="0">
                <a:solidFill>
                  <a:schemeClr val="tx1"/>
                </a:solidFill>
                <a:latin typeface="Century" panose="02040604050505020304" pitchFamily="18" charset="0"/>
              </a:rPr>
              <a:t>approximately 60 °C to 70 °C (approximately 140 °F to 160 °F)] and there are no other heat sources such as</a:t>
            </a:r>
          </a:p>
          <a:p>
            <a:pPr algn="l"/>
            <a:r>
              <a:rPr lang="en-US" sz="1800" b="0" i="0" u="none" strike="noStrike" baseline="0" dirty="0">
                <a:solidFill>
                  <a:schemeClr val="tx1"/>
                </a:solidFill>
                <a:latin typeface="Century" panose="02040604050505020304" pitchFamily="18" charset="0"/>
              </a:rPr>
              <a:t>heat tracing (note that fire is generally not considered when evaluating pressure-relief requirements for piping);</a:t>
            </a:r>
          </a:p>
          <a:p>
            <a:pPr algn="l"/>
            <a:r>
              <a:rPr lang="en-US" sz="1800" b="0" i="0" u="none" strike="noStrike" baseline="0" dirty="0">
                <a:solidFill>
                  <a:schemeClr val="tx1"/>
                </a:solidFill>
                <a:latin typeface="Century" panose="02040604050505020304" pitchFamily="18" charset="0"/>
              </a:rPr>
              <a:t>d) the estimated pressure rise from thermal expansion is within the design limits of the equipment or piping. </a:t>
            </a:r>
            <a:endParaRPr lang="en-US" b="1"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196798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fontScale="92500"/>
          </a:bodyPr>
          <a:lstStyle/>
          <a:p>
            <a:pPr algn="l"/>
            <a:endParaRPr lang="en-US" sz="1800" b="1"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Sizing and Set Pressure</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Since every application is for a relieving liquid, the required relieving rate is small; specifying an oversized device </a:t>
            </a:r>
          </a:p>
          <a:p>
            <a:pPr algn="l"/>
            <a:r>
              <a:rPr lang="en-US" sz="1800" b="0" i="0" u="none" strike="noStrike" baseline="0" dirty="0">
                <a:solidFill>
                  <a:schemeClr val="tx1"/>
                </a:solidFill>
                <a:latin typeface="Century" panose="02040604050505020304" pitchFamily="18" charset="0"/>
              </a:rPr>
              <a:t>is, therefore, reasonable. A nominal diameter (DN) 20 × DN 25 (NPS 3/4 × NPS 1) relief valve is commonly used. </a:t>
            </a:r>
          </a:p>
          <a:p>
            <a:pPr algn="l"/>
            <a:r>
              <a:rPr lang="en-US" sz="1800" b="0" i="0" u="none" strike="noStrike" baseline="0" dirty="0">
                <a:solidFill>
                  <a:schemeClr val="tx1"/>
                </a:solidFill>
                <a:latin typeface="Century" panose="02040604050505020304" pitchFamily="18" charset="0"/>
              </a:rPr>
              <a:t>If there is reason to believe that this size is not adequate, the procedure in 4.4.12.3 can be applied.</a:t>
            </a:r>
          </a:p>
          <a:p>
            <a:pPr algn="l"/>
            <a:r>
              <a:rPr lang="en-US" sz="1800" b="0" i="0" u="none" strike="noStrike" baseline="0" dirty="0">
                <a:solidFill>
                  <a:schemeClr val="tx1"/>
                </a:solidFill>
                <a:latin typeface="Century" panose="02040604050505020304" pitchFamily="18" charset="0"/>
              </a:rPr>
              <a:t>The thermal-relief pressure setting should never be above the maximum</a:t>
            </a:r>
          </a:p>
          <a:p>
            <a:pPr algn="l"/>
            <a:r>
              <a:rPr lang="en-US" sz="1800" b="0" i="0" u="none" strike="noStrike" baseline="0" dirty="0">
                <a:solidFill>
                  <a:schemeClr val="tx1"/>
                </a:solidFill>
                <a:latin typeface="Century" panose="02040604050505020304" pitchFamily="18" charset="0"/>
              </a:rPr>
              <a:t>pressure permitted by the weakest component in the system being protected. However, the PRD should be set </a:t>
            </a:r>
          </a:p>
          <a:p>
            <a:pPr algn="l"/>
            <a:r>
              <a:rPr lang="en-US" dirty="0">
                <a:solidFill>
                  <a:schemeClr val="tx1"/>
                </a:solidFill>
                <a:latin typeface="Century" panose="02040604050505020304" pitchFamily="18" charset="0"/>
              </a:rPr>
              <a:t>h</a:t>
            </a:r>
            <a:r>
              <a:rPr lang="en-US" sz="1800" b="0" i="0" u="none" strike="noStrike" baseline="0" dirty="0">
                <a:solidFill>
                  <a:schemeClr val="tx1"/>
                </a:solidFill>
                <a:latin typeface="Century" panose="02040604050505020304" pitchFamily="18" charset="0"/>
              </a:rPr>
              <a:t>igh</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enough to open only under hydraulic expansion conditions. If thermal-relief valves discharge into a closed </a:t>
            </a:r>
          </a:p>
          <a:p>
            <a:pPr algn="l"/>
            <a:r>
              <a:rPr lang="en-US" sz="1800" b="0" i="0" u="none" strike="noStrike" baseline="0" dirty="0">
                <a:solidFill>
                  <a:schemeClr val="tx1"/>
                </a:solidFill>
                <a:latin typeface="Century" panose="02040604050505020304" pitchFamily="18" charset="0"/>
              </a:rPr>
              <a:t>system, the effects of backpressure should be considered.</a:t>
            </a:r>
          </a:p>
          <a:p>
            <a:pPr algn="l"/>
            <a:r>
              <a:rPr lang="en-US" sz="1800" b="0" i="0" u="none" strike="noStrike" baseline="0" dirty="0">
                <a:solidFill>
                  <a:schemeClr val="tx1"/>
                </a:solidFill>
                <a:latin typeface="Century" panose="02040604050505020304" pitchFamily="18" charset="0"/>
              </a:rPr>
              <a:t>Two general applications for which thermal-relieving devices larger than a DN 20 × DN 25 (NPS 3/4 × NPS 1) valve</a:t>
            </a:r>
          </a:p>
          <a:p>
            <a:pPr algn="l"/>
            <a:r>
              <a:rPr lang="en-US" sz="1800" b="0" i="0" u="none" strike="noStrike" baseline="0" dirty="0">
                <a:solidFill>
                  <a:schemeClr val="tx1"/>
                </a:solidFill>
                <a:latin typeface="Century" panose="02040604050505020304" pitchFamily="18" charset="0"/>
              </a:rPr>
              <a:t>can be required are long pipelines of large diameter in uninsulated, aboveground installations and large vessels or</a:t>
            </a:r>
          </a:p>
          <a:p>
            <a:pPr algn="l"/>
            <a:r>
              <a:rPr lang="en-US" sz="1800" b="0" i="0" u="none" strike="noStrike" baseline="0" dirty="0">
                <a:solidFill>
                  <a:schemeClr val="tx1"/>
                </a:solidFill>
                <a:latin typeface="Century" panose="02040604050505020304" pitchFamily="18" charset="0"/>
              </a:rPr>
              <a:t>heat exchangers operating liquid-full. Long pipelines can be blocked in at or below ambient temperature; the effect</a:t>
            </a:r>
          </a:p>
          <a:p>
            <a:pPr algn="l"/>
            <a:r>
              <a:rPr lang="en-US" sz="1800" b="0" i="0" u="none" strike="noStrike" baseline="0" dirty="0">
                <a:solidFill>
                  <a:schemeClr val="tx1"/>
                </a:solidFill>
                <a:latin typeface="Century" panose="02040604050505020304" pitchFamily="18" charset="0"/>
              </a:rPr>
              <a:t>of solar radiation raises the temperature at a calculable rate. If the total heat transfer rate and thermal expansion</a:t>
            </a:r>
          </a:p>
          <a:p>
            <a:pPr algn="l"/>
            <a:r>
              <a:rPr lang="en-US" sz="1800" b="0" i="0" u="none" strike="noStrike" baseline="0" dirty="0">
                <a:solidFill>
                  <a:schemeClr val="tx1"/>
                </a:solidFill>
                <a:latin typeface="Century" panose="02040604050505020304" pitchFamily="18" charset="0"/>
              </a:rPr>
              <a:t>coefficient for the fluid are known, a required relieving rate can be calculated. See Parry [135] for additional</a:t>
            </a:r>
          </a:p>
          <a:p>
            <a:pPr algn="l"/>
            <a:r>
              <a:rPr lang="en-US" sz="1800" b="0" i="0" u="none" strike="noStrike" baseline="0" dirty="0">
                <a:solidFill>
                  <a:schemeClr val="tx1"/>
                </a:solidFill>
                <a:latin typeface="Century" panose="02040604050505020304" pitchFamily="18" charset="0"/>
              </a:rPr>
              <a:t>information on thermal relief</a:t>
            </a:r>
            <a:endParaRPr lang="en-US" b="1"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3583850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sz="1800" b="1" i="0" u="none" strike="noStrike" baseline="0" dirty="0">
              <a:solidFill>
                <a:schemeClr val="tx1"/>
              </a:solidFill>
              <a:latin typeface="Century" panose="02040604050505020304" pitchFamily="18" charset="0"/>
            </a:endParaRPr>
          </a:p>
          <a:p>
            <a:pPr algn="l"/>
            <a:endParaRPr lang="en-US" sz="1800" b="0" i="0" u="none" strike="noStrike" baseline="0" dirty="0">
              <a:solidFill>
                <a:schemeClr val="tx1"/>
              </a:solidFill>
              <a:latin typeface="Century" panose="02040604050505020304" pitchFamily="18" charset="0"/>
            </a:endParaRPr>
          </a:p>
        </p:txBody>
      </p:sp>
      <p:pic>
        <p:nvPicPr>
          <p:cNvPr id="4" name="Picture 3">
            <a:extLst>
              <a:ext uri="{FF2B5EF4-FFF2-40B4-BE49-F238E27FC236}">
                <a16:creationId xmlns:a16="http://schemas.microsoft.com/office/drawing/2014/main" id="{DC8A7086-9971-7D51-5FEE-54B4B159028C}"/>
              </a:ext>
            </a:extLst>
          </p:cNvPr>
          <p:cNvPicPr>
            <a:picLocks noChangeAspect="1"/>
          </p:cNvPicPr>
          <p:nvPr/>
        </p:nvPicPr>
        <p:blipFill>
          <a:blip r:embed="rId2"/>
          <a:stretch>
            <a:fillRect/>
          </a:stretch>
        </p:blipFill>
        <p:spPr>
          <a:xfrm>
            <a:off x="814813" y="362779"/>
            <a:ext cx="8600792" cy="5567082"/>
          </a:xfrm>
          <a:prstGeom prst="rect">
            <a:avLst/>
          </a:prstGeom>
        </p:spPr>
      </p:pic>
    </p:spTree>
    <p:extLst>
      <p:ext uri="{BB962C8B-B14F-4D97-AF65-F5344CB8AC3E}">
        <p14:creationId xmlns:p14="http://schemas.microsoft.com/office/powerpoint/2010/main" val="1406780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fontScale="92500"/>
          </a:bodyPr>
          <a:lstStyle/>
          <a:p>
            <a:pPr algn="l"/>
            <a:endParaRPr lang="en-US" sz="1800" b="1"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Sizing and Set Pressure</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Since every application is for a relieving liquid, the required relieving rate is small; specifying an oversized device </a:t>
            </a:r>
          </a:p>
          <a:p>
            <a:pPr algn="l"/>
            <a:r>
              <a:rPr lang="en-US" sz="1800" b="0" i="0" u="none" strike="noStrike" baseline="0" dirty="0">
                <a:solidFill>
                  <a:schemeClr val="tx1"/>
                </a:solidFill>
                <a:latin typeface="Century" panose="02040604050505020304" pitchFamily="18" charset="0"/>
              </a:rPr>
              <a:t>is, therefore, reasonable. A nominal diameter (DN) 20 × DN 25 (NPS 3/4 × NPS 1) relief valve is commonly used. </a:t>
            </a:r>
          </a:p>
          <a:p>
            <a:pPr algn="l"/>
            <a:r>
              <a:rPr lang="en-US" sz="1800" b="0" i="0" u="none" strike="noStrike" baseline="0" dirty="0">
                <a:solidFill>
                  <a:schemeClr val="tx1"/>
                </a:solidFill>
                <a:latin typeface="Century" panose="02040604050505020304" pitchFamily="18" charset="0"/>
              </a:rPr>
              <a:t>If there is reason to believe that this size is not adequate, the procedure in 4.4.12.3 can be applied.</a:t>
            </a:r>
          </a:p>
          <a:p>
            <a:pPr algn="l"/>
            <a:r>
              <a:rPr lang="en-US" sz="1800" b="0" i="0" u="none" strike="noStrike" baseline="0" dirty="0">
                <a:solidFill>
                  <a:schemeClr val="tx1"/>
                </a:solidFill>
                <a:latin typeface="Century" panose="02040604050505020304" pitchFamily="18" charset="0"/>
              </a:rPr>
              <a:t>The thermal-relief pressure setting should never be above the maximum</a:t>
            </a:r>
          </a:p>
          <a:p>
            <a:pPr algn="l"/>
            <a:r>
              <a:rPr lang="en-US" sz="1800" b="0" i="0" u="none" strike="noStrike" baseline="0" dirty="0">
                <a:solidFill>
                  <a:schemeClr val="tx1"/>
                </a:solidFill>
                <a:latin typeface="Century" panose="02040604050505020304" pitchFamily="18" charset="0"/>
              </a:rPr>
              <a:t>pressure permitted by the weakest component in the system being protected. However, the PRD should be set </a:t>
            </a:r>
          </a:p>
          <a:p>
            <a:pPr algn="l"/>
            <a:r>
              <a:rPr lang="en-US" dirty="0">
                <a:solidFill>
                  <a:schemeClr val="tx1"/>
                </a:solidFill>
                <a:latin typeface="Century" panose="02040604050505020304" pitchFamily="18" charset="0"/>
              </a:rPr>
              <a:t>h</a:t>
            </a:r>
            <a:r>
              <a:rPr lang="en-US" sz="1800" b="0" i="0" u="none" strike="noStrike" baseline="0" dirty="0">
                <a:solidFill>
                  <a:schemeClr val="tx1"/>
                </a:solidFill>
                <a:latin typeface="Century" panose="02040604050505020304" pitchFamily="18" charset="0"/>
              </a:rPr>
              <a:t>igh</a:t>
            </a:r>
            <a:r>
              <a:rPr lang="en-US"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enough to open only under hydraulic expansion conditions. If thermal-relief valves discharge into a closed </a:t>
            </a:r>
          </a:p>
          <a:p>
            <a:pPr algn="l"/>
            <a:r>
              <a:rPr lang="en-US" sz="1800" b="0" i="0" u="none" strike="noStrike" baseline="0" dirty="0">
                <a:solidFill>
                  <a:schemeClr val="tx1"/>
                </a:solidFill>
                <a:latin typeface="Century" panose="02040604050505020304" pitchFamily="18" charset="0"/>
              </a:rPr>
              <a:t>system, the effects of backpressure should be considered.</a:t>
            </a:r>
          </a:p>
          <a:p>
            <a:pPr algn="l"/>
            <a:r>
              <a:rPr lang="en-US" sz="1800" b="0" i="0" u="none" strike="noStrike" baseline="0" dirty="0">
                <a:solidFill>
                  <a:schemeClr val="tx1"/>
                </a:solidFill>
                <a:latin typeface="Century" panose="02040604050505020304" pitchFamily="18" charset="0"/>
              </a:rPr>
              <a:t>Two general applications for which thermal-relieving devices larger than a DN 20 × DN 25 (NPS 3/4 × NPS 1) valve</a:t>
            </a:r>
          </a:p>
          <a:p>
            <a:pPr algn="l"/>
            <a:r>
              <a:rPr lang="en-US" sz="1800" b="0" i="0" u="none" strike="noStrike" baseline="0" dirty="0">
                <a:solidFill>
                  <a:schemeClr val="tx1"/>
                </a:solidFill>
                <a:latin typeface="Century" panose="02040604050505020304" pitchFamily="18" charset="0"/>
              </a:rPr>
              <a:t>can be required are long pipelines of large diameter in uninsulated, aboveground installations and large vessels or</a:t>
            </a:r>
          </a:p>
          <a:p>
            <a:pPr algn="l"/>
            <a:r>
              <a:rPr lang="en-US" sz="1800" b="0" i="0" u="none" strike="noStrike" baseline="0" dirty="0">
                <a:solidFill>
                  <a:schemeClr val="tx1"/>
                </a:solidFill>
                <a:latin typeface="Century" panose="02040604050505020304" pitchFamily="18" charset="0"/>
              </a:rPr>
              <a:t>heat exchangers operating liquid-full. Long pipelines can be blocked in at or below ambient temperature; the effect</a:t>
            </a:r>
          </a:p>
          <a:p>
            <a:pPr algn="l"/>
            <a:r>
              <a:rPr lang="en-US" sz="1800" b="0" i="0" u="none" strike="noStrike" baseline="0" dirty="0">
                <a:solidFill>
                  <a:schemeClr val="tx1"/>
                </a:solidFill>
                <a:latin typeface="Century" panose="02040604050505020304" pitchFamily="18" charset="0"/>
              </a:rPr>
              <a:t>of solar radiation raises the temperature at a calculable rate. If the total heat transfer rate and thermal expansion</a:t>
            </a:r>
          </a:p>
          <a:p>
            <a:pPr algn="l"/>
            <a:r>
              <a:rPr lang="en-US" sz="1800" b="0" i="0" u="none" strike="noStrike" baseline="0" dirty="0">
                <a:solidFill>
                  <a:schemeClr val="tx1"/>
                </a:solidFill>
                <a:latin typeface="Century" panose="02040604050505020304" pitchFamily="18" charset="0"/>
              </a:rPr>
              <a:t>coefficient for the fluid are known, a required relieving rate can be calculated. See Parry [135] for additional</a:t>
            </a:r>
          </a:p>
          <a:p>
            <a:pPr algn="l"/>
            <a:r>
              <a:rPr lang="en-US" sz="1800" b="0" i="0" u="none" strike="noStrike" baseline="0" dirty="0">
                <a:solidFill>
                  <a:schemeClr val="tx1"/>
                </a:solidFill>
                <a:latin typeface="Century" panose="02040604050505020304" pitchFamily="18" charset="0"/>
              </a:rPr>
              <a:t>information on thermal relief</a:t>
            </a:r>
            <a:endParaRPr lang="en-US" b="1"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249349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fontScale="92500" lnSpcReduction="10000"/>
          </a:bodyPr>
          <a:lstStyle/>
          <a:p>
            <a:pPr algn="l"/>
            <a:endParaRPr lang="en-US" b="1" dirty="0">
              <a:solidFill>
                <a:schemeClr val="tx1"/>
              </a:solidFill>
              <a:latin typeface="Century" panose="02040604050505020304" pitchFamily="18" charset="0"/>
            </a:endParaRPr>
          </a:p>
          <a:p>
            <a:pPr algn="l"/>
            <a:r>
              <a:rPr lang="en-US" sz="1900" b="1" dirty="0">
                <a:solidFill>
                  <a:schemeClr val="tx1"/>
                </a:solidFill>
                <a:effectLst/>
                <a:latin typeface="Century" panose="02040604050505020304" pitchFamily="18" charset="0"/>
                <a:ea typeface="Calibri" panose="020F0502020204030204" pitchFamily="34" charset="0"/>
              </a:rPr>
              <a:t>Overpressure: </a:t>
            </a:r>
          </a:p>
          <a:p>
            <a:pPr algn="l"/>
            <a:r>
              <a:rPr lang="en-US" sz="1800" dirty="0">
                <a:solidFill>
                  <a:schemeClr val="tx1"/>
                </a:solidFill>
                <a:effectLst/>
                <a:latin typeface="Century" panose="02040604050505020304" pitchFamily="18" charset="0"/>
                <a:ea typeface="Calibri" panose="020F0502020204030204" pitchFamily="34" charset="0"/>
              </a:rPr>
              <a:t>is the pressure increase over the set pressure of the primary relieving device during discharge. Overpressure is </a:t>
            </a:r>
          </a:p>
          <a:p>
            <a:pPr algn="l"/>
            <a:r>
              <a:rPr lang="en-US" sz="1800" dirty="0">
                <a:solidFill>
                  <a:schemeClr val="tx1"/>
                </a:solidFill>
                <a:effectLst/>
                <a:latin typeface="Century" panose="02040604050505020304" pitchFamily="18" charset="0"/>
                <a:ea typeface="Calibri" panose="020F0502020204030204" pitchFamily="34" charset="0"/>
              </a:rPr>
              <a:t>the same as accumulation only when the relieving device is set to open at the maximum allowable working pressure of </a:t>
            </a:r>
          </a:p>
          <a:p>
            <a:pPr algn="l"/>
            <a:r>
              <a:rPr lang="en-US" sz="1800" dirty="0">
                <a:solidFill>
                  <a:schemeClr val="tx1"/>
                </a:solidFill>
                <a:effectLst/>
                <a:latin typeface="Century" panose="02040604050505020304" pitchFamily="18" charset="0"/>
                <a:ea typeface="Calibri" panose="020F0502020204030204" pitchFamily="34" charset="0"/>
              </a:rPr>
              <a:t>the vessel</a:t>
            </a:r>
            <a:endParaRPr lang="en-US" b="1" dirty="0">
              <a:solidFill>
                <a:schemeClr val="tx1"/>
              </a:solidFill>
              <a:latin typeface="Century" panose="02040604050505020304" pitchFamily="18" charset="0"/>
            </a:endParaRPr>
          </a:p>
          <a:p>
            <a:pPr algn="l"/>
            <a:endParaRPr lang="en-US" b="1" dirty="0">
              <a:solidFill>
                <a:schemeClr val="tx1"/>
              </a:solidFill>
              <a:latin typeface="Century" panose="02040604050505020304" pitchFamily="18" charset="0"/>
            </a:endParaRPr>
          </a:p>
          <a:p>
            <a:pPr algn="l"/>
            <a:r>
              <a:rPr lang="en-US" b="1" dirty="0">
                <a:solidFill>
                  <a:schemeClr val="tx1"/>
                </a:solidFill>
                <a:latin typeface="Century" panose="02040604050505020304" pitchFamily="18" charset="0"/>
              </a:rPr>
              <a:t>B</a:t>
            </a:r>
            <a:r>
              <a:rPr lang="en-US" sz="1800" b="1" i="0" u="none" strike="noStrike" baseline="0" dirty="0">
                <a:solidFill>
                  <a:schemeClr val="tx1"/>
                </a:solidFill>
                <a:latin typeface="Century" panose="02040604050505020304" pitchFamily="18" charset="0"/>
              </a:rPr>
              <a:t>ackpressure</a:t>
            </a:r>
          </a:p>
          <a:p>
            <a:pPr algn="l"/>
            <a:r>
              <a:rPr lang="en-US" sz="1800" i="0" u="none" strike="noStrike" baseline="0" dirty="0">
                <a:solidFill>
                  <a:schemeClr val="tx1"/>
                </a:solidFill>
                <a:latin typeface="Century" panose="02040604050505020304" pitchFamily="18" charset="0"/>
              </a:rPr>
              <a:t>The pressure that exists at the outlet of a pressure-relief device as a result of the pressure in the</a:t>
            </a:r>
          </a:p>
          <a:p>
            <a:pPr algn="l"/>
            <a:r>
              <a:rPr lang="en-US" sz="1800" i="0" u="none" strike="noStrike" baseline="0" dirty="0">
                <a:solidFill>
                  <a:schemeClr val="tx1"/>
                </a:solidFill>
                <a:latin typeface="Century" panose="02040604050505020304" pitchFamily="18" charset="0"/>
              </a:rPr>
              <a:t>discharge system. Backpressure is the sum of the superimposed and built-up backpressures.</a:t>
            </a:r>
          </a:p>
          <a:p>
            <a:pPr algn="l"/>
            <a:endParaRPr lang="en-US" sz="1800" i="0" u="none" strike="noStrike" baseline="0" dirty="0">
              <a:solidFill>
                <a:schemeClr val="tx1"/>
              </a:solidFill>
              <a:latin typeface="Century" panose="02040604050505020304" pitchFamily="18" charset="0"/>
            </a:endParaRPr>
          </a:p>
          <a:p>
            <a:pPr algn="l"/>
            <a:r>
              <a:rPr lang="en-US" b="1" dirty="0">
                <a:solidFill>
                  <a:schemeClr val="tx1"/>
                </a:solidFill>
                <a:latin typeface="Century" panose="02040604050505020304" pitchFamily="18" charset="0"/>
              </a:rPr>
              <a:t>B</a:t>
            </a:r>
            <a:r>
              <a:rPr lang="en-US" sz="1800" b="1" i="0" u="none" strike="noStrike" baseline="0" dirty="0">
                <a:solidFill>
                  <a:schemeClr val="tx1"/>
                </a:solidFill>
                <a:latin typeface="Century" panose="02040604050505020304" pitchFamily="18" charset="0"/>
              </a:rPr>
              <a:t>uilt-up backpressure</a:t>
            </a:r>
          </a:p>
          <a:p>
            <a:pPr algn="l"/>
            <a:r>
              <a:rPr lang="en-US" sz="1800" b="0" i="0" u="none" strike="noStrike" baseline="0" dirty="0">
                <a:solidFill>
                  <a:schemeClr val="tx1"/>
                </a:solidFill>
                <a:latin typeface="Century" panose="02040604050505020304" pitchFamily="18" charset="0"/>
              </a:rPr>
              <a:t>The increase in pressure at the outlet of a pressure-relief device that develops as a result of flow after the</a:t>
            </a:r>
          </a:p>
          <a:p>
            <a:pPr algn="l"/>
            <a:r>
              <a:rPr lang="en-US" sz="1800" b="0" i="0" u="none" strike="noStrike" baseline="0" dirty="0">
                <a:solidFill>
                  <a:schemeClr val="tx1"/>
                </a:solidFill>
                <a:latin typeface="Century" panose="02040604050505020304" pitchFamily="18" charset="0"/>
              </a:rPr>
              <a:t>pressure-relief device opens.</a:t>
            </a:r>
          </a:p>
          <a:p>
            <a:pPr algn="l"/>
            <a:endParaRPr lang="en-US" dirty="0">
              <a:solidFill>
                <a:schemeClr val="tx1"/>
              </a:solidFill>
              <a:latin typeface="Century" panose="02040604050505020304" pitchFamily="18" charset="0"/>
            </a:endParaRPr>
          </a:p>
          <a:p>
            <a:pPr algn="l"/>
            <a:r>
              <a:rPr lang="en-US" b="1" dirty="0">
                <a:solidFill>
                  <a:schemeClr val="tx1"/>
                </a:solidFill>
                <a:latin typeface="Century" panose="02040604050505020304" pitchFamily="18" charset="0"/>
              </a:rPr>
              <a:t>S</a:t>
            </a:r>
            <a:r>
              <a:rPr lang="en-US" sz="1800" b="1" i="0" u="none" strike="noStrike" baseline="0" dirty="0">
                <a:solidFill>
                  <a:schemeClr val="tx1"/>
                </a:solidFill>
                <a:latin typeface="Century" panose="02040604050505020304" pitchFamily="18" charset="0"/>
              </a:rPr>
              <a:t>uperimposed backpressure</a:t>
            </a:r>
          </a:p>
          <a:p>
            <a:pPr algn="l"/>
            <a:r>
              <a:rPr lang="en-US" sz="1800" b="0" i="0" u="none" strike="noStrike" baseline="0" dirty="0">
                <a:solidFill>
                  <a:schemeClr val="tx1"/>
                </a:solidFill>
                <a:latin typeface="Century" panose="02040604050505020304" pitchFamily="18" charset="0"/>
              </a:rPr>
              <a:t>The static pressure that exists at the outlet of a pressure-relief device at the time the device is required to</a:t>
            </a:r>
          </a:p>
          <a:p>
            <a:pPr algn="l"/>
            <a:r>
              <a:rPr lang="en-US" sz="1800" b="0" i="0" u="none" strike="noStrike" baseline="0" dirty="0">
                <a:solidFill>
                  <a:schemeClr val="tx1"/>
                </a:solidFill>
                <a:latin typeface="Century" panose="02040604050505020304" pitchFamily="18" charset="0"/>
              </a:rPr>
              <a:t>operate. Superimposed backpressure is the result of pressure in the discharge system coming from other</a:t>
            </a:r>
          </a:p>
          <a:p>
            <a:pPr algn="l"/>
            <a:r>
              <a:rPr lang="en-US" sz="1800" b="0" i="0" u="none" strike="noStrike" baseline="0" dirty="0">
                <a:solidFill>
                  <a:schemeClr val="tx1"/>
                </a:solidFill>
                <a:latin typeface="Century" panose="02040604050505020304" pitchFamily="18" charset="0"/>
              </a:rPr>
              <a:t>sources and may be constant or variable.</a:t>
            </a: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1817980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A650C-AE54-8DAB-2588-018F8393B3D4}"/>
              </a:ext>
            </a:extLst>
          </p:cNvPr>
          <p:cNvSpPr>
            <a:spLocks noGrp="1"/>
          </p:cNvSpPr>
          <p:nvPr>
            <p:ph idx="1"/>
          </p:nvPr>
        </p:nvSpPr>
        <p:spPr>
          <a:xfrm>
            <a:off x="0" y="0"/>
            <a:ext cx="12192000" cy="6857999"/>
          </a:xfrm>
        </p:spPr>
        <p:txBody>
          <a:bodyPr/>
          <a:lstStyle/>
          <a:p>
            <a:pPr marL="0" indent="0">
              <a:buNone/>
            </a:pPr>
            <a:r>
              <a:rPr lang="en-US" dirty="0">
                <a:latin typeface="Century" panose="02040604050505020304" pitchFamily="18" charset="0"/>
              </a:rPr>
              <a:t>                        In order to calculate the orifice area use the following equation:</a:t>
            </a:r>
          </a:p>
          <a:p>
            <a:pPr marL="0" indent="0">
              <a:buNone/>
            </a:pPr>
            <a:endParaRPr lang="en-US" dirty="0">
              <a:latin typeface="Century" panose="020406040505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EC7E7E48-B506-FC74-AA5A-14AC18EBC08D}"/>
              </a:ext>
            </a:extLst>
          </p:cNvPr>
          <p:cNvPicPr>
            <a:picLocks noChangeAspect="1"/>
          </p:cNvPicPr>
          <p:nvPr/>
        </p:nvPicPr>
        <p:blipFill>
          <a:blip r:embed="rId2"/>
          <a:stretch>
            <a:fillRect/>
          </a:stretch>
        </p:blipFill>
        <p:spPr>
          <a:xfrm>
            <a:off x="4016188" y="451763"/>
            <a:ext cx="2079812" cy="708212"/>
          </a:xfrm>
          <a:prstGeom prst="rect">
            <a:avLst/>
          </a:prstGeom>
        </p:spPr>
      </p:pic>
      <p:pic>
        <p:nvPicPr>
          <p:cNvPr id="7" name="Picture 6">
            <a:extLst>
              <a:ext uri="{FF2B5EF4-FFF2-40B4-BE49-F238E27FC236}">
                <a16:creationId xmlns:a16="http://schemas.microsoft.com/office/drawing/2014/main" id="{EC25067B-AA43-5910-3190-42987E5846B5}"/>
              </a:ext>
            </a:extLst>
          </p:cNvPr>
          <p:cNvPicPr>
            <a:picLocks noChangeAspect="1"/>
          </p:cNvPicPr>
          <p:nvPr/>
        </p:nvPicPr>
        <p:blipFill>
          <a:blip r:embed="rId3"/>
          <a:stretch>
            <a:fillRect/>
          </a:stretch>
        </p:blipFill>
        <p:spPr>
          <a:xfrm>
            <a:off x="1162517" y="1066540"/>
            <a:ext cx="7963728" cy="5530788"/>
          </a:xfrm>
          <a:prstGeom prst="rect">
            <a:avLst/>
          </a:prstGeom>
        </p:spPr>
      </p:pic>
    </p:spTree>
    <p:extLst>
      <p:ext uri="{BB962C8B-B14F-4D97-AF65-F5344CB8AC3E}">
        <p14:creationId xmlns:p14="http://schemas.microsoft.com/office/powerpoint/2010/main" val="1990436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67478-6D60-7026-C2F3-2C6B12D3F943}"/>
              </a:ext>
            </a:extLst>
          </p:cNvPr>
          <p:cNvSpPr>
            <a:spLocks noGrp="1"/>
          </p:cNvSpPr>
          <p:nvPr>
            <p:ph idx="1"/>
          </p:nvPr>
        </p:nvSpPr>
        <p:spPr>
          <a:xfrm>
            <a:off x="0" y="0"/>
            <a:ext cx="12192000" cy="6857999"/>
          </a:xfrm>
        </p:spPr>
        <p:txBody>
          <a:bodyPr/>
          <a:lstStyle/>
          <a:p>
            <a:pPr marL="0" indent="0" algn="l">
              <a:buNone/>
            </a:pPr>
            <a:endParaRPr lang="en-US" sz="1800" b="0" i="0" u="none" strike="noStrike" baseline="0" dirty="0">
              <a:solidFill>
                <a:schemeClr val="tx1"/>
              </a:solidFill>
              <a:latin typeface="Century" panose="02040604050505020304" pitchFamily="18" charset="0"/>
            </a:endParaRPr>
          </a:p>
          <a:p>
            <a:pPr marL="0" indent="0" algn="l">
              <a:buNone/>
            </a:pPr>
            <a:r>
              <a:rPr lang="en-US" dirty="0">
                <a:solidFill>
                  <a:schemeClr val="tx1"/>
                </a:solidFill>
                <a:latin typeface="Century" panose="02040604050505020304" pitchFamily="18" charset="0"/>
              </a:rPr>
              <a:t>Notes: </a:t>
            </a:r>
          </a:p>
          <a:p>
            <a:pPr marL="0" indent="0" algn="l">
              <a:buNone/>
            </a:pPr>
            <a:endParaRPr lang="en-US" dirty="0">
              <a:solidFill>
                <a:schemeClr val="tx1"/>
              </a:solidFill>
              <a:latin typeface="Century" panose="02040604050505020304" pitchFamily="18" charset="0"/>
            </a:endParaRPr>
          </a:p>
          <a:p>
            <a:pPr marL="0" indent="0" algn="l">
              <a:buNone/>
            </a:pPr>
            <a:r>
              <a:rPr lang="en-US" sz="1800" b="0" i="0" u="none" strike="noStrike" baseline="0" dirty="0">
                <a:solidFill>
                  <a:schemeClr val="tx1"/>
                </a:solidFill>
                <a:latin typeface="Century" panose="02040604050505020304" pitchFamily="18" charset="0"/>
              </a:rPr>
              <a:t>When a PRV is sized for viscous liquid service, it should first be sized as if it were for a</a:t>
            </a:r>
          </a:p>
          <a:p>
            <a:pPr marL="0" indent="0" algn="l">
              <a:buNone/>
            </a:pPr>
            <a:r>
              <a:rPr lang="en-US" dirty="0">
                <a:solidFill>
                  <a:schemeClr val="tx1"/>
                </a:solidFill>
                <a:latin typeface="Century" panose="02040604050505020304" pitchFamily="18" charset="0"/>
              </a:rPr>
              <a:t>n</a:t>
            </a:r>
            <a:r>
              <a:rPr lang="en-US" sz="1800" b="0" i="0" u="none" strike="noStrike" baseline="0" dirty="0">
                <a:solidFill>
                  <a:schemeClr val="tx1"/>
                </a:solidFill>
                <a:latin typeface="Century" panose="02040604050505020304" pitchFamily="18" charset="0"/>
              </a:rPr>
              <a:t>on-viscous type application (i.e. </a:t>
            </a:r>
            <a:r>
              <a:rPr lang="en-US" sz="1800" b="0" i="1" u="none" strike="noStrike" baseline="0" dirty="0" err="1">
                <a:solidFill>
                  <a:schemeClr val="tx1"/>
                </a:solidFill>
                <a:latin typeface="Century" panose="02040604050505020304" pitchFamily="18" charset="0"/>
              </a:rPr>
              <a:t>K</a:t>
            </a:r>
            <a:r>
              <a:rPr lang="en-US" sz="1800" b="0" i="0" u="none" strike="noStrike" baseline="0" dirty="0" err="1">
                <a:solidFill>
                  <a:schemeClr val="tx1"/>
                </a:solidFill>
                <a:latin typeface="Century" panose="02040604050505020304" pitchFamily="18" charset="0"/>
              </a:rPr>
              <a:t>v</a:t>
            </a:r>
            <a:r>
              <a:rPr lang="en-US" sz="1800" b="0" i="0" u="none" strike="noStrike" baseline="0" dirty="0">
                <a:solidFill>
                  <a:schemeClr val="tx1"/>
                </a:solidFill>
                <a:latin typeface="Century" panose="02040604050505020304" pitchFamily="18" charset="0"/>
              </a:rPr>
              <a:t> = 1.0) so that a preliminary required discharge area, </a:t>
            </a:r>
            <a:r>
              <a:rPr lang="en-US" sz="1800" b="0" i="1" u="none" strike="noStrike" baseline="0" dirty="0">
                <a:solidFill>
                  <a:schemeClr val="tx1"/>
                </a:solidFill>
                <a:latin typeface="Century" panose="02040604050505020304" pitchFamily="18" charset="0"/>
              </a:rPr>
              <a:t>A</a:t>
            </a:r>
            <a:r>
              <a:rPr lang="en-US" sz="1800" b="0" i="0" u="none" strike="noStrike" baseline="0" dirty="0">
                <a:solidFill>
                  <a:schemeClr val="tx1"/>
                </a:solidFill>
                <a:latin typeface="Century" panose="02040604050505020304" pitchFamily="18" charset="0"/>
              </a:rPr>
              <a:t>R, can be</a:t>
            </a:r>
          </a:p>
          <a:p>
            <a:pPr marL="0" indent="0" algn="l">
              <a:buNone/>
            </a:pPr>
            <a:r>
              <a:rPr lang="en-US" sz="1800" b="0" i="0" u="none" strike="noStrike" baseline="0" dirty="0">
                <a:solidFill>
                  <a:schemeClr val="tx1"/>
                </a:solidFill>
                <a:latin typeface="Century" panose="02040604050505020304" pitchFamily="18" charset="0"/>
              </a:rPr>
              <a:t>obtained from Equation (32) or Equation (33). The user is cautioned that the equations presented here</a:t>
            </a:r>
          </a:p>
          <a:p>
            <a:pPr marL="0" indent="0" algn="l">
              <a:buNone/>
            </a:pPr>
            <a:r>
              <a:rPr lang="en-US" sz="1800" b="0" i="0" u="none" strike="noStrike" baseline="0" dirty="0">
                <a:solidFill>
                  <a:schemeClr val="tx1"/>
                </a:solidFill>
                <a:latin typeface="Century" panose="02040604050505020304" pitchFamily="18" charset="0"/>
              </a:rPr>
              <a:t>may not be applicable for non-Newtonian applications (see 5.10). From the list of API 526 standard orifice</a:t>
            </a:r>
          </a:p>
          <a:p>
            <a:pPr marL="0" indent="0" algn="l">
              <a:buNone/>
            </a:pPr>
            <a:r>
              <a:rPr lang="en-US" sz="1800" b="0" i="0" u="none" strike="noStrike" baseline="0" dirty="0">
                <a:solidFill>
                  <a:schemeClr val="tx1"/>
                </a:solidFill>
                <a:latin typeface="Century" panose="02040604050505020304" pitchFamily="18" charset="0"/>
              </a:rPr>
              <a:t>sizes or the manufacturer’s listing, the next orifice size, </a:t>
            </a:r>
            <a:r>
              <a:rPr lang="en-US" sz="1800" b="0" i="1" u="none" strike="noStrike" baseline="0" dirty="0">
                <a:solidFill>
                  <a:schemeClr val="tx1"/>
                </a:solidFill>
                <a:latin typeface="Century" panose="02040604050505020304" pitchFamily="18" charset="0"/>
              </a:rPr>
              <a:t>A</a:t>
            </a:r>
            <a:r>
              <a:rPr lang="en-US" sz="1000" b="0" i="0" u="none" strike="noStrike" baseline="0" dirty="0">
                <a:solidFill>
                  <a:schemeClr val="tx1"/>
                </a:solidFill>
                <a:latin typeface="Century" panose="02040604050505020304" pitchFamily="18" charset="0"/>
              </a:rPr>
              <a:t>selected</a:t>
            </a:r>
            <a:r>
              <a:rPr lang="en-US" sz="1800" b="0" i="0" u="none" strike="noStrike" baseline="0" dirty="0">
                <a:solidFill>
                  <a:schemeClr val="tx1"/>
                </a:solidFill>
                <a:latin typeface="Century" panose="02040604050505020304" pitchFamily="18" charset="0"/>
              </a:rPr>
              <a:t>, larger than </a:t>
            </a:r>
            <a:r>
              <a:rPr lang="en-US" sz="1800" b="0" i="1" u="none" strike="noStrike" baseline="0" dirty="0">
                <a:solidFill>
                  <a:schemeClr val="tx1"/>
                </a:solidFill>
                <a:latin typeface="Century" panose="02040604050505020304" pitchFamily="18" charset="0"/>
              </a:rPr>
              <a:t>A</a:t>
            </a:r>
            <a:r>
              <a:rPr lang="en-US" sz="1800" b="0" i="0" u="none" strike="noStrike" baseline="0" dirty="0">
                <a:solidFill>
                  <a:schemeClr val="tx1"/>
                </a:solidFill>
                <a:latin typeface="Century" panose="02040604050505020304" pitchFamily="18" charset="0"/>
              </a:rPr>
              <a:t>R should be chosen to</a:t>
            </a:r>
          </a:p>
          <a:p>
            <a:pPr marL="0" indent="0" algn="l">
              <a:buNone/>
            </a:pPr>
            <a:r>
              <a:rPr lang="en-US" sz="1800" b="0" i="0" u="none" strike="noStrike" baseline="0" dirty="0">
                <a:solidFill>
                  <a:schemeClr val="tx1"/>
                </a:solidFill>
                <a:latin typeface="Century" panose="02040604050505020304" pitchFamily="18" charset="0"/>
              </a:rPr>
              <a:t>calculate the Reynolds number, Re, from either of the following relationships</a:t>
            </a:r>
            <a:endParaRPr lang="en-US" dirty="0">
              <a:solidFill>
                <a:schemeClr val="tx1"/>
              </a:solidFill>
              <a:latin typeface="Century" panose="02040604050505020304" pitchFamily="18" charset="0"/>
            </a:endParaRPr>
          </a:p>
        </p:txBody>
      </p:sp>
      <p:pic>
        <p:nvPicPr>
          <p:cNvPr id="5" name="Picture 4">
            <a:extLst>
              <a:ext uri="{FF2B5EF4-FFF2-40B4-BE49-F238E27FC236}">
                <a16:creationId xmlns:a16="http://schemas.microsoft.com/office/drawing/2014/main" id="{F0F18F04-F6F8-4429-FBB1-63BEB9CF487C}"/>
              </a:ext>
            </a:extLst>
          </p:cNvPr>
          <p:cNvPicPr>
            <a:picLocks noChangeAspect="1"/>
          </p:cNvPicPr>
          <p:nvPr/>
        </p:nvPicPr>
        <p:blipFill>
          <a:blip r:embed="rId2"/>
          <a:stretch>
            <a:fillRect/>
          </a:stretch>
        </p:blipFill>
        <p:spPr>
          <a:xfrm>
            <a:off x="2476695" y="3817443"/>
            <a:ext cx="6741459" cy="2321859"/>
          </a:xfrm>
          <a:prstGeom prst="rect">
            <a:avLst/>
          </a:prstGeom>
        </p:spPr>
      </p:pic>
      <p:pic>
        <p:nvPicPr>
          <p:cNvPr id="6" name="Picture 5">
            <a:extLst>
              <a:ext uri="{FF2B5EF4-FFF2-40B4-BE49-F238E27FC236}">
                <a16:creationId xmlns:a16="http://schemas.microsoft.com/office/drawing/2014/main" id="{AAF173F1-D47C-C7E5-FE9B-598B81212AA6}"/>
              </a:ext>
            </a:extLst>
          </p:cNvPr>
          <p:cNvPicPr>
            <a:picLocks noChangeAspect="1"/>
          </p:cNvPicPr>
          <p:nvPr/>
        </p:nvPicPr>
        <p:blipFill>
          <a:blip r:embed="rId3"/>
          <a:stretch>
            <a:fillRect/>
          </a:stretch>
        </p:blipFill>
        <p:spPr>
          <a:xfrm>
            <a:off x="527784" y="4633232"/>
            <a:ext cx="1803037" cy="690282"/>
          </a:xfrm>
          <a:prstGeom prst="rect">
            <a:avLst/>
          </a:prstGeom>
        </p:spPr>
      </p:pic>
    </p:spTree>
    <p:extLst>
      <p:ext uri="{BB962C8B-B14F-4D97-AF65-F5344CB8AC3E}">
        <p14:creationId xmlns:p14="http://schemas.microsoft.com/office/powerpoint/2010/main" val="1649313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lstStyle/>
          <a:p>
            <a:pPr marL="0" indent="0" algn="l">
              <a:buNone/>
            </a:pPr>
            <a:endParaRPr lang="en-US"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After the Reynolds number, Re, is determined, the factor </a:t>
            </a:r>
            <a:r>
              <a:rPr lang="en-US" sz="1800" b="0" i="1" u="none" strike="noStrike" baseline="0" dirty="0" err="1">
                <a:latin typeface="Century" panose="02040604050505020304" pitchFamily="18" charset="0"/>
              </a:rPr>
              <a:t>K</a:t>
            </a:r>
            <a:r>
              <a:rPr lang="en-US" sz="1800" b="0" i="0" u="none" strike="noStrike" baseline="0" dirty="0" err="1">
                <a:latin typeface="Century" panose="02040604050505020304" pitchFamily="18" charset="0"/>
              </a:rPr>
              <a:t>v</a:t>
            </a:r>
            <a:r>
              <a:rPr lang="en-US" sz="1800" b="0" i="0" u="none" strike="noStrike" baseline="0" dirty="0">
                <a:latin typeface="Century" panose="02040604050505020304" pitchFamily="18" charset="0"/>
              </a:rPr>
              <a:t> is obtained and applied in Equation (32)</a:t>
            </a:r>
          </a:p>
          <a:p>
            <a:pPr marL="0" indent="0" algn="l">
              <a:buNone/>
            </a:pPr>
            <a:r>
              <a:rPr lang="en-US" sz="1800" b="0" i="0" u="none" strike="noStrike" baseline="0" dirty="0">
                <a:latin typeface="Century" panose="02040604050505020304" pitchFamily="18" charset="0"/>
              </a:rPr>
              <a:t>or Equation (33) to correct the preliminary required discharge area, </a:t>
            </a:r>
            <a:r>
              <a:rPr lang="en-US" sz="1800" b="0" i="1" u="none" strike="noStrike" baseline="0" dirty="0">
                <a:latin typeface="Century" panose="02040604050505020304" pitchFamily="18" charset="0"/>
              </a:rPr>
              <a:t>A</a:t>
            </a:r>
            <a:r>
              <a:rPr lang="en-US" sz="1800" b="0" i="0" u="none" strike="noStrike" baseline="0" dirty="0">
                <a:latin typeface="Century" panose="02040604050505020304" pitchFamily="18" charset="0"/>
              </a:rPr>
              <a:t>R. If the corrected area exceeds the</a:t>
            </a:r>
          </a:p>
          <a:p>
            <a:pPr marL="0" indent="0" algn="l">
              <a:buNone/>
            </a:pPr>
            <a:r>
              <a:rPr lang="en-US" sz="1800" b="0" i="0" u="none" strike="noStrike" baseline="0" dirty="0">
                <a:latin typeface="Century" panose="02040604050505020304" pitchFamily="18" charset="0"/>
              </a:rPr>
              <a:t>chosen standard orifice area, </a:t>
            </a:r>
            <a:r>
              <a:rPr lang="en-US" sz="1800" b="0" i="1" u="none" strike="noStrike" baseline="0" dirty="0">
                <a:latin typeface="Century" panose="02040604050505020304" pitchFamily="18" charset="0"/>
              </a:rPr>
              <a:t>A</a:t>
            </a:r>
            <a:r>
              <a:rPr lang="en-US" sz="1800" b="0" i="0" u="none" strike="noStrike" baseline="0" dirty="0">
                <a:latin typeface="Century" panose="02040604050505020304" pitchFamily="18" charset="0"/>
              </a:rPr>
              <a:t>selected, the Reynolds number should be recalculated using the next larger</a:t>
            </a:r>
          </a:p>
          <a:p>
            <a:pPr marL="0" indent="0" algn="l">
              <a:buNone/>
            </a:pPr>
            <a:r>
              <a:rPr lang="en-US" sz="1800" b="0" i="0" u="none" strike="noStrike" baseline="0" dirty="0">
                <a:latin typeface="Century" panose="02040604050505020304" pitchFamily="18" charset="0"/>
              </a:rPr>
              <a:t>standard orifice size and the value of </a:t>
            </a:r>
            <a:r>
              <a:rPr lang="en-US" sz="1800" b="0" i="1" u="none" strike="noStrike" baseline="0" dirty="0" err="1">
                <a:latin typeface="Century" panose="02040604050505020304" pitchFamily="18" charset="0"/>
              </a:rPr>
              <a:t>K</a:t>
            </a:r>
            <a:r>
              <a:rPr lang="en-US" sz="1800" b="0" i="0" u="none" strike="noStrike" baseline="0" dirty="0" err="1">
                <a:latin typeface="Century" panose="02040604050505020304" pitchFamily="18" charset="0"/>
              </a:rPr>
              <a:t>v</a:t>
            </a:r>
            <a:r>
              <a:rPr lang="en-US" sz="1800" b="0" i="0" u="none" strike="noStrike" baseline="0" dirty="0">
                <a:latin typeface="Century" panose="02040604050505020304" pitchFamily="18" charset="0"/>
              </a:rPr>
              <a:t> updated accordingly.</a:t>
            </a:r>
            <a:endParaRPr lang="en-US" dirty="0">
              <a:latin typeface="Century" panose="02040604050505020304" pitchFamily="18" charset="0"/>
            </a:endParaRPr>
          </a:p>
        </p:txBody>
      </p:sp>
    </p:spTree>
    <p:extLst>
      <p:ext uri="{BB962C8B-B14F-4D97-AF65-F5344CB8AC3E}">
        <p14:creationId xmlns:p14="http://schemas.microsoft.com/office/powerpoint/2010/main" val="3438688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8767ED-6156-58F1-4239-869AB9642337}"/>
              </a:ext>
            </a:extLst>
          </p:cNvPr>
          <p:cNvPicPr>
            <a:picLocks noGrp="1" noChangeAspect="1"/>
          </p:cNvPicPr>
          <p:nvPr>
            <p:ph idx="1"/>
          </p:nvPr>
        </p:nvPicPr>
        <p:blipFill>
          <a:blip r:embed="rId2"/>
          <a:stretch>
            <a:fillRect/>
          </a:stretch>
        </p:blipFill>
        <p:spPr>
          <a:xfrm>
            <a:off x="2679826" y="630858"/>
            <a:ext cx="4876800" cy="5360894"/>
          </a:xfrm>
        </p:spPr>
      </p:pic>
    </p:spTree>
    <p:extLst>
      <p:ext uri="{BB962C8B-B14F-4D97-AF65-F5344CB8AC3E}">
        <p14:creationId xmlns:p14="http://schemas.microsoft.com/office/powerpoint/2010/main" val="39959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lstStyle/>
          <a:p>
            <a:pPr marL="0" indent="0" algn="l">
              <a:buNone/>
            </a:pPr>
            <a:endParaRPr lang="en-US" sz="1800" b="0" i="0" u="none" strike="noStrike" baseline="0" dirty="0">
              <a:latin typeface="Century" panose="02040604050505020304" pitchFamily="18" charset="0"/>
            </a:endParaRPr>
          </a:p>
          <a:p>
            <a:pPr marL="0" indent="0" algn="l">
              <a:buNone/>
            </a:pPr>
            <a:r>
              <a:rPr lang="en-US" b="1" dirty="0">
                <a:solidFill>
                  <a:schemeClr val="tx1"/>
                </a:solidFill>
                <a:latin typeface="Century" panose="02040604050505020304" pitchFamily="18" charset="0"/>
              </a:rPr>
              <a:t>Selecting PSV Type based on Backpressure</a:t>
            </a:r>
          </a:p>
          <a:p>
            <a:pPr marL="0" indent="0" algn="l">
              <a:buNone/>
            </a:pPr>
            <a:endParaRPr lang="en-US"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Regardless of whether the valve is vented directly to atmosphere or the discharge is piped to a collection system, </a:t>
            </a:r>
          </a:p>
          <a:p>
            <a:pPr marL="0" indent="0" algn="l">
              <a:buNone/>
            </a:pPr>
            <a:r>
              <a:rPr lang="en-US" dirty="0">
                <a:latin typeface="Century" panose="02040604050505020304" pitchFamily="18" charset="0"/>
              </a:rPr>
              <a:t>t</a:t>
            </a:r>
            <a:r>
              <a:rPr lang="en-US" sz="1800" b="0" i="0" u="none" strike="noStrike" baseline="0" dirty="0">
                <a:latin typeface="Century" panose="02040604050505020304" pitchFamily="18" charset="0"/>
              </a:rPr>
              <a:t>he </a:t>
            </a:r>
            <a:r>
              <a:rPr lang="en-US" dirty="0">
                <a:latin typeface="Century" panose="02040604050505020304" pitchFamily="18" charset="0"/>
              </a:rPr>
              <a:t>b</a:t>
            </a:r>
            <a:r>
              <a:rPr lang="en-US" sz="1800" b="0" i="0" u="none" strike="noStrike" baseline="0" dirty="0">
                <a:latin typeface="Century" panose="02040604050505020304" pitchFamily="18" charset="0"/>
              </a:rPr>
              <a:t>ackpressure</a:t>
            </a:r>
            <a:r>
              <a:rPr lang="en-US" dirty="0">
                <a:latin typeface="Century" panose="02040604050505020304" pitchFamily="18" charset="0"/>
              </a:rPr>
              <a:t> </a:t>
            </a:r>
            <a:r>
              <a:rPr lang="en-US" sz="1800" b="0" i="0" u="none" strike="noStrike" baseline="0" dirty="0">
                <a:latin typeface="Century" panose="02040604050505020304" pitchFamily="18" charset="0"/>
              </a:rPr>
              <a:t>may affect the operation of the PRV. Effects due to backpressure may include variations in </a:t>
            </a:r>
          </a:p>
          <a:p>
            <a:pPr marL="0" indent="0" algn="l">
              <a:buNone/>
            </a:pPr>
            <a:r>
              <a:rPr lang="en-US" dirty="0">
                <a:latin typeface="Century" panose="02040604050505020304" pitchFamily="18" charset="0"/>
              </a:rPr>
              <a:t>o</a:t>
            </a:r>
            <a:r>
              <a:rPr lang="en-US" sz="1800" b="0" i="0" u="none" strike="noStrike" baseline="0" dirty="0">
                <a:latin typeface="Century" panose="02040604050505020304" pitchFamily="18" charset="0"/>
              </a:rPr>
              <a:t>pening</a:t>
            </a:r>
            <a:r>
              <a:rPr lang="en-US" dirty="0">
                <a:latin typeface="Century" panose="02040604050505020304" pitchFamily="18" charset="0"/>
              </a:rPr>
              <a:t> </a:t>
            </a:r>
            <a:r>
              <a:rPr lang="en-US" sz="1800" b="0" i="0" u="none" strike="noStrike" baseline="0" dirty="0">
                <a:latin typeface="Century" panose="02040604050505020304" pitchFamily="18" charset="0"/>
              </a:rPr>
              <a:t>pressure, reduction in flow capacity, instability, or a combination of all three.</a:t>
            </a:r>
          </a:p>
          <a:p>
            <a:pPr marL="0" indent="0" algn="l">
              <a:buNone/>
            </a:pPr>
            <a:r>
              <a:rPr lang="en-US" sz="1800" b="0" i="0" u="none" strike="noStrike" baseline="0" dirty="0">
                <a:latin typeface="Century" panose="02040604050505020304" pitchFamily="18" charset="0"/>
              </a:rPr>
              <a:t>backpressure can be constant if the valve outlet is connected to a process vessel or system that is held at a </a:t>
            </a:r>
          </a:p>
          <a:p>
            <a:pPr marL="0" indent="0" algn="l">
              <a:buNone/>
            </a:pPr>
            <a:r>
              <a:rPr lang="en-US" sz="1800" b="0" i="0" u="none" strike="noStrike" baseline="0" dirty="0">
                <a:latin typeface="Century" panose="02040604050505020304" pitchFamily="18" charset="0"/>
              </a:rPr>
              <a:t>constant pressure. In most cases, however, the superimposed backpressure will be variable as a result of </a:t>
            </a:r>
          </a:p>
          <a:p>
            <a:pPr marL="0" indent="0" algn="l">
              <a:buNone/>
            </a:pPr>
            <a:r>
              <a:rPr lang="en-US" sz="1800" b="0" i="0" u="none" strike="noStrike" baseline="0" dirty="0">
                <a:latin typeface="Century" panose="02040604050505020304" pitchFamily="18" charset="0"/>
              </a:rPr>
              <a:t>changing conditions existing in the discharge system.</a:t>
            </a:r>
          </a:p>
          <a:p>
            <a:pPr marL="0" indent="0" algn="l">
              <a:buNone/>
            </a:pPr>
            <a:endParaRPr lang="en-US" dirty="0">
              <a:solidFill>
                <a:schemeClr val="tx1"/>
              </a:solidFill>
              <a:latin typeface="Century" panose="02040604050505020304" pitchFamily="18" charset="0"/>
            </a:endParaRPr>
          </a:p>
          <a:p>
            <a:pPr marL="0" indent="0" algn="l">
              <a:buNone/>
            </a:pPr>
            <a:r>
              <a:rPr lang="en-US" sz="1800" b="1" i="0" u="none" strike="noStrike" baseline="0" dirty="0">
                <a:latin typeface="Century" panose="02040604050505020304" pitchFamily="18" charset="0"/>
              </a:rPr>
              <a:t>Effects of Superimposed Backpressure on Pressure-relief Valve Opening</a:t>
            </a:r>
          </a:p>
          <a:p>
            <a:pPr marL="0" indent="0" algn="l">
              <a:buNone/>
            </a:pP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356446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96AAB-9621-3B94-FF22-415E58CD1814}"/>
              </a:ext>
            </a:extLst>
          </p:cNvPr>
          <p:cNvSpPr>
            <a:spLocks noGrp="1"/>
          </p:cNvSpPr>
          <p:nvPr>
            <p:ph idx="1"/>
          </p:nvPr>
        </p:nvSpPr>
        <p:spPr>
          <a:xfrm>
            <a:off x="0" y="0"/>
            <a:ext cx="12192000" cy="6857999"/>
          </a:xfrm>
        </p:spPr>
        <p:txBody>
          <a:bodyPr/>
          <a:lstStyle/>
          <a:p>
            <a:pPr marL="0" indent="0">
              <a:buNone/>
            </a:pPr>
            <a:endParaRPr lang="en-US" sz="1800" b="1" i="0" u="none" strike="noStrike" baseline="0" dirty="0">
              <a:latin typeface="Century" panose="02040604050505020304" pitchFamily="18" charset="0"/>
            </a:endParaRPr>
          </a:p>
          <a:p>
            <a:pPr marL="0" indent="0">
              <a:buNone/>
            </a:pPr>
            <a:r>
              <a:rPr lang="en-US" sz="1800" b="1" i="0" u="none" strike="noStrike" baseline="0" dirty="0">
                <a:latin typeface="Century" panose="02040604050505020304" pitchFamily="18" charset="0"/>
              </a:rPr>
              <a:t> Effects of Superimposed Backpressure on Pressure-relief Valve Opening</a:t>
            </a:r>
            <a:endParaRPr lang="en-US" dirty="0">
              <a:latin typeface="Century" panose="02040604050505020304" pitchFamily="18" charset="0"/>
            </a:endParaRPr>
          </a:p>
        </p:txBody>
      </p:sp>
      <p:pic>
        <p:nvPicPr>
          <p:cNvPr id="5" name="Picture 4">
            <a:extLst>
              <a:ext uri="{FF2B5EF4-FFF2-40B4-BE49-F238E27FC236}">
                <a16:creationId xmlns:a16="http://schemas.microsoft.com/office/drawing/2014/main" id="{A8B0A40E-B0D7-45D8-C26D-39A29121C9E2}"/>
              </a:ext>
            </a:extLst>
          </p:cNvPr>
          <p:cNvPicPr>
            <a:picLocks noChangeAspect="1"/>
          </p:cNvPicPr>
          <p:nvPr/>
        </p:nvPicPr>
        <p:blipFill>
          <a:blip r:embed="rId2"/>
          <a:stretch>
            <a:fillRect/>
          </a:stretch>
        </p:blipFill>
        <p:spPr>
          <a:xfrm>
            <a:off x="0" y="888261"/>
            <a:ext cx="9578566" cy="5738875"/>
          </a:xfrm>
          <a:prstGeom prst="rect">
            <a:avLst/>
          </a:prstGeom>
        </p:spPr>
      </p:pic>
    </p:spTree>
    <p:extLst>
      <p:ext uri="{BB962C8B-B14F-4D97-AF65-F5344CB8AC3E}">
        <p14:creationId xmlns:p14="http://schemas.microsoft.com/office/powerpoint/2010/main" val="1579056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8FF15-A157-9AF4-A1F1-1D2F2C11BAEE}"/>
              </a:ext>
            </a:extLst>
          </p:cNvPr>
          <p:cNvPicPr>
            <a:picLocks noChangeAspect="1"/>
          </p:cNvPicPr>
          <p:nvPr/>
        </p:nvPicPr>
        <p:blipFill>
          <a:blip r:embed="rId2"/>
          <a:stretch>
            <a:fillRect/>
          </a:stretch>
        </p:blipFill>
        <p:spPr>
          <a:xfrm>
            <a:off x="-1" y="239096"/>
            <a:ext cx="9687209" cy="1640541"/>
          </a:xfrm>
          <a:prstGeom prst="rect">
            <a:avLst/>
          </a:prstGeom>
        </p:spPr>
      </p:pic>
      <p:pic>
        <p:nvPicPr>
          <p:cNvPr id="7" name="Picture 6">
            <a:extLst>
              <a:ext uri="{FF2B5EF4-FFF2-40B4-BE49-F238E27FC236}">
                <a16:creationId xmlns:a16="http://schemas.microsoft.com/office/drawing/2014/main" id="{90A83644-DCA9-29BA-FE79-E6A9DE32E089}"/>
              </a:ext>
            </a:extLst>
          </p:cNvPr>
          <p:cNvPicPr>
            <a:picLocks noChangeAspect="1"/>
          </p:cNvPicPr>
          <p:nvPr/>
        </p:nvPicPr>
        <p:blipFill>
          <a:blip r:embed="rId3"/>
          <a:stretch>
            <a:fillRect/>
          </a:stretch>
        </p:blipFill>
        <p:spPr>
          <a:xfrm>
            <a:off x="-1" y="1794472"/>
            <a:ext cx="9832063" cy="1013012"/>
          </a:xfrm>
          <a:prstGeom prst="rect">
            <a:avLst/>
          </a:prstGeom>
        </p:spPr>
      </p:pic>
      <p:pic>
        <p:nvPicPr>
          <p:cNvPr id="9" name="Picture 8">
            <a:extLst>
              <a:ext uri="{FF2B5EF4-FFF2-40B4-BE49-F238E27FC236}">
                <a16:creationId xmlns:a16="http://schemas.microsoft.com/office/drawing/2014/main" id="{FE4B3CD8-6B96-4F3A-654F-3895C4842B11}"/>
              </a:ext>
            </a:extLst>
          </p:cNvPr>
          <p:cNvPicPr>
            <a:picLocks noChangeAspect="1"/>
          </p:cNvPicPr>
          <p:nvPr/>
        </p:nvPicPr>
        <p:blipFill>
          <a:blip r:embed="rId4"/>
          <a:stretch>
            <a:fillRect/>
          </a:stretch>
        </p:blipFill>
        <p:spPr>
          <a:xfrm>
            <a:off x="72427" y="2961415"/>
            <a:ext cx="9895438" cy="1470212"/>
          </a:xfrm>
          <a:prstGeom prst="rect">
            <a:avLst/>
          </a:prstGeom>
        </p:spPr>
      </p:pic>
      <p:pic>
        <p:nvPicPr>
          <p:cNvPr id="11" name="Picture 10">
            <a:extLst>
              <a:ext uri="{FF2B5EF4-FFF2-40B4-BE49-F238E27FC236}">
                <a16:creationId xmlns:a16="http://schemas.microsoft.com/office/drawing/2014/main" id="{88477F79-9956-9831-1729-92221DC72D4D}"/>
              </a:ext>
            </a:extLst>
          </p:cNvPr>
          <p:cNvPicPr>
            <a:picLocks noChangeAspect="1"/>
          </p:cNvPicPr>
          <p:nvPr/>
        </p:nvPicPr>
        <p:blipFill>
          <a:blip r:embed="rId5"/>
          <a:stretch>
            <a:fillRect/>
          </a:stretch>
        </p:blipFill>
        <p:spPr>
          <a:xfrm>
            <a:off x="72427" y="4431627"/>
            <a:ext cx="9614781" cy="1571663"/>
          </a:xfrm>
          <a:prstGeom prst="rect">
            <a:avLst/>
          </a:prstGeom>
        </p:spPr>
      </p:pic>
    </p:spTree>
    <p:extLst>
      <p:ext uri="{BB962C8B-B14F-4D97-AF65-F5344CB8AC3E}">
        <p14:creationId xmlns:p14="http://schemas.microsoft.com/office/powerpoint/2010/main" val="616467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BCB59-8AF4-8634-70C8-2B3B443E55AA}"/>
              </a:ext>
            </a:extLst>
          </p:cNvPr>
          <p:cNvPicPr>
            <a:picLocks noChangeAspect="1"/>
          </p:cNvPicPr>
          <p:nvPr/>
        </p:nvPicPr>
        <p:blipFill>
          <a:blip r:embed="rId2"/>
          <a:stretch>
            <a:fillRect/>
          </a:stretch>
        </p:blipFill>
        <p:spPr>
          <a:xfrm>
            <a:off x="434568" y="127814"/>
            <a:ext cx="8944824" cy="5251010"/>
          </a:xfrm>
          <a:prstGeom prst="rect">
            <a:avLst/>
          </a:prstGeom>
        </p:spPr>
      </p:pic>
      <p:pic>
        <p:nvPicPr>
          <p:cNvPr id="7" name="Picture 6">
            <a:extLst>
              <a:ext uri="{FF2B5EF4-FFF2-40B4-BE49-F238E27FC236}">
                <a16:creationId xmlns:a16="http://schemas.microsoft.com/office/drawing/2014/main" id="{4360831A-121E-3593-40F2-EE70851A70C0}"/>
              </a:ext>
            </a:extLst>
          </p:cNvPr>
          <p:cNvPicPr>
            <a:picLocks noChangeAspect="1"/>
          </p:cNvPicPr>
          <p:nvPr/>
        </p:nvPicPr>
        <p:blipFill>
          <a:blip r:embed="rId3"/>
          <a:stretch>
            <a:fillRect/>
          </a:stretch>
        </p:blipFill>
        <p:spPr>
          <a:xfrm>
            <a:off x="1484768" y="5378824"/>
            <a:ext cx="7242773" cy="1351362"/>
          </a:xfrm>
          <a:prstGeom prst="rect">
            <a:avLst/>
          </a:prstGeom>
        </p:spPr>
      </p:pic>
    </p:spTree>
    <p:extLst>
      <p:ext uri="{BB962C8B-B14F-4D97-AF65-F5344CB8AC3E}">
        <p14:creationId xmlns:p14="http://schemas.microsoft.com/office/powerpoint/2010/main" val="2041979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84EFEB-1BEF-2B87-D57E-86E5EF9A34D9}"/>
              </a:ext>
            </a:extLst>
          </p:cNvPr>
          <p:cNvPicPr>
            <a:picLocks noChangeAspect="1"/>
          </p:cNvPicPr>
          <p:nvPr/>
        </p:nvPicPr>
        <p:blipFill>
          <a:blip r:embed="rId2"/>
          <a:stretch>
            <a:fillRect/>
          </a:stretch>
        </p:blipFill>
        <p:spPr>
          <a:xfrm>
            <a:off x="2093834" y="176542"/>
            <a:ext cx="6229852" cy="6504915"/>
          </a:xfrm>
          <a:prstGeom prst="rect">
            <a:avLst/>
          </a:prstGeom>
        </p:spPr>
      </p:pic>
    </p:spTree>
    <p:extLst>
      <p:ext uri="{BB962C8B-B14F-4D97-AF65-F5344CB8AC3E}">
        <p14:creationId xmlns:p14="http://schemas.microsoft.com/office/powerpoint/2010/main" val="1986781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0D18F-2E43-AFC2-3E24-2775365BC34B}"/>
              </a:ext>
            </a:extLst>
          </p:cNvPr>
          <p:cNvPicPr>
            <a:picLocks noChangeAspect="1"/>
          </p:cNvPicPr>
          <p:nvPr/>
        </p:nvPicPr>
        <p:blipFill>
          <a:blip r:embed="rId2"/>
          <a:stretch>
            <a:fillRect/>
          </a:stretch>
        </p:blipFill>
        <p:spPr>
          <a:xfrm>
            <a:off x="162963" y="1013502"/>
            <a:ext cx="9478978" cy="4016188"/>
          </a:xfrm>
          <a:prstGeom prst="rect">
            <a:avLst/>
          </a:prstGeom>
        </p:spPr>
      </p:pic>
    </p:spTree>
    <p:extLst>
      <p:ext uri="{BB962C8B-B14F-4D97-AF65-F5344CB8AC3E}">
        <p14:creationId xmlns:p14="http://schemas.microsoft.com/office/powerpoint/2010/main" val="186037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endParaRPr lang="en-US" b="1" dirty="0">
              <a:solidFill>
                <a:schemeClr val="tx1"/>
              </a:solidFill>
              <a:latin typeface="Century" panose="02040604050505020304" pitchFamily="18" charset="0"/>
            </a:endParaRPr>
          </a:p>
          <a:p>
            <a:pPr algn="l"/>
            <a:r>
              <a:rPr lang="en-US" b="1" dirty="0">
                <a:solidFill>
                  <a:schemeClr val="tx1"/>
                </a:solidFill>
                <a:latin typeface="Century" panose="02040604050505020304" pitchFamily="18" charset="0"/>
              </a:rPr>
              <a:t>R</a:t>
            </a:r>
            <a:r>
              <a:rPr lang="en-US" sz="1800" b="1" i="0" u="none" strike="noStrike" baseline="0" dirty="0">
                <a:solidFill>
                  <a:schemeClr val="tx1"/>
                </a:solidFill>
                <a:latin typeface="Century" panose="02040604050505020304" pitchFamily="18" charset="0"/>
              </a:rPr>
              <a:t>elieving conditions</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Relieving pressure, shown as </a:t>
            </a:r>
            <a:r>
              <a:rPr lang="en-US" sz="1800" b="0" i="1" u="none" strike="noStrike" baseline="0" dirty="0">
                <a:solidFill>
                  <a:schemeClr val="tx1"/>
                </a:solidFill>
                <a:latin typeface="Century" panose="02040604050505020304" pitchFamily="18" charset="0"/>
              </a:rPr>
              <a:t>P</a:t>
            </a:r>
            <a:r>
              <a:rPr lang="en-US" sz="1800" b="0" i="0" u="none" strike="noStrike" baseline="0" dirty="0">
                <a:solidFill>
                  <a:schemeClr val="tx1"/>
                </a:solidFill>
                <a:latin typeface="Century" panose="02040604050505020304" pitchFamily="18" charset="0"/>
              </a:rPr>
              <a:t>1 in the various sizing equations, is the inlet pressure of the</a:t>
            </a:r>
          </a:p>
          <a:p>
            <a:pPr algn="l"/>
            <a:r>
              <a:rPr lang="en-US" sz="1800" b="0" i="0" u="none" strike="noStrike" baseline="0" dirty="0">
                <a:solidFill>
                  <a:schemeClr val="tx1"/>
                </a:solidFill>
                <a:latin typeface="Century" panose="02040604050505020304" pitchFamily="18" charset="0"/>
              </a:rPr>
              <a:t>PRD at relieving conditions. The relieving pressure is the total of set pressure plus overpressure. The</a:t>
            </a:r>
          </a:p>
          <a:p>
            <a:pPr algn="l"/>
            <a:r>
              <a:rPr lang="en-US" sz="1800" b="0" i="0" u="none" strike="noStrike" baseline="0" dirty="0">
                <a:solidFill>
                  <a:schemeClr val="tx1"/>
                </a:solidFill>
                <a:latin typeface="Century" panose="02040604050505020304" pitchFamily="18" charset="0"/>
              </a:rPr>
              <a:t>examples cited in this section for the determination of relieving pressure refer to PRVs; however, they are</a:t>
            </a:r>
          </a:p>
          <a:p>
            <a:pPr algn="l"/>
            <a:r>
              <a:rPr lang="en-US" sz="1800" b="0" i="0" u="none" strike="noStrike" baseline="0" dirty="0">
                <a:solidFill>
                  <a:schemeClr val="tx1"/>
                </a:solidFill>
                <a:latin typeface="Century" panose="02040604050505020304" pitchFamily="18" charset="0"/>
              </a:rPr>
              <a:t>also applicable to non-reclosing PRDs (see Figure 15 and Figure 19 for pressure level relationships for</a:t>
            </a:r>
          </a:p>
          <a:p>
            <a:pPr algn="l"/>
            <a:r>
              <a:rPr lang="en-US" sz="1800" b="0" i="0" u="none" strike="noStrike" baseline="0" dirty="0">
                <a:solidFill>
                  <a:schemeClr val="tx1"/>
                </a:solidFill>
                <a:latin typeface="Century" panose="02040604050505020304" pitchFamily="18" charset="0"/>
              </a:rPr>
              <a:t>these types of devices). The effects of inlet pressure drop on specification of relieving pressure for PRV</a:t>
            </a:r>
          </a:p>
          <a:p>
            <a:pPr algn="l"/>
            <a:r>
              <a:rPr lang="en-US" sz="1800" b="0" i="0" u="none" strike="noStrike" baseline="0" dirty="0">
                <a:solidFill>
                  <a:schemeClr val="tx1"/>
                </a:solidFill>
                <a:latin typeface="Century" panose="02040604050505020304" pitchFamily="18" charset="0"/>
              </a:rPr>
              <a:t>sizing can be neglected if the inlet pressure drop does not exceed 3 % of set pressure.</a:t>
            </a:r>
            <a:endParaRPr lang="en-US" sz="1800" i="0" u="none" strike="noStrike" baseline="0" dirty="0">
              <a:solidFill>
                <a:schemeClr val="tx1"/>
              </a:solidFill>
              <a:latin typeface="Century" panose="02040604050505020304" pitchFamily="18" charset="0"/>
            </a:endParaRPr>
          </a:p>
        </p:txBody>
      </p:sp>
      <p:pic>
        <p:nvPicPr>
          <p:cNvPr id="4" name="Picture 3">
            <a:extLst>
              <a:ext uri="{FF2B5EF4-FFF2-40B4-BE49-F238E27FC236}">
                <a16:creationId xmlns:a16="http://schemas.microsoft.com/office/drawing/2014/main" id="{6A9951E9-3C67-CFC3-0A20-32A650FD3FFC}"/>
              </a:ext>
            </a:extLst>
          </p:cNvPr>
          <p:cNvPicPr>
            <a:picLocks noChangeAspect="1"/>
          </p:cNvPicPr>
          <p:nvPr/>
        </p:nvPicPr>
        <p:blipFill>
          <a:blip r:embed="rId2"/>
          <a:stretch>
            <a:fillRect/>
          </a:stretch>
        </p:blipFill>
        <p:spPr>
          <a:xfrm>
            <a:off x="2260324" y="3703031"/>
            <a:ext cx="5593976" cy="2985247"/>
          </a:xfrm>
          <a:prstGeom prst="rect">
            <a:avLst/>
          </a:prstGeom>
        </p:spPr>
      </p:pic>
    </p:spTree>
    <p:extLst>
      <p:ext uri="{BB962C8B-B14F-4D97-AF65-F5344CB8AC3E}">
        <p14:creationId xmlns:p14="http://schemas.microsoft.com/office/powerpoint/2010/main" val="1089829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AD4532-867C-A5CF-4EB8-72B0D0546E13}"/>
              </a:ext>
            </a:extLst>
          </p:cNvPr>
          <p:cNvPicPr>
            <a:picLocks noChangeAspect="1"/>
          </p:cNvPicPr>
          <p:nvPr/>
        </p:nvPicPr>
        <p:blipFill>
          <a:blip r:embed="rId2"/>
          <a:stretch>
            <a:fillRect/>
          </a:stretch>
        </p:blipFill>
        <p:spPr>
          <a:xfrm>
            <a:off x="0" y="349822"/>
            <a:ext cx="9352229" cy="6158355"/>
          </a:xfrm>
          <a:prstGeom prst="rect">
            <a:avLst/>
          </a:prstGeom>
        </p:spPr>
      </p:pic>
    </p:spTree>
    <p:extLst>
      <p:ext uri="{BB962C8B-B14F-4D97-AF65-F5344CB8AC3E}">
        <p14:creationId xmlns:p14="http://schemas.microsoft.com/office/powerpoint/2010/main" val="807668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a:bodyPr>
          <a:lstStyle/>
          <a:p>
            <a:pPr marL="0" indent="0" algn="l">
              <a:buNone/>
            </a:pPr>
            <a:endParaRPr lang="en-US"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A pilot-operated PRV consists of the main valve, which normally encloses a floating</a:t>
            </a:r>
          </a:p>
          <a:p>
            <a:pPr marL="0" indent="0" algn="l">
              <a:buNone/>
            </a:pPr>
            <a:r>
              <a:rPr lang="en-US" sz="1800" b="0" i="0" u="none" strike="noStrike" baseline="0" dirty="0">
                <a:latin typeface="Century" panose="02040604050505020304" pitchFamily="18" charset="0"/>
              </a:rPr>
              <a:t>unbalanced piston assembly, and an external pilot (see Figure 10 through Figure 14). The piston is</a:t>
            </a:r>
          </a:p>
          <a:p>
            <a:pPr marL="0" indent="0" algn="l">
              <a:buNone/>
            </a:pPr>
            <a:r>
              <a:rPr lang="en-US" sz="1800" b="0" i="0" u="none" strike="noStrike" baseline="0" dirty="0">
                <a:latin typeface="Century" panose="02040604050505020304" pitchFamily="18" charset="0"/>
              </a:rPr>
              <a:t>designed to have a larger area on the top than on the bottom. Up to the set pressure, the top and bottom</a:t>
            </a:r>
          </a:p>
          <a:p>
            <a:pPr marL="0" indent="0" algn="l">
              <a:buNone/>
            </a:pPr>
            <a:r>
              <a:rPr lang="en-US" sz="1800" b="0" i="0" u="none" strike="noStrike" baseline="0" dirty="0">
                <a:latin typeface="Century" panose="02040604050505020304" pitchFamily="18" charset="0"/>
              </a:rPr>
              <a:t>areas are exposed to the same inlet operating pressure. Because of the larger area on the top of the</a:t>
            </a:r>
          </a:p>
          <a:p>
            <a:pPr marL="0" indent="0" algn="l">
              <a:buNone/>
            </a:pPr>
            <a:r>
              <a:rPr lang="en-US" sz="1800" b="0" i="0" u="none" strike="noStrike" baseline="0" dirty="0">
                <a:latin typeface="Century" panose="02040604050505020304" pitchFamily="18" charset="0"/>
              </a:rPr>
              <a:t>piston, the net force holds the piston tightly against the main valve nozzle. As the operating pressure</a:t>
            </a:r>
          </a:p>
          <a:p>
            <a:pPr marL="0" indent="0" algn="l">
              <a:buNone/>
            </a:pPr>
            <a:r>
              <a:rPr lang="en-US" sz="1800" b="0" i="0" u="none" strike="noStrike" baseline="0" dirty="0">
                <a:latin typeface="Century" panose="02040604050505020304" pitchFamily="18" charset="0"/>
              </a:rPr>
              <a:t>increases, the net seating force increases and tends to make the valve tighter. This feature allows most</a:t>
            </a:r>
          </a:p>
          <a:p>
            <a:pPr marL="0" indent="0" algn="l">
              <a:buNone/>
            </a:pPr>
            <a:r>
              <a:rPr lang="en-US" sz="1800" b="0" i="0" u="none" strike="noStrike" baseline="0" dirty="0">
                <a:latin typeface="Century" panose="02040604050505020304" pitchFamily="18" charset="0"/>
              </a:rPr>
              <a:t>pilot-operated valves to be used where the maximum expected operating pressure is higher than the</a:t>
            </a:r>
          </a:p>
          <a:p>
            <a:pPr marL="0" indent="0" algn="l">
              <a:buNone/>
            </a:pPr>
            <a:r>
              <a:rPr lang="en-US" sz="1800" b="0" i="0" u="none" strike="noStrike" baseline="0" dirty="0">
                <a:latin typeface="Century" panose="02040604050505020304" pitchFamily="18" charset="0"/>
              </a:rPr>
              <a:t>percentage shown in Figure 15. At the set pressure, the pilot vents the pressure from the top of the</a:t>
            </a:r>
          </a:p>
          <a:p>
            <a:pPr marL="0" indent="0" algn="l">
              <a:buNone/>
            </a:pPr>
            <a:r>
              <a:rPr lang="en-US" sz="1800" b="0" i="0" u="none" strike="noStrike" baseline="0" dirty="0">
                <a:latin typeface="Century" panose="02040604050505020304" pitchFamily="18" charset="0"/>
              </a:rPr>
              <a:t>piston; the resulting net force is now upward causing the piston to lift, and process flow is established</a:t>
            </a:r>
          </a:p>
          <a:p>
            <a:pPr marL="0" indent="0" algn="l">
              <a:buNone/>
            </a:pPr>
            <a:r>
              <a:rPr lang="en-US" sz="1800" b="0" i="0" u="none" strike="noStrike" baseline="0" dirty="0">
                <a:latin typeface="Century" panose="02040604050505020304" pitchFamily="18" charset="0"/>
              </a:rPr>
              <a:t>through the main valve. After the overpressure incident, the pilot will close the vent from the top of the</a:t>
            </a:r>
          </a:p>
          <a:p>
            <a:pPr marL="0" indent="0" algn="l">
              <a:buNone/>
            </a:pPr>
            <a:r>
              <a:rPr lang="en-US" sz="1800" b="0" i="0" u="none" strike="noStrike" baseline="0" dirty="0">
                <a:latin typeface="Century" panose="02040604050505020304" pitchFamily="18" charset="0"/>
              </a:rPr>
              <a:t>piston, thereby re-establishing pressure, and the net force will cause the piston to reseat.</a:t>
            </a:r>
          </a:p>
          <a:p>
            <a:pPr marL="0" indent="0" algn="l">
              <a:buNone/>
            </a:pPr>
            <a:r>
              <a:rPr lang="en-US" sz="1800" b="0" i="0" u="none" strike="noStrike" baseline="0" dirty="0">
                <a:latin typeface="Century" panose="02040604050505020304" pitchFamily="18" charset="0"/>
              </a:rPr>
              <a:t>The pilots may be either a flowing or nonflowing type. The flowing type allows process fluid to</a:t>
            </a:r>
          </a:p>
          <a:p>
            <a:pPr marL="0" indent="0" algn="l">
              <a:buNone/>
            </a:pPr>
            <a:r>
              <a:rPr lang="en-US" sz="1800" b="0" i="0" u="none" strike="noStrike" baseline="0" dirty="0">
                <a:latin typeface="Century" panose="02040604050505020304" pitchFamily="18" charset="0"/>
              </a:rPr>
              <a:t>continuously flow through the pilot when the main valve is open; the nonflowing type does not. The</a:t>
            </a:r>
          </a:p>
          <a:p>
            <a:pPr marL="0" indent="0" algn="l">
              <a:buNone/>
            </a:pPr>
            <a:r>
              <a:rPr lang="en-US" sz="1800" b="0" i="0" u="none" strike="noStrike" baseline="0" dirty="0">
                <a:latin typeface="Century" panose="02040604050505020304" pitchFamily="18" charset="0"/>
              </a:rPr>
              <a:t>nonflowing pilot type is generally recommended for most services to reduce the possibility of hydrate</a:t>
            </a:r>
          </a:p>
          <a:p>
            <a:pPr marL="0" indent="0" algn="l">
              <a:buNone/>
            </a:pPr>
            <a:r>
              <a:rPr lang="en-US" sz="1800" b="0" i="0" u="none" strike="noStrike" baseline="0" dirty="0">
                <a:latin typeface="Century" panose="02040604050505020304" pitchFamily="18" charset="0"/>
              </a:rPr>
              <a:t>formation (icing) or solids in the lading fluid affecting the pilot’s performance</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2763850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20B123-352C-4BFD-B6ED-589F3DA745B9}"/>
              </a:ext>
            </a:extLst>
          </p:cNvPr>
          <p:cNvPicPr>
            <a:picLocks noGrp="1" noChangeAspect="1"/>
          </p:cNvPicPr>
          <p:nvPr>
            <p:ph idx="1"/>
          </p:nvPr>
        </p:nvPicPr>
        <p:blipFill>
          <a:blip r:embed="rId2"/>
          <a:stretch>
            <a:fillRect/>
          </a:stretch>
        </p:blipFill>
        <p:spPr>
          <a:xfrm>
            <a:off x="618540" y="153908"/>
            <a:ext cx="8329414" cy="6269525"/>
          </a:xfrm>
        </p:spPr>
      </p:pic>
    </p:spTree>
    <p:extLst>
      <p:ext uri="{BB962C8B-B14F-4D97-AF65-F5344CB8AC3E}">
        <p14:creationId xmlns:p14="http://schemas.microsoft.com/office/powerpoint/2010/main" val="1421935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DBCDDA-23EB-4E0F-26C2-2B580284D8B1}"/>
              </a:ext>
            </a:extLst>
          </p:cNvPr>
          <p:cNvPicPr>
            <a:picLocks noChangeAspect="1"/>
          </p:cNvPicPr>
          <p:nvPr/>
        </p:nvPicPr>
        <p:blipFill>
          <a:blip r:embed="rId2"/>
          <a:stretch>
            <a:fillRect/>
          </a:stretch>
        </p:blipFill>
        <p:spPr>
          <a:xfrm>
            <a:off x="1023040" y="208229"/>
            <a:ext cx="8075691" cy="6224257"/>
          </a:xfrm>
          <a:prstGeom prst="rect">
            <a:avLst/>
          </a:prstGeom>
        </p:spPr>
      </p:pic>
    </p:spTree>
    <p:extLst>
      <p:ext uri="{BB962C8B-B14F-4D97-AF65-F5344CB8AC3E}">
        <p14:creationId xmlns:p14="http://schemas.microsoft.com/office/powerpoint/2010/main" val="371904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A177D1-A37B-8B93-22C6-E4927A67F73D}"/>
              </a:ext>
            </a:extLst>
          </p:cNvPr>
          <p:cNvPicPr>
            <a:picLocks noChangeAspect="1"/>
          </p:cNvPicPr>
          <p:nvPr/>
        </p:nvPicPr>
        <p:blipFill>
          <a:blip r:embed="rId2"/>
          <a:stretch>
            <a:fillRect/>
          </a:stretch>
        </p:blipFill>
        <p:spPr>
          <a:xfrm>
            <a:off x="615636" y="3621388"/>
            <a:ext cx="9533299" cy="3236612"/>
          </a:xfrm>
          <a:prstGeom prst="rect">
            <a:avLst/>
          </a:prstGeom>
        </p:spPr>
      </p:pic>
      <p:sp>
        <p:nvSpPr>
          <p:cNvPr id="9" name="Content Placeholder 8">
            <a:extLst>
              <a:ext uri="{FF2B5EF4-FFF2-40B4-BE49-F238E27FC236}">
                <a16:creationId xmlns:a16="http://schemas.microsoft.com/office/drawing/2014/main" id="{15705F6A-E79A-3841-7501-12D3CB500544}"/>
              </a:ext>
            </a:extLst>
          </p:cNvPr>
          <p:cNvSpPr>
            <a:spLocks noGrp="1"/>
          </p:cNvSpPr>
          <p:nvPr>
            <p:ph idx="1"/>
          </p:nvPr>
        </p:nvSpPr>
        <p:spPr>
          <a:xfrm>
            <a:off x="0" y="0"/>
            <a:ext cx="12191999" cy="6857999"/>
          </a:xfrm>
        </p:spPr>
        <p:txBody>
          <a:bodyPr/>
          <a:lstStyle/>
          <a:p>
            <a:pPr marL="0" indent="0" algn="l">
              <a:buNone/>
            </a:pPr>
            <a:r>
              <a:rPr lang="en-US" sz="1800" b="0" i="0" u="none" strike="noStrike" baseline="0" dirty="0">
                <a:latin typeface="Century" panose="02040604050505020304" pitchFamily="18" charset="0"/>
              </a:rPr>
              <a:t>The modulating pilot, as shown in Figure 17, opens the main valve only enough to satisfy the</a:t>
            </a:r>
          </a:p>
          <a:p>
            <a:pPr marL="0" indent="0" algn="l">
              <a:buNone/>
            </a:pPr>
            <a:r>
              <a:rPr lang="en-US" sz="1800" b="0" i="0" u="none" strike="noStrike" baseline="0" dirty="0">
                <a:latin typeface="Century" panose="02040604050505020304" pitchFamily="18" charset="0"/>
              </a:rPr>
              <a:t>required relieving capacity and can be used in gas, liquid, or two-phase flow applications. A modulating</a:t>
            </a:r>
          </a:p>
          <a:p>
            <a:pPr marL="0" indent="0" algn="l">
              <a:buNone/>
            </a:pPr>
            <a:r>
              <a:rPr lang="en-US" sz="1800" b="0" i="0" u="none" strike="noStrike" baseline="0" dirty="0">
                <a:latin typeface="Century" panose="02040604050505020304" pitchFamily="18" charset="0"/>
              </a:rPr>
              <a:t>pilot-operated valve, in contrast to a pop-action valve, limits the amount of relieving fluid to only the</a:t>
            </a:r>
          </a:p>
          <a:p>
            <a:pPr marL="0" indent="0" algn="l">
              <a:buNone/>
            </a:pPr>
            <a:r>
              <a:rPr lang="en-US" sz="1800" b="0" i="0" u="none" strike="noStrike" baseline="0" dirty="0">
                <a:latin typeface="Century" panose="02040604050505020304" pitchFamily="18" charset="0"/>
              </a:rPr>
              <a:t>amount required to prevent the pressure from exceeding the allowable accumulation. Since a modulating</a:t>
            </a:r>
          </a:p>
          <a:p>
            <a:pPr marL="0" indent="0" algn="l">
              <a:buNone/>
            </a:pPr>
            <a:r>
              <a:rPr lang="en-US" sz="1800" b="0" i="0" u="none" strike="noStrike" baseline="0" dirty="0">
                <a:latin typeface="Century" panose="02040604050505020304" pitchFamily="18" charset="0"/>
              </a:rPr>
              <a:t>pilot only releases the required relieving rate, the calculation of built-up backpressure may be based on</a:t>
            </a:r>
          </a:p>
          <a:p>
            <a:pPr marL="0" indent="0" algn="l">
              <a:buNone/>
            </a:pPr>
            <a:r>
              <a:rPr lang="en-US" sz="1800" b="0" i="0" u="none" strike="noStrike" baseline="0" dirty="0">
                <a:latin typeface="Century" panose="02040604050505020304" pitchFamily="18" charset="0"/>
              </a:rPr>
              <a:t>the required relieving rate instead of the rated capacity of the valve corrected for the actual overpressure.</a:t>
            </a:r>
          </a:p>
          <a:p>
            <a:pPr marL="0" indent="0" algn="l">
              <a:buNone/>
            </a:pPr>
            <a:r>
              <a:rPr lang="en-US" sz="1800" b="0" i="0" u="none" strike="noStrike" baseline="0" dirty="0">
                <a:latin typeface="Century" panose="02040604050505020304" pitchFamily="18" charset="0"/>
              </a:rPr>
              <a:t>The modulating pilot valve also can reduce interaction with other pressure control equipment in the</a:t>
            </a:r>
          </a:p>
          <a:p>
            <a:pPr marL="0" indent="0" algn="l">
              <a:buNone/>
            </a:pPr>
            <a:r>
              <a:rPr lang="en-US" sz="1800" b="0" i="0" u="none" strike="noStrike" baseline="0" dirty="0">
                <a:latin typeface="Century" panose="02040604050505020304" pitchFamily="18" charset="0"/>
              </a:rPr>
              <a:t>system during an upset condition, reduce unwanted atmospheric emissions, and reduce the noise level</a:t>
            </a:r>
          </a:p>
          <a:p>
            <a:pPr marL="0" indent="0" algn="l">
              <a:buNone/>
            </a:pPr>
            <a:r>
              <a:rPr lang="en-US" sz="1800" b="0" i="0" u="none" strike="noStrike" baseline="0" dirty="0">
                <a:latin typeface="Century" panose="02040604050505020304" pitchFamily="18" charset="0"/>
              </a:rPr>
              <a:t>associated with discharge to the atmosphere.</a:t>
            </a:r>
            <a:endParaRPr lang="en-US" dirty="0">
              <a:latin typeface="Century" panose="02040604050505020304" pitchFamily="18" charset="0"/>
            </a:endParaRPr>
          </a:p>
        </p:txBody>
      </p:sp>
    </p:spTree>
    <p:extLst>
      <p:ext uri="{BB962C8B-B14F-4D97-AF65-F5344CB8AC3E}">
        <p14:creationId xmlns:p14="http://schemas.microsoft.com/office/powerpoint/2010/main" val="4001787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fontScale="92500" lnSpcReduction="10000"/>
          </a:bodyPr>
          <a:lstStyle/>
          <a:p>
            <a:pPr marL="0" indent="0" algn="l">
              <a:buNone/>
            </a:pPr>
            <a:endParaRPr lang="en-US" dirty="0">
              <a:latin typeface="Century" panose="02040604050505020304" pitchFamily="18" charset="0"/>
            </a:endParaRPr>
          </a:p>
          <a:p>
            <a:pPr marL="0" indent="0" algn="l">
              <a:buNone/>
            </a:pPr>
            <a:r>
              <a:rPr lang="en-US" sz="1800" b="1" i="0" u="none" strike="noStrike" baseline="0" dirty="0">
                <a:latin typeface="Century" panose="02040604050505020304" pitchFamily="18" charset="0"/>
              </a:rPr>
              <a:t>PRV Instability</a:t>
            </a:r>
          </a:p>
          <a:p>
            <a:pPr marL="0" indent="0" algn="l">
              <a:buNone/>
            </a:pPr>
            <a:r>
              <a:rPr lang="en-US" sz="1800" i="0" u="none" strike="noStrike" baseline="0" dirty="0">
                <a:latin typeface="Century" panose="02040604050505020304" pitchFamily="18" charset="0"/>
              </a:rPr>
              <a:t>PRV Cycling</a:t>
            </a:r>
            <a:endParaRPr lang="en-US" dirty="0">
              <a:latin typeface="Century" panose="02040604050505020304" pitchFamily="18" charset="0"/>
            </a:endParaRPr>
          </a:p>
          <a:p>
            <a:pPr marL="0" indent="0" algn="l">
              <a:buNone/>
            </a:pPr>
            <a:r>
              <a:rPr lang="en-US" sz="1800" i="0" u="none" strike="noStrike" baseline="0" dirty="0">
                <a:latin typeface="Century" panose="02040604050505020304" pitchFamily="18" charset="0"/>
              </a:rPr>
              <a:t>PRV Flutter</a:t>
            </a:r>
          </a:p>
          <a:p>
            <a:pPr marL="0" indent="0" algn="l">
              <a:buNone/>
            </a:pPr>
            <a:r>
              <a:rPr lang="en-US" sz="1800" i="0" u="none" strike="noStrike" baseline="0" dirty="0">
                <a:latin typeface="Century" panose="02040604050505020304" pitchFamily="18" charset="0"/>
              </a:rPr>
              <a:t>PRV Chatter</a:t>
            </a:r>
          </a:p>
          <a:p>
            <a:pPr marL="0" indent="0" algn="l">
              <a:buNone/>
            </a:pPr>
            <a:r>
              <a:rPr lang="en-US" sz="1800" b="0" i="0" u="none" strike="noStrike" baseline="0" dirty="0">
                <a:latin typeface="Century" panose="02040604050505020304" pitchFamily="18" charset="0"/>
              </a:rPr>
              <a:t>Chattering is where the PRV opens and closes at a very high frequency (on the order of the natural</a:t>
            </a:r>
          </a:p>
          <a:p>
            <a:pPr marL="0" indent="0" algn="l">
              <a:buNone/>
            </a:pPr>
            <a:r>
              <a:rPr lang="en-US" sz="1800" b="0" i="0" u="none" strike="noStrike" baseline="0" dirty="0">
                <a:latin typeface="Century" panose="02040604050505020304" pitchFamily="18" charset="0"/>
              </a:rPr>
              <a:t>frequency of the valve’s spring/mass system). Spring-loaded PRVs are spring/mass devices and</a:t>
            </a:r>
          </a:p>
          <a:p>
            <a:pPr marL="0" indent="0" algn="l">
              <a:buNone/>
            </a:pPr>
            <a:r>
              <a:rPr lang="en-US" sz="1800" b="0" i="0" u="none" strike="noStrike" baseline="0" dirty="0">
                <a:latin typeface="Century" panose="02040604050505020304" pitchFamily="18" charset="0"/>
              </a:rPr>
              <a:t>consequently are susceptible to dynamic interaction with the system. The primary concern is loss of</a:t>
            </a:r>
          </a:p>
          <a:p>
            <a:pPr marL="0" indent="0" algn="l">
              <a:buNone/>
            </a:pPr>
            <a:r>
              <a:rPr lang="en-US" sz="1800" b="0" i="0" u="none" strike="noStrike" baseline="0" dirty="0">
                <a:latin typeface="Century" panose="02040604050505020304" pitchFamily="18" charset="0"/>
              </a:rPr>
              <a:t>containment (loosening of flange bolts or failure of piping components due to fatigue) caused by pressure</a:t>
            </a:r>
          </a:p>
          <a:p>
            <a:pPr marL="0" indent="0" algn="l">
              <a:buNone/>
            </a:pPr>
            <a:r>
              <a:rPr lang="en-US" sz="1800" b="0" i="0" u="none" strike="noStrike" baseline="0" dirty="0">
                <a:latin typeface="Century" panose="02040604050505020304" pitchFamily="18" charset="0"/>
              </a:rPr>
              <a:t>pulsation or impact loading from rapid hammering of the valve disk onto the valve seat. Chattering may lead</a:t>
            </a:r>
          </a:p>
          <a:p>
            <a:pPr marL="0" indent="0" algn="l">
              <a:buNone/>
            </a:pPr>
            <a:r>
              <a:rPr lang="en-US" sz="1800" b="0" i="0" u="none" strike="noStrike" baseline="0" dirty="0">
                <a:latin typeface="Century" panose="02040604050505020304" pitchFamily="18" charset="0"/>
              </a:rPr>
              <a:t>to significantly reduced PRV flow capacity. As a secondary effect, the chattering can cause valve seat</a:t>
            </a:r>
          </a:p>
          <a:p>
            <a:pPr marL="0" indent="0" algn="l">
              <a:buNone/>
            </a:pPr>
            <a:r>
              <a:rPr lang="en-US" sz="1800" b="0" i="0" u="none" strike="noStrike" baseline="0" dirty="0">
                <a:latin typeface="Century" panose="02040604050505020304" pitchFamily="18" charset="0"/>
              </a:rPr>
              <a:t>damage and mechanical failure of valve internals (galling and bellows failure). Spring-loaded PRVs and </a:t>
            </a:r>
          </a:p>
          <a:p>
            <a:pPr marL="0" indent="0" algn="l">
              <a:buNone/>
            </a:pPr>
            <a:r>
              <a:rPr lang="en-US" sz="1800" b="0" i="0" u="none" strike="noStrike" baseline="0" dirty="0" err="1">
                <a:latin typeface="Century" panose="02040604050505020304" pitchFamily="18" charset="0"/>
              </a:rPr>
              <a:t>popactionpilot</a:t>
            </a:r>
            <a:r>
              <a:rPr lang="en-US" sz="1800" b="0" i="0" u="none" strike="noStrike" baseline="0" dirty="0">
                <a:latin typeface="Century" panose="02040604050505020304" pitchFamily="18" charset="0"/>
              </a:rPr>
              <a:t> valves can experience chatter.</a:t>
            </a:r>
          </a:p>
          <a:p>
            <a:pPr marL="0" indent="0" algn="l">
              <a:buNone/>
            </a:pPr>
            <a:r>
              <a:rPr lang="en-US" dirty="0">
                <a:latin typeface="Century" panose="02040604050505020304" pitchFamily="18" charset="0"/>
              </a:rPr>
              <a:t>M</a:t>
            </a:r>
            <a:r>
              <a:rPr lang="en-US" sz="1800" b="0" i="0" u="none" strike="noStrike" baseline="0" dirty="0">
                <a:latin typeface="Century" panose="02040604050505020304" pitchFamily="18" charset="0"/>
              </a:rPr>
              <a:t>odulating pilot-operated or remote sensing pop-action pilot PRVs are less likely to chatter).</a:t>
            </a:r>
          </a:p>
          <a:p>
            <a:pPr marL="0" indent="0" algn="l">
              <a:buNone/>
            </a:pPr>
            <a:r>
              <a:rPr lang="en-US" sz="1800" b="0" i="0" u="none" strike="noStrike" baseline="0" dirty="0">
                <a:latin typeface="Century" panose="02040604050505020304" pitchFamily="18" charset="0"/>
              </a:rPr>
              <a:t>The damaging forces on piping associated with fluid pressure and velocity changes associated with chatter</a:t>
            </a:r>
          </a:p>
          <a:p>
            <a:pPr marL="0" indent="0" algn="l">
              <a:buNone/>
            </a:pPr>
            <a:r>
              <a:rPr lang="en-US" sz="1800" b="0" i="0" u="none" strike="noStrike" baseline="0" dirty="0">
                <a:latin typeface="Century" panose="02040604050505020304" pitchFamily="18" charset="0"/>
              </a:rPr>
              <a:t>are much more severe in liquid service as compared to vapor service due to the higher densities associated</a:t>
            </a:r>
          </a:p>
          <a:p>
            <a:pPr marL="0" indent="0" algn="l">
              <a:buNone/>
            </a:pPr>
            <a:r>
              <a:rPr lang="en-US" sz="1800" b="0" i="0" u="none" strike="noStrike" baseline="0" dirty="0">
                <a:latin typeface="Century" panose="02040604050505020304" pitchFamily="18" charset="0"/>
              </a:rPr>
              <a:t>with liquids. This is supported by analysis that shows that the pressure change as a result of fluid</a:t>
            </a:r>
          </a:p>
          <a:p>
            <a:pPr marL="0" indent="0" algn="l">
              <a:buNone/>
            </a:pPr>
            <a:r>
              <a:rPr lang="en-US" sz="1800" b="0" i="0" u="none" strike="noStrike" baseline="0" dirty="0">
                <a:latin typeface="Century" panose="02040604050505020304" pitchFamily="18" charset="0"/>
              </a:rPr>
              <a:t>acceleration is typically small in inlet piping applications in vapor service.</a:t>
            </a:r>
            <a:endParaRPr lang="en-US" sz="1800" i="0" u="none" strike="noStrike" baseline="0" dirty="0">
              <a:latin typeface="Century" panose="02040604050505020304" pitchFamily="18" charset="0"/>
            </a:endParaRPr>
          </a:p>
          <a:p>
            <a:pPr marL="0" indent="0" algn="l">
              <a:buNone/>
            </a:pP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1639948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a:bodyPr>
          <a:lstStyle/>
          <a:p>
            <a:pPr marL="0" indent="0" algn="l">
              <a:buNone/>
            </a:pPr>
            <a:endParaRPr lang="en-US" dirty="0">
              <a:latin typeface="Century" panose="02040604050505020304" pitchFamily="18" charset="0"/>
            </a:endParaRPr>
          </a:p>
          <a:p>
            <a:pPr marL="0" indent="0" algn="l">
              <a:buNone/>
            </a:pPr>
            <a:r>
              <a:rPr lang="en-US" sz="1800" b="1" i="0" u="none" strike="noStrike" baseline="0" dirty="0">
                <a:latin typeface="Century" panose="02040604050505020304" pitchFamily="18" charset="0"/>
              </a:rPr>
              <a:t>Potential Causes of PRV Instability</a:t>
            </a:r>
          </a:p>
          <a:p>
            <a:pPr marL="0" indent="0" algn="l">
              <a:buNone/>
            </a:pPr>
            <a:r>
              <a:rPr lang="en-US" sz="1800" i="0" u="none" strike="noStrike" baseline="0" dirty="0">
                <a:latin typeface="Century" panose="02040604050505020304" pitchFamily="18" charset="0"/>
              </a:rPr>
              <a:t>1.Excessive PRV Inlet Pressure Loss</a:t>
            </a:r>
          </a:p>
          <a:p>
            <a:pPr marL="0" indent="0" algn="l">
              <a:buNone/>
            </a:pPr>
            <a:r>
              <a:rPr lang="en-US" dirty="0">
                <a:latin typeface="Century" panose="02040604050505020304" pitchFamily="18" charset="0"/>
              </a:rPr>
              <a:t>2.</a:t>
            </a:r>
            <a:r>
              <a:rPr lang="en-US" sz="1800" i="0" u="none" strike="noStrike" baseline="0" dirty="0">
                <a:latin typeface="Century" panose="02040604050505020304" pitchFamily="18" charset="0"/>
              </a:rPr>
              <a:t> Excessive Built-up Backpressure</a:t>
            </a:r>
          </a:p>
          <a:p>
            <a:pPr marL="0" indent="0" algn="l">
              <a:buNone/>
            </a:pPr>
            <a:r>
              <a:rPr lang="en-US" dirty="0">
                <a:latin typeface="Century" panose="02040604050505020304" pitchFamily="18" charset="0"/>
              </a:rPr>
              <a:t>3.</a:t>
            </a:r>
            <a:r>
              <a:rPr lang="en-US" sz="1800" i="0" u="none" strike="noStrike" baseline="0" dirty="0">
                <a:latin typeface="Century" panose="02040604050505020304" pitchFamily="18" charset="0"/>
              </a:rPr>
              <a:t> Acoustic Interaction</a:t>
            </a:r>
          </a:p>
          <a:p>
            <a:pPr marL="0" indent="0" algn="l">
              <a:buNone/>
            </a:pPr>
            <a:r>
              <a:rPr lang="en-US" dirty="0">
                <a:latin typeface="Century" panose="02040604050505020304" pitchFamily="18" charset="0"/>
              </a:rPr>
              <a:t>4.</a:t>
            </a:r>
            <a:r>
              <a:rPr lang="en-US" sz="1800" i="0" u="none" strike="noStrike" baseline="0" dirty="0">
                <a:latin typeface="Century" panose="02040604050505020304" pitchFamily="18" charset="0"/>
              </a:rPr>
              <a:t> Retrograde Condensation</a:t>
            </a:r>
          </a:p>
          <a:p>
            <a:pPr marL="0" indent="0" algn="l">
              <a:buNone/>
            </a:pPr>
            <a:r>
              <a:rPr lang="en-US" dirty="0">
                <a:latin typeface="Century" panose="02040604050505020304" pitchFamily="18" charset="0"/>
              </a:rPr>
              <a:t>5.</a:t>
            </a:r>
            <a:r>
              <a:rPr lang="en-US" sz="1800" i="0" u="none" strike="noStrike" baseline="0" dirty="0">
                <a:latin typeface="Century" panose="02040604050505020304" pitchFamily="18" charset="0"/>
              </a:rPr>
              <a:t> Improper Valve Selection</a:t>
            </a:r>
          </a:p>
          <a:p>
            <a:pPr marL="0" indent="0" algn="l">
              <a:buNone/>
            </a:pPr>
            <a:r>
              <a:rPr lang="en-US" sz="1800" i="0" u="none" strike="noStrike" baseline="0" dirty="0">
                <a:latin typeface="Century" panose="02040604050505020304" pitchFamily="18" charset="0"/>
              </a:rPr>
              <a:t>6. Oversized PRVs</a:t>
            </a:r>
          </a:p>
          <a:p>
            <a:pPr algn="l">
              <a:buAutoNum type="arabicPeriod"/>
            </a:pP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1435333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lnSpcReduction="10000"/>
          </a:bodyPr>
          <a:lstStyle/>
          <a:p>
            <a:pPr marL="0" indent="0" algn="l">
              <a:buNone/>
            </a:pPr>
            <a:endParaRPr lang="en-US" dirty="0">
              <a:latin typeface="Century" panose="02040604050505020304" pitchFamily="18" charset="0"/>
            </a:endParaRPr>
          </a:p>
          <a:p>
            <a:pPr marL="0" indent="0" algn="l">
              <a:buNone/>
            </a:pPr>
            <a:r>
              <a:rPr lang="en-US" sz="1800" b="1" i="0" u="none" strike="noStrike" baseline="0" dirty="0">
                <a:latin typeface="Century" panose="02040604050505020304" pitchFamily="18" charset="0"/>
              </a:rPr>
              <a:t>PRD Location</a:t>
            </a:r>
          </a:p>
          <a:p>
            <a:pPr marL="0" indent="0" algn="l">
              <a:buNone/>
            </a:pPr>
            <a:endParaRPr lang="en-US" dirty="0">
              <a:latin typeface="ArialMT"/>
            </a:endParaRPr>
          </a:p>
          <a:p>
            <a:pPr marL="0" indent="0" algn="l">
              <a:buNone/>
            </a:pPr>
            <a:r>
              <a:rPr lang="en-US" sz="1800" b="0" i="0" u="none" strike="noStrike" baseline="0" dirty="0">
                <a:latin typeface="Century" panose="02040604050505020304" pitchFamily="18" charset="0"/>
              </a:rPr>
              <a:t>If other factors permit, the PRD should normally be placed close to the protected equipment or system of</a:t>
            </a:r>
          </a:p>
          <a:p>
            <a:pPr marL="0" indent="0" algn="l">
              <a:buNone/>
            </a:pPr>
            <a:r>
              <a:rPr lang="en-US" sz="1800" b="0" i="0" u="none" strike="noStrike" baseline="0" dirty="0">
                <a:latin typeface="Century" panose="02040604050505020304" pitchFamily="18" charset="0"/>
              </a:rPr>
              <a:t>equipment so that the pressure in the protected equipment stays within code allowable limits and to avoid</a:t>
            </a:r>
          </a:p>
          <a:p>
            <a:pPr marL="0" indent="0" algn="l">
              <a:buNone/>
            </a:pPr>
            <a:r>
              <a:rPr lang="en-US" sz="1800" b="0" i="0" u="none" strike="noStrike" baseline="0" dirty="0">
                <a:latin typeface="Century" panose="02040604050505020304" pitchFamily="18" charset="0"/>
              </a:rPr>
              <a:t>PRV instability. The PRD should not be located where there are pressure fluctuations large enough to result in </a:t>
            </a:r>
          </a:p>
          <a:p>
            <a:pPr marL="0" indent="0" algn="l">
              <a:buNone/>
            </a:pPr>
            <a:r>
              <a:rPr lang="en-US" sz="1800" b="0" i="0" u="none" strike="noStrike" baseline="0" dirty="0">
                <a:latin typeface="Century" panose="02040604050505020304" pitchFamily="18" charset="0"/>
              </a:rPr>
              <a:t>relief valve simmering/activation or rupture disk fatigue. On installations that have pressure fluctuations that </a:t>
            </a:r>
          </a:p>
          <a:p>
            <a:pPr marL="0" indent="0" algn="l">
              <a:buNone/>
            </a:pPr>
            <a:r>
              <a:rPr lang="en-US" sz="1800" b="0" i="0" u="none" strike="noStrike" baseline="0" dirty="0">
                <a:latin typeface="Century" panose="02040604050505020304" pitchFamily="18" charset="0"/>
              </a:rPr>
              <a:t>peak close to the set pressure of the PRV or burst pressure of a rupture disk, the PRD should be located farther </a:t>
            </a:r>
          </a:p>
          <a:p>
            <a:pPr marL="0" indent="0" algn="l">
              <a:buNone/>
            </a:pPr>
            <a:r>
              <a:rPr lang="en-US" dirty="0">
                <a:latin typeface="Century" panose="02040604050505020304" pitchFamily="18" charset="0"/>
              </a:rPr>
              <a:t>f</a:t>
            </a:r>
            <a:r>
              <a:rPr lang="en-US" sz="1800" b="0" i="0" u="none" strike="noStrike" baseline="0" dirty="0">
                <a:latin typeface="Century" panose="02040604050505020304" pitchFamily="18" charset="0"/>
              </a:rPr>
              <a:t>rom the source and in a more stable pressure region.</a:t>
            </a:r>
          </a:p>
          <a:p>
            <a:pPr marL="0" indent="0" algn="l">
              <a:buNone/>
            </a:pPr>
            <a:r>
              <a:rPr lang="en-US" sz="1800" b="0" i="0" u="none" strike="noStrike" baseline="0" dirty="0">
                <a:latin typeface="Century" panose="02040604050505020304" pitchFamily="18" charset="0"/>
              </a:rPr>
              <a:t>— locations close to control valves, other valves, and other appurtenances;</a:t>
            </a:r>
          </a:p>
          <a:p>
            <a:pPr marL="0" indent="0" algn="l">
              <a:buNone/>
            </a:pPr>
            <a:r>
              <a:rPr lang="en-US" sz="1800" b="0" i="0" u="none" strike="noStrike" baseline="0" dirty="0">
                <a:latin typeface="Century" panose="02040604050505020304" pitchFamily="18" charset="0"/>
              </a:rPr>
              <a:t>— locations close to orifice plates and flow nozzles;</a:t>
            </a:r>
          </a:p>
          <a:p>
            <a:pPr marL="0" indent="0" algn="l">
              <a:buNone/>
            </a:pPr>
            <a:r>
              <a:rPr lang="en-US" sz="1800" b="0" i="0" u="none" strike="noStrike" baseline="0" dirty="0">
                <a:latin typeface="Century" panose="02040604050505020304" pitchFamily="18" charset="0"/>
              </a:rPr>
              <a:t>— locations close to other fittings, such as short radius elbows;</a:t>
            </a:r>
          </a:p>
          <a:p>
            <a:pPr marL="0" indent="0" algn="l">
              <a:buNone/>
            </a:pPr>
            <a:r>
              <a:rPr lang="en-US" sz="1800" b="0" i="0" u="none" strike="noStrike" baseline="0" dirty="0">
                <a:latin typeface="Century" panose="02040604050505020304" pitchFamily="18" charset="0"/>
              </a:rPr>
              <a:t>— locations close to the discharge of positive displacement pumps or compressors.</a:t>
            </a:r>
          </a:p>
          <a:p>
            <a:pPr marL="0" indent="0" algn="l">
              <a:buNone/>
            </a:pPr>
            <a:r>
              <a:rPr lang="en-US" sz="1800" b="0" i="0" u="none" strike="noStrike" baseline="0" dirty="0">
                <a:latin typeface="Century" panose="02040604050505020304" pitchFamily="18" charset="0"/>
              </a:rPr>
              <a:t>The potential effect of pressure fluctuations on the relief device may be reduced by the following</a:t>
            </a:r>
          </a:p>
          <a:p>
            <a:pPr marL="0" indent="0" algn="l">
              <a:buNone/>
            </a:pPr>
            <a:r>
              <a:rPr lang="en-US" sz="1800" b="0" i="0" u="none" strike="noStrike" baseline="0" dirty="0">
                <a:latin typeface="Century" panose="02040604050505020304" pitchFamily="18" charset="0"/>
              </a:rPr>
              <a:t>— locating the PRD 10 or more pipe diameters from any areas as described above;</a:t>
            </a:r>
          </a:p>
          <a:p>
            <a:pPr marL="0" indent="0" algn="l">
              <a:buNone/>
            </a:pPr>
            <a:r>
              <a:rPr lang="en-US" sz="1800" b="0" i="0" u="none" strike="noStrike" baseline="0" dirty="0">
                <a:latin typeface="Century" panose="02040604050505020304" pitchFamily="18" charset="0"/>
              </a:rPr>
              <a:t>— providing a well-rounded, smooth branch connection where the relief device inlet piping joins the main piping </a:t>
            </a:r>
          </a:p>
          <a:p>
            <a:pPr marL="0" indent="0" algn="l">
              <a:buNone/>
            </a:pPr>
            <a:r>
              <a:rPr lang="en-US" sz="1800" b="0" i="0" u="none" strike="noStrike" baseline="0" dirty="0">
                <a:latin typeface="Century" panose="02040604050505020304" pitchFamily="18" charset="0"/>
              </a:rPr>
              <a:t>run.</a:t>
            </a:r>
          </a:p>
          <a:p>
            <a:pPr marL="0" indent="0" algn="l">
              <a:buNone/>
            </a:pPr>
            <a:r>
              <a:rPr lang="en-US" sz="1800" b="0" i="0" u="none" strike="noStrike" baseline="0" dirty="0">
                <a:latin typeface="Century" panose="02040604050505020304" pitchFamily="18" charset="0"/>
              </a:rPr>
              <a:t>— providing a larger branch connection (relative to the size of the PRV inlet).</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858540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a:bodyPr>
          <a:lstStyle/>
          <a:p>
            <a:pPr marL="0" indent="0" algn="l">
              <a:buNone/>
            </a:pPr>
            <a:endParaRPr lang="en-US"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The PRD inlet and outlet piping should be free-draining (no pockets) away from the PRD.</a:t>
            </a:r>
          </a:p>
          <a:p>
            <a:pPr marL="0" indent="0" algn="l">
              <a:buNone/>
            </a:pPr>
            <a:r>
              <a:rPr lang="en-US" sz="1800" b="0" i="0" u="none" strike="noStrike" baseline="0" dirty="0">
                <a:latin typeface="Century" panose="02040604050505020304" pitchFamily="18" charset="0"/>
              </a:rPr>
              <a:t>The nominal size of the inlet piping and fittings shall be the same as or larger than the nominal size of the</a:t>
            </a:r>
          </a:p>
          <a:p>
            <a:pPr marL="0" indent="0" algn="l">
              <a:buNone/>
            </a:pPr>
            <a:r>
              <a:rPr lang="en-US" sz="1800" b="0" i="0" u="none" strike="noStrike" baseline="0" dirty="0">
                <a:latin typeface="Century" panose="02040604050505020304" pitchFamily="18" charset="0"/>
              </a:rPr>
              <a:t>pressure-relief valve inlet connection.</a:t>
            </a:r>
          </a:p>
          <a:p>
            <a:pPr marL="0" indent="0" algn="l">
              <a:buNone/>
            </a:pPr>
            <a:r>
              <a:rPr lang="en-US" sz="1800" b="0" i="0" u="none" strike="noStrike" baseline="0" dirty="0">
                <a:latin typeface="Century" panose="02040604050505020304" pitchFamily="18" charset="0"/>
              </a:rPr>
              <a:t>Horizontal lines are generally regarded as self-draining. However, avoid the installation of a PRV at the end</a:t>
            </a:r>
          </a:p>
          <a:p>
            <a:pPr marL="0" indent="0" algn="l">
              <a:buNone/>
            </a:pPr>
            <a:r>
              <a:rPr lang="en-US" sz="1800" b="0" i="0" u="none" strike="noStrike" baseline="0" dirty="0">
                <a:latin typeface="Century" panose="02040604050505020304" pitchFamily="18" charset="0"/>
              </a:rPr>
              <a:t>of a long horizontal inlet pipe through which there is normally no flow. Solids, such as rust or scale, may</a:t>
            </a:r>
          </a:p>
          <a:p>
            <a:pPr marL="0" indent="0" algn="l">
              <a:buNone/>
            </a:pPr>
            <a:r>
              <a:rPr lang="en-US" sz="1800" b="0" i="0" u="none" strike="noStrike" baseline="0" dirty="0">
                <a:latin typeface="Century" panose="02040604050505020304" pitchFamily="18" charset="0"/>
              </a:rPr>
              <a:t>accumulate, or liquid may be trapped, creating interference with the valve’s operation or requiring more</a:t>
            </a:r>
          </a:p>
          <a:p>
            <a:pPr marL="0" indent="0" algn="l">
              <a:buNone/>
            </a:pPr>
            <a:r>
              <a:rPr lang="en-US" sz="1800" b="0" i="0" u="none" strike="noStrike" baseline="0" dirty="0">
                <a:latin typeface="Century" panose="02040604050505020304" pitchFamily="18" charset="0"/>
              </a:rPr>
              <a:t>frequent valve maintenance.</a:t>
            </a:r>
          </a:p>
          <a:p>
            <a:pPr marL="0" indent="0" algn="l">
              <a:buNone/>
            </a:pPr>
            <a:r>
              <a:rPr lang="en-US" sz="1800" b="0" i="0" u="none" strike="noStrike" baseline="0" dirty="0">
                <a:latin typeface="Century" panose="02040604050505020304" pitchFamily="18" charset="0"/>
              </a:rPr>
              <a:t>Auto-refrigeration during discharge can cool the outlet of the PRD and the discharge piping to the point that</a:t>
            </a:r>
          </a:p>
          <a:p>
            <a:pPr marL="0" indent="0" algn="l">
              <a:buNone/>
            </a:pPr>
            <a:r>
              <a:rPr lang="en-US" sz="1800" b="0" i="0" u="none" strike="noStrike" baseline="0" dirty="0">
                <a:latin typeface="Century" panose="02040604050505020304" pitchFamily="18" charset="0"/>
              </a:rPr>
              <a:t>brittle fracture can occur. Piping design, including material selection, shall consider the expected discharge</a:t>
            </a:r>
          </a:p>
          <a:p>
            <a:pPr marL="0" indent="0" algn="l">
              <a:buNone/>
            </a:pPr>
            <a:r>
              <a:rPr lang="en-US" sz="1800" b="0" i="0" u="none" strike="noStrike" baseline="0" dirty="0">
                <a:latin typeface="Century" panose="02040604050505020304" pitchFamily="18" charset="0"/>
              </a:rPr>
              <a:t>temperature.</a:t>
            </a:r>
          </a:p>
          <a:p>
            <a:pPr marL="0" indent="0" algn="l">
              <a:buNone/>
            </a:pPr>
            <a:r>
              <a:rPr lang="en-US" sz="1800" b="0" i="0" u="none" strike="noStrike" baseline="0" dirty="0">
                <a:latin typeface="Century" panose="02040604050505020304" pitchFamily="18" charset="0"/>
              </a:rPr>
              <a:t>Note that the rated capacity corrected for the actual overpressure can vary depending on the overpressure </a:t>
            </a:r>
          </a:p>
          <a:p>
            <a:pPr marL="0" indent="0" algn="l">
              <a:buNone/>
            </a:pPr>
            <a:r>
              <a:rPr lang="en-US" dirty="0">
                <a:latin typeface="Century" panose="02040604050505020304" pitchFamily="18" charset="0"/>
              </a:rPr>
              <a:t>s</a:t>
            </a:r>
            <a:r>
              <a:rPr lang="en-US" sz="1800" b="0" i="0" u="none" strike="noStrike" baseline="0" dirty="0">
                <a:latin typeface="Century" panose="02040604050505020304" pitchFamily="18" charset="0"/>
              </a:rPr>
              <a:t>cenario </a:t>
            </a:r>
            <a:r>
              <a:rPr lang="en-US" dirty="0">
                <a:latin typeface="Century" panose="02040604050505020304" pitchFamily="18" charset="0"/>
              </a:rPr>
              <a:t>c</a:t>
            </a:r>
            <a:r>
              <a:rPr lang="en-US" sz="1800" b="0" i="0" u="none" strike="noStrike" baseline="0" dirty="0">
                <a:latin typeface="Century" panose="02040604050505020304" pitchFamily="18" charset="0"/>
              </a:rPr>
              <a:t>ommon relief header piping in closed discharge systems can be sized using the protected system’s </a:t>
            </a:r>
          </a:p>
          <a:p>
            <a:pPr marL="0" indent="0" algn="l">
              <a:buNone/>
            </a:pPr>
            <a:r>
              <a:rPr lang="en-US" sz="1800" b="0" i="0" u="none" strike="noStrike" baseline="0" dirty="0">
                <a:latin typeface="Century" panose="02040604050505020304" pitchFamily="18" charset="0"/>
              </a:rPr>
              <a:t>required relieving capacity.</a:t>
            </a:r>
          </a:p>
          <a:p>
            <a:pPr marL="0" indent="0" algn="l">
              <a:buNone/>
            </a:pPr>
            <a:r>
              <a:rPr lang="en-US" sz="1800" b="0" i="0" u="none" strike="noStrike" baseline="0" dirty="0">
                <a:latin typeface="Century" panose="02040604050505020304" pitchFamily="18" charset="0"/>
              </a:rPr>
              <a:t>For a modulating pilot-operated PRV, the discharge piping can be sized using the required relieving capacity</a:t>
            </a:r>
          </a:p>
          <a:p>
            <a:pPr marL="0" indent="0" algn="l">
              <a:buNone/>
            </a:pPr>
            <a:r>
              <a:rPr lang="en-US" sz="1800" b="0" i="0" u="none" strike="noStrike" baseline="0" dirty="0">
                <a:latin typeface="Century" panose="02040604050505020304" pitchFamily="18" charset="0"/>
              </a:rPr>
              <a:t>of the system that the valve is protecting.</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2088895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a:bodyPr>
          <a:lstStyle/>
          <a:p>
            <a:pPr marL="0" indent="0" algn="l">
              <a:buNone/>
            </a:pPr>
            <a:endParaRPr lang="en-US"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Whenever the atmospheric vent, discharge piping, or common relief header piping is sized using the</a:t>
            </a:r>
          </a:p>
          <a:p>
            <a:pPr marL="0" indent="0" algn="l">
              <a:buNone/>
            </a:pPr>
            <a:r>
              <a:rPr lang="en-US" sz="1800" b="0" i="0" u="none" strike="noStrike" baseline="0" dirty="0">
                <a:latin typeface="Century" panose="02040604050505020304" pitchFamily="18" charset="0"/>
              </a:rPr>
              <a:t>system’s required relieving capacity instead of the rated capacity of the valve corrected for the actual</a:t>
            </a:r>
          </a:p>
          <a:p>
            <a:pPr marL="0" indent="0" algn="l">
              <a:buNone/>
            </a:pPr>
            <a:r>
              <a:rPr lang="en-US" sz="1800" b="0" i="0" u="none" strike="noStrike" baseline="0" dirty="0">
                <a:latin typeface="Century" panose="02040604050505020304" pitchFamily="18" charset="0"/>
              </a:rPr>
              <a:t>overpressure, the backpressure should be re-checked whenever changes are made to the process that</a:t>
            </a:r>
          </a:p>
          <a:p>
            <a:pPr marL="0" indent="0" algn="l">
              <a:buNone/>
            </a:pPr>
            <a:r>
              <a:rPr lang="en-US" sz="1800" b="0" i="0" u="none" strike="noStrike" baseline="0" dirty="0">
                <a:latin typeface="Century" panose="02040604050505020304" pitchFamily="18" charset="0"/>
              </a:rPr>
              <a:t>affect the required relieving capacity of the system the valve is protecting.</a:t>
            </a:r>
          </a:p>
          <a:p>
            <a:pPr marL="0" indent="0" algn="l">
              <a:buNone/>
            </a:pPr>
            <a:endParaRPr lang="en-US"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The discharge piping from thermal relief valves designed solely to protect against liquid hydraulic expansion</a:t>
            </a:r>
          </a:p>
          <a:p>
            <a:pPr marL="0" indent="0" algn="l">
              <a:buNone/>
            </a:pPr>
            <a:r>
              <a:rPr lang="en-US" sz="1800" b="0" i="0" u="none" strike="noStrike" baseline="0" dirty="0">
                <a:latin typeface="Century" panose="02040604050505020304" pitchFamily="18" charset="0"/>
              </a:rPr>
              <a:t>due to ambient heating (including solar radiation) typically does not need to be sized to meet the built-up</a:t>
            </a:r>
          </a:p>
          <a:p>
            <a:pPr marL="0" indent="0" algn="l">
              <a:buNone/>
            </a:pPr>
            <a:r>
              <a:rPr lang="en-US" sz="1800" b="0" i="0" u="none" strike="noStrike" baseline="0" dirty="0">
                <a:latin typeface="Century" panose="02040604050505020304" pitchFamily="18" charset="0"/>
              </a:rPr>
              <a:t>backpressure limits provided in API 520, Part I and as discussed in 6.3.1. The reason for this is that the</a:t>
            </a:r>
          </a:p>
          <a:p>
            <a:pPr marL="0" indent="0" algn="l">
              <a:buNone/>
            </a:pPr>
            <a:r>
              <a:rPr lang="en-US" sz="1800" b="0" i="0" u="none" strike="noStrike" baseline="0" dirty="0">
                <a:latin typeface="Century" panose="02040604050505020304" pitchFamily="18" charset="0"/>
              </a:rPr>
              <a:t>capacity of these PRVs is typically larger by an order of magnitude (&gt;10 times) than the required relief rate</a:t>
            </a:r>
          </a:p>
          <a:p>
            <a:pPr marL="0" indent="0" algn="l">
              <a:buNone/>
            </a:pPr>
            <a:r>
              <a:rPr lang="en-US" sz="1800" b="0" i="0" u="none" strike="noStrike" baseline="0" dirty="0">
                <a:latin typeface="Century" panose="02040604050505020304" pitchFamily="18" charset="0"/>
              </a:rPr>
              <a:t>and the flow in the discharge line never reaches a steady state flow at the capacity.</a:t>
            </a:r>
            <a:endParaRPr lang="fa-IR" sz="1800" b="0" i="0" u="none" strike="noStrike" baseline="0" dirty="0">
              <a:latin typeface="Century" panose="02040604050505020304" pitchFamily="18" charset="0"/>
            </a:endParaRPr>
          </a:p>
          <a:p>
            <a:pPr marL="0" indent="0" algn="l">
              <a:buNone/>
            </a:pPr>
            <a:endParaRPr lang="en-US"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Superimposed backpressure that exceeds the inlet pressure of a pilot-operated PRV can cause the main</a:t>
            </a:r>
          </a:p>
          <a:p>
            <a:pPr marL="0" indent="0" algn="l">
              <a:buNone/>
            </a:pPr>
            <a:r>
              <a:rPr lang="en-US" sz="1800" b="0" i="0" u="none" strike="noStrike" baseline="0" dirty="0">
                <a:latin typeface="Century" panose="02040604050505020304" pitchFamily="18" charset="0"/>
              </a:rPr>
              <a:t>valve to open, allowing reverse flow through the main valve.</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358494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E16BAF-1F29-4B6E-4462-A84C4136B39A}"/>
              </a:ext>
            </a:extLst>
          </p:cNvPr>
          <p:cNvPicPr>
            <a:picLocks noGrp="1" noChangeAspect="1"/>
          </p:cNvPicPr>
          <p:nvPr>
            <p:ph idx="1"/>
          </p:nvPr>
        </p:nvPicPr>
        <p:blipFill>
          <a:blip r:embed="rId2"/>
          <a:stretch>
            <a:fillRect/>
          </a:stretch>
        </p:blipFill>
        <p:spPr>
          <a:xfrm>
            <a:off x="1887286" y="1026067"/>
            <a:ext cx="6244660" cy="4371556"/>
          </a:xfrm>
        </p:spPr>
      </p:pic>
    </p:spTree>
    <p:extLst>
      <p:ext uri="{BB962C8B-B14F-4D97-AF65-F5344CB8AC3E}">
        <p14:creationId xmlns:p14="http://schemas.microsoft.com/office/powerpoint/2010/main" val="2801365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fontScale="92500" lnSpcReduction="10000"/>
          </a:bodyPr>
          <a:lstStyle/>
          <a:p>
            <a:pPr marL="0" indent="0" algn="l">
              <a:buNone/>
            </a:pPr>
            <a:endParaRPr lang="en-US" dirty="0">
              <a:latin typeface="Century" panose="02040604050505020304" pitchFamily="18" charset="0"/>
            </a:endParaRPr>
          </a:p>
          <a:p>
            <a:pPr marL="0" indent="0" algn="l">
              <a:buNone/>
            </a:pPr>
            <a:r>
              <a:rPr lang="fr-FR" sz="1800" b="1" i="0" u="none" strike="noStrike" baseline="0" dirty="0">
                <a:latin typeface="Century" panose="02040604050505020304" pitchFamily="18" charset="0"/>
              </a:rPr>
              <a:t>PRV </a:t>
            </a:r>
            <a:r>
              <a:rPr lang="fr-FR" sz="1800" b="1" i="0" u="none" strike="noStrike" baseline="0" dirty="0" err="1">
                <a:latin typeface="Century" panose="02040604050505020304" pitchFamily="18" charset="0"/>
              </a:rPr>
              <a:t>Inlet</a:t>
            </a:r>
            <a:r>
              <a:rPr lang="fr-FR" sz="1800" b="1" i="0" u="none" strike="noStrike" baseline="0" dirty="0">
                <a:latin typeface="Century" panose="02040604050505020304" pitchFamily="18" charset="0"/>
              </a:rPr>
              <a:t> Pressure Drop Limitations</a:t>
            </a:r>
            <a:endParaRPr lang="fa-IR" sz="1800" b="1"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1.Confirm the inlet pressure losses do not significantly affect the capacity of the PRV.</a:t>
            </a: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2.Confirm the PRV is set to open at or below the maximum allowable working pressure for all equipment</a:t>
            </a:r>
          </a:p>
          <a:p>
            <a:pPr marL="0" indent="0" algn="l">
              <a:buNone/>
            </a:pPr>
            <a:r>
              <a:rPr lang="en-US" sz="1800" b="0" i="0" u="none" strike="noStrike" baseline="0" dirty="0">
                <a:latin typeface="Century" panose="02040604050505020304" pitchFamily="18" charset="0"/>
              </a:rPr>
              <a:t>being protected.</a:t>
            </a: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3.Limit the pressure to the maximum allowable accumulation for all equipment being protected</a:t>
            </a: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4.Provide reasonable assurance that the inlet pressure losses are unlikely to result in destructive</a:t>
            </a:r>
          </a:p>
          <a:p>
            <a:pPr marL="0" indent="0" algn="l">
              <a:buNone/>
            </a:pPr>
            <a:r>
              <a:rPr lang="en-US" sz="1800" b="0" i="0" u="none" strike="noStrike" baseline="0" dirty="0">
                <a:latin typeface="Century" panose="02040604050505020304" pitchFamily="18" charset="0"/>
              </a:rPr>
              <a:t>instability of the PRV.</a:t>
            </a:r>
          </a:p>
          <a:p>
            <a:pPr marL="0" indent="0" algn="l">
              <a:buNone/>
            </a:pPr>
            <a:endParaRPr lang="en-US" dirty="0">
              <a:solidFill>
                <a:schemeClr val="tx1"/>
              </a:solidFill>
              <a:latin typeface="Century" panose="02040604050505020304" pitchFamily="18" charset="0"/>
            </a:endParaRPr>
          </a:p>
          <a:p>
            <a:pPr marL="0" indent="0" algn="l">
              <a:buNone/>
            </a:pPr>
            <a:r>
              <a:rPr lang="en-US" sz="1800" b="1" i="0" u="none" strike="noStrike" baseline="0" dirty="0">
                <a:latin typeface="Arial-BoldMT"/>
              </a:rPr>
              <a:t>PRV Inlet Pressure Loss Criteria</a:t>
            </a:r>
          </a:p>
          <a:p>
            <a:pPr marL="0" indent="0" algn="l">
              <a:buNone/>
            </a:pPr>
            <a:r>
              <a:rPr lang="en-US" sz="1800" b="0" i="0" u="none" strike="noStrike" baseline="0" dirty="0">
                <a:latin typeface="Century" panose="02040604050505020304" pitchFamily="18" charset="0"/>
              </a:rPr>
              <a:t>The total nonrecoverable pressure loss between the protected equipment and the pressure-relief valve</a:t>
            </a:r>
          </a:p>
          <a:p>
            <a:pPr marL="0" indent="0" algn="l">
              <a:buNone/>
            </a:pPr>
            <a:r>
              <a:rPr lang="en-US" sz="1800" b="0" i="0" u="none" strike="noStrike" baseline="0" dirty="0">
                <a:latin typeface="Century" panose="02040604050505020304" pitchFamily="18" charset="0"/>
              </a:rPr>
              <a:t>should not exceed 3 % of the PRV set pressure, except as noted below:</a:t>
            </a:r>
          </a:p>
          <a:p>
            <a:pPr marL="0" indent="0" algn="l">
              <a:buNone/>
            </a:pPr>
            <a:r>
              <a:rPr lang="en-US" sz="1800" b="0" i="0" u="none" strike="noStrike" baseline="0" dirty="0">
                <a:latin typeface="Century" panose="02040604050505020304" pitchFamily="18" charset="0"/>
              </a:rPr>
              <a:t>— thermal relief valves</a:t>
            </a:r>
          </a:p>
          <a:p>
            <a:pPr marL="0" indent="0" algn="l">
              <a:buNone/>
            </a:pPr>
            <a:r>
              <a:rPr lang="en-US" sz="1800" b="0" i="0" u="none" strike="noStrike" baseline="0" dirty="0">
                <a:latin typeface="Century" panose="02040604050505020304" pitchFamily="18" charset="0"/>
              </a:rPr>
              <a:t>— remotely sensed pilot-operated relief valves</a:t>
            </a:r>
          </a:p>
          <a:p>
            <a:pPr marL="0" indent="0" algn="l">
              <a:buNone/>
            </a:pPr>
            <a:r>
              <a:rPr lang="en-US" sz="1800" b="0" i="0" u="none" strike="noStrike" baseline="0" dirty="0">
                <a:latin typeface="Century" panose="02040604050505020304" pitchFamily="18" charset="0"/>
              </a:rPr>
              <a:t>— an engineering analysis is performed for the specific installation. </a:t>
            </a:r>
          </a:p>
          <a:p>
            <a:pPr marL="0" indent="0" algn="l">
              <a:buNone/>
            </a:pPr>
            <a:r>
              <a:rPr lang="en-US" sz="1800" b="0" i="0" u="none" strike="noStrike" baseline="0" dirty="0">
                <a:latin typeface="Century" panose="02040604050505020304" pitchFamily="18" charset="0"/>
              </a:rPr>
              <a:t>Note that keeping the pressure loss below 3 % becomes progressively more difficult at low pressures and/or</a:t>
            </a:r>
          </a:p>
          <a:p>
            <a:pPr marL="0" indent="0" algn="l">
              <a:buNone/>
            </a:pPr>
            <a:r>
              <a:rPr lang="en-US" sz="1800" b="0" i="0" u="none" strike="noStrike" baseline="0" dirty="0">
                <a:latin typeface="Century" panose="02040604050505020304" pitchFamily="18" charset="0"/>
              </a:rPr>
              <a:t>as the orifice size of a PRV increases. In certain applications, it is difficult to meet the 3 % criterion for the</a:t>
            </a:r>
          </a:p>
          <a:p>
            <a:pPr marL="0" indent="0" algn="l">
              <a:buNone/>
            </a:pPr>
            <a:r>
              <a:rPr lang="en-US" sz="1800" b="0" i="0" u="none" strike="noStrike" baseline="0" dirty="0">
                <a:latin typeface="Century" panose="02040604050505020304" pitchFamily="18" charset="0"/>
              </a:rPr>
              <a:t>largest API 526 [2] orifice size for a given inlet flange diameter (e.g. 2J3, 4P6, 6R8, etc.). There are some</a:t>
            </a:r>
          </a:p>
          <a:p>
            <a:pPr marL="0" indent="0" algn="l">
              <a:buNone/>
            </a:pPr>
            <a:r>
              <a:rPr lang="en-US" sz="1800" b="0" i="0" u="none" strike="noStrike" baseline="0" dirty="0">
                <a:latin typeface="Century" panose="02040604050505020304" pitchFamily="18" charset="0"/>
              </a:rPr>
              <a:t>non-API 526 valves that also exhibit this behavior.</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3128688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a:bodyPr>
          <a:lstStyle/>
          <a:p>
            <a:pPr marL="0" indent="0" algn="l">
              <a:buNone/>
            </a:pPr>
            <a:endParaRPr lang="en-US"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When a pressure-relief valve is installed on a normally flowing process line, the 3 % limit should be applied to</a:t>
            </a:r>
          </a:p>
          <a:p>
            <a:pPr marL="0" indent="0" algn="l">
              <a:buNone/>
            </a:pPr>
            <a:r>
              <a:rPr lang="en-US" sz="1800" b="0" i="0" u="none" strike="noStrike" baseline="0" dirty="0">
                <a:latin typeface="Century" panose="02040604050505020304" pitchFamily="18" charset="0"/>
              </a:rPr>
              <a:t>the sum of the loss in the normally nonflowing PRV inlet pipe and the incremental pressure loss in the</a:t>
            </a:r>
          </a:p>
          <a:p>
            <a:pPr marL="0" indent="0" algn="l">
              <a:buNone/>
            </a:pPr>
            <a:r>
              <a:rPr lang="en-US" sz="1800" b="0" i="0" u="none" strike="noStrike" baseline="0" dirty="0">
                <a:latin typeface="Century" panose="02040604050505020304" pitchFamily="18" charset="0"/>
              </a:rPr>
              <a:t>process line caused by the flow through the PRV.</a:t>
            </a:r>
          </a:p>
          <a:p>
            <a:pPr marL="0" indent="0" algn="l">
              <a:buNone/>
            </a:pPr>
            <a:endParaRPr lang="en-US" dirty="0">
              <a:solidFill>
                <a:schemeClr val="tx1"/>
              </a:solidFill>
              <a:latin typeface="Century" panose="02040604050505020304" pitchFamily="18" charset="0"/>
            </a:endParaRPr>
          </a:p>
        </p:txBody>
      </p:sp>
      <p:pic>
        <p:nvPicPr>
          <p:cNvPr id="4" name="Picture 3">
            <a:extLst>
              <a:ext uri="{FF2B5EF4-FFF2-40B4-BE49-F238E27FC236}">
                <a16:creationId xmlns:a16="http://schemas.microsoft.com/office/drawing/2014/main" id="{2C878060-6647-AF1D-EDDE-E1C4920336D7}"/>
              </a:ext>
            </a:extLst>
          </p:cNvPr>
          <p:cNvPicPr>
            <a:picLocks noChangeAspect="1"/>
          </p:cNvPicPr>
          <p:nvPr/>
        </p:nvPicPr>
        <p:blipFill>
          <a:blip r:embed="rId2"/>
          <a:stretch>
            <a:fillRect/>
          </a:stretch>
        </p:blipFill>
        <p:spPr>
          <a:xfrm>
            <a:off x="705458" y="1756373"/>
            <a:ext cx="8390965" cy="4848530"/>
          </a:xfrm>
          <a:prstGeom prst="rect">
            <a:avLst/>
          </a:prstGeom>
        </p:spPr>
      </p:pic>
    </p:spTree>
    <p:extLst>
      <p:ext uri="{BB962C8B-B14F-4D97-AF65-F5344CB8AC3E}">
        <p14:creationId xmlns:p14="http://schemas.microsoft.com/office/powerpoint/2010/main" val="587386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AC58B-860E-37A3-F9B7-4BB2BEE230D4}"/>
              </a:ext>
            </a:extLst>
          </p:cNvPr>
          <p:cNvPicPr>
            <a:picLocks noChangeAspect="1"/>
          </p:cNvPicPr>
          <p:nvPr/>
        </p:nvPicPr>
        <p:blipFill>
          <a:blip r:embed="rId2"/>
          <a:stretch>
            <a:fillRect/>
          </a:stretch>
        </p:blipFill>
        <p:spPr>
          <a:xfrm>
            <a:off x="0" y="597528"/>
            <a:ext cx="8283921" cy="5350599"/>
          </a:xfrm>
          <a:prstGeom prst="rect">
            <a:avLst/>
          </a:prstGeom>
        </p:spPr>
      </p:pic>
      <p:pic>
        <p:nvPicPr>
          <p:cNvPr id="7" name="Picture 6">
            <a:extLst>
              <a:ext uri="{FF2B5EF4-FFF2-40B4-BE49-F238E27FC236}">
                <a16:creationId xmlns:a16="http://schemas.microsoft.com/office/drawing/2014/main" id="{A5D432D7-33F7-DC80-C7F3-4D921A64255B}"/>
              </a:ext>
            </a:extLst>
          </p:cNvPr>
          <p:cNvPicPr>
            <a:picLocks noChangeAspect="1"/>
          </p:cNvPicPr>
          <p:nvPr/>
        </p:nvPicPr>
        <p:blipFill>
          <a:blip r:embed="rId3"/>
          <a:stretch>
            <a:fillRect/>
          </a:stretch>
        </p:blipFill>
        <p:spPr>
          <a:xfrm>
            <a:off x="8555525" y="597528"/>
            <a:ext cx="3636475" cy="5350599"/>
          </a:xfrm>
          <a:prstGeom prst="rect">
            <a:avLst/>
          </a:prstGeom>
        </p:spPr>
      </p:pic>
    </p:spTree>
    <p:extLst>
      <p:ext uri="{BB962C8B-B14F-4D97-AF65-F5344CB8AC3E}">
        <p14:creationId xmlns:p14="http://schemas.microsoft.com/office/powerpoint/2010/main" val="42098226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F9D75-1511-8EDE-BACD-087A0FECC5A4}"/>
              </a:ext>
            </a:extLst>
          </p:cNvPr>
          <p:cNvSpPr>
            <a:spLocks noGrp="1"/>
          </p:cNvSpPr>
          <p:nvPr>
            <p:ph idx="1"/>
          </p:nvPr>
        </p:nvSpPr>
        <p:spPr>
          <a:xfrm>
            <a:off x="0" y="0"/>
            <a:ext cx="12192000" cy="6857999"/>
          </a:xfrm>
        </p:spPr>
        <p:txBody>
          <a:bodyPr>
            <a:normAutofit/>
          </a:bodyPr>
          <a:lstStyle/>
          <a:p>
            <a:pPr marL="0" indent="0" algn="l">
              <a:buNone/>
            </a:pPr>
            <a:endParaRPr lang="en-US" dirty="0">
              <a:latin typeface="Century" panose="02040604050505020304" pitchFamily="18" charset="0"/>
            </a:endParaRPr>
          </a:p>
          <a:p>
            <a:pPr marL="0" indent="0" algn="l">
              <a:buNone/>
            </a:pPr>
            <a:r>
              <a:rPr lang="en-US" sz="1800" b="1" i="0" u="none" strike="noStrike" baseline="0" dirty="0">
                <a:latin typeface="Century" panose="02040604050505020304" pitchFamily="18" charset="0"/>
              </a:rPr>
              <a:t>Isolation Valve Requirements</a:t>
            </a:r>
            <a:endParaRPr lang="fa-IR" sz="1800" b="1" i="0" u="none" strike="noStrike" baseline="0" dirty="0">
              <a:latin typeface="Century" panose="02040604050505020304" pitchFamily="18" charset="0"/>
            </a:endParaRPr>
          </a:p>
          <a:p>
            <a:pPr marL="0" indent="0" algn="l">
              <a:buNone/>
            </a:pP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Isolation (stop) valves are allowed upstream and/or downstream of the pressure-relieving device for the</a:t>
            </a:r>
          </a:p>
          <a:p>
            <a:pPr marL="0" indent="0" algn="l">
              <a:buNone/>
            </a:pPr>
            <a:r>
              <a:rPr lang="en-US" sz="1800" b="0" i="0" u="none" strike="noStrike" baseline="0" dirty="0">
                <a:latin typeface="Century" panose="02040604050505020304" pitchFamily="18" charset="0"/>
              </a:rPr>
              <a:t>purpose of inspection, testing, and repair of the pressure-relieving device or discharge header isolation.</a:t>
            </a: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For outlet isolation valves, to help minimize the built-up backpressure, the flow area in the outlet isolation</a:t>
            </a:r>
          </a:p>
          <a:p>
            <a:pPr marL="0" indent="0" algn="l">
              <a:buNone/>
            </a:pPr>
            <a:r>
              <a:rPr lang="en-US" sz="1800" b="0" i="0" u="none" strike="noStrike" baseline="0" dirty="0">
                <a:latin typeface="Century" panose="02040604050505020304" pitchFamily="18" charset="0"/>
              </a:rPr>
              <a:t>valve should be equal to or greater than the outlet area of the PRV</a:t>
            </a:r>
            <a:r>
              <a:rPr lang="fa-IR" sz="1800" b="0" i="0" u="none" strike="noStrike" baseline="0" dirty="0">
                <a:latin typeface="Century" panose="02040604050505020304" pitchFamily="18" charset="0"/>
              </a:rPr>
              <a:t>.</a:t>
            </a:r>
          </a:p>
          <a:p>
            <a:pPr marL="0" indent="0" algn="l">
              <a:buNone/>
            </a:pPr>
            <a:endParaRPr lang="fa-IR"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Typically, the inlet isolation valves for spare relief devices are closed and the outlet isolation valves are open.</a:t>
            </a:r>
          </a:p>
          <a:p>
            <a:pPr marL="0" indent="0" algn="l">
              <a:buNone/>
            </a:pPr>
            <a:r>
              <a:rPr lang="en-US" sz="1800" b="0" i="0" u="none" strike="noStrike" baseline="0" dirty="0">
                <a:latin typeface="Century" panose="02040604050505020304" pitchFamily="18" charset="0"/>
              </a:rPr>
              <a:t>The outlet isolation valve for spare relief devices can be closed during operation if exposure to the fluid is a</a:t>
            </a:r>
          </a:p>
          <a:p>
            <a:pPr marL="0" indent="0" algn="l">
              <a:buNone/>
            </a:pPr>
            <a:r>
              <a:rPr lang="en-US" sz="1800" b="0" i="0" u="none" strike="noStrike" baseline="0" dirty="0">
                <a:latin typeface="Century" panose="02040604050505020304" pitchFamily="18" charset="0"/>
              </a:rPr>
              <a:t>concern; however, the pressure temperature rating of the PRD outlet, the outlet isolation valve, and</a:t>
            </a:r>
          </a:p>
          <a:p>
            <a:pPr marL="0" indent="0" algn="l">
              <a:buNone/>
            </a:pPr>
            <a:r>
              <a:rPr lang="en-US" sz="1800" b="0" i="0" u="none" strike="noStrike" baseline="0" dirty="0">
                <a:latin typeface="Century" panose="02040604050505020304" pitchFamily="18" charset="0"/>
              </a:rPr>
              <a:t>intervening piping should be suitable for the conditions upstream of the relief device in case of leakage.</a:t>
            </a:r>
          </a:p>
          <a:p>
            <a:pPr marL="0" indent="0" algn="l">
              <a:buNone/>
            </a:pPr>
            <a:r>
              <a:rPr lang="en-US" sz="1800" b="0" i="0" u="none" strike="noStrike" baseline="0" dirty="0">
                <a:latin typeface="Century" panose="02040604050505020304" pitchFamily="18" charset="0"/>
              </a:rPr>
              <a:t>Protection of the PRD from discharge system fluids without closing the outlet isolation valve can also be</a:t>
            </a:r>
          </a:p>
          <a:p>
            <a:pPr marL="0" indent="0" algn="l">
              <a:buNone/>
            </a:pPr>
            <a:r>
              <a:rPr lang="en-US" sz="1800" b="0" i="0" u="none" strike="noStrike" baseline="0" dirty="0">
                <a:latin typeface="Century" panose="02040604050505020304" pitchFamily="18" charset="0"/>
              </a:rPr>
              <a:t>achieved either by providing a purge or by installing a discharge rupture disk.</a:t>
            </a:r>
            <a:endParaRPr lang="en-US" dirty="0">
              <a:solidFill>
                <a:schemeClr val="tx1"/>
              </a:solidFill>
              <a:latin typeface="Century" panose="02040604050505020304" pitchFamily="18" charset="0"/>
            </a:endParaRPr>
          </a:p>
        </p:txBody>
      </p:sp>
    </p:spTree>
    <p:extLst>
      <p:ext uri="{BB962C8B-B14F-4D97-AF65-F5344CB8AC3E}">
        <p14:creationId xmlns:p14="http://schemas.microsoft.com/office/powerpoint/2010/main" val="3427185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37706-A2D7-10D6-E5C7-ED313EB25652}"/>
              </a:ext>
            </a:extLst>
          </p:cNvPr>
          <p:cNvPicPr>
            <a:picLocks noChangeAspect="1"/>
          </p:cNvPicPr>
          <p:nvPr/>
        </p:nvPicPr>
        <p:blipFill>
          <a:blip r:embed="rId2"/>
          <a:stretch>
            <a:fillRect/>
          </a:stretch>
        </p:blipFill>
        <p:spPr>
          <a:xfrm>
            <a:off x="1788559" y="269340"/>
            <a:ext cx="6576842" cy="6319319"/>
          </a:xfrm>
          <a:prstGeom prst="rect">
            <a:avLst/>
          </a:prstGeom>
        </p:spPr>
      </p:pic>
    </p:spTree>
    <p:extLst>
      <p:ext uri="{BB962C8B-B14F-4D97-AF65-F5344CB8AC3E}">
        <p14:creationId xmlns:p14="http://schemas.microsoft.com/office/powerpoint/2010/main" val="2693531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ACABA5-BF66-D97A-D993-AACFA7E642B8}"/>
              </a:ext>
            </a:extLst>
          </p:cNvPr>
          <p:cNvPicPr>
            <a:picLocks noChangeAspect="1"/>
          </p:cNvPicPr>
          <p:nvPr/>
        </p:nvPicPr>
        <p:blipFill>
          <a:blip r:embed="rId2"/>
          <a:stretch>
            <a:fillRect/>
          </a:stretch>
        </p:blipFill>
        <p:spPr>
          <a:xfrm>
            <a:off x="1515010" y="135801"/>
            <a:ext cx="7085784" cy="6427961"/>
          </a:xfrm>
          <a:prstGeom prst="rect">
            <a:avLst/>
          </a:prstGeom>
        </p:spPr>
      </p:pic>
    </p:spTree>
    <p:extLst>
      <p:ext uri="{BB962C8B-B14F-4D97-AF65-F5344CB8AC3E}">
        <p14:creationId xmlns:p14="http://schemas.microsoft.com/office/powerpoint/2010/main" val="3735586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sz="1800" b="1"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Rupture Disk</a:t>
            </a:r>
          </a:p>
          <a:p>
            <a:pPr algn="l"/>
            <a:endParaRPr lang="en-US"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Rupture disk devices are non-reclosing PRDs used to protect vessels, piping, and other</a:t>
            </a:r>
          </a:p>
          <a:p>
            <a:pPr algn="l"/>
            <a:r>
              <a:rPr lang="en-US" sz="1800" b="0" i="0" u="none" strike="noStrike" baseline="0" dirty="0">
                <a:solidFill>
                  <a:schemeClr val="tx1"/>
                </a:solidFill>
                <a:latin typeface="Century" panose="02040604050505020304" pitchFamily="18" charset="0"/>
              </a:rPr>
              <a:t>pressure-containing components from excessive pressure and/or vacuum. Rupture disks are used in</a:t>
            </a:r>
          </a:p>
          <a:p>
            <a:pPr algn="l"/>
            <a:r>
              <a:rPr lang="en-US" sz="1800" b="0" i="0" u="none" strike="noStrike" baseline="0" dirty="0">
                <a:solidFill>
                  <a:schemeClr val="tx1"/>
                </a:solidFill>
                <a:latin typeface="Century" panose="02040604050505020304" pitchFamily="18" charset="0"/>
              </a:rPr>
              <a:t>single and multiple relief device installations. They are also used as redundant PRDs.</a:t>
            </a:r>
          </a:p>
          <a:p>
            <a:pPr algn="l"/>
            <a:r>
              <a:rPr lang="en-US" sz="1800" b="0" i="0" u="none" strike="noStrike" baseline="0" dirty="0">
                <a:solidFill>
                  <a:schemeClr val="tx1"/>
                </a:solidFill>
                <a:latin typeface="Century" panose="02040604050505020304" pitchFamily="18" charset="0"/>
              </a:rPr>
              <a:t> With no moving parts, rupture disks are simple, reliable, and faster acting than other PRDs.</a:t>
            </a:r>
          </a:p>
          <a:p>
            <a:pPr algn="l"/>
            <a:r>
              <a:rPr lang="en-US" sz="1800" b="0" i="0" u="none" strike="noStrike" baseline="0" dirty="0">
                <a:solidFill>
                  <a:schemeClr val="tx1"/>
                </a:solidFill>
                <a:latin typeface="Century" panose="02040604050505020304" pitchFamily="18" charset="0"/>
              </a:rPr>
              <a:t>Rupture disks react quickly enough to relieve some types of pressure spikes. Because of their light</a:t>
            </a:r>
          </a:p>
          <a:p>
            <a:pPr algn="l"/>
            <a:r>
              <a:rPr lang="en-US" sz="1800" b="0" i="0" u="none" strike="noStrike" baseline="0" dirty="0">
                <a:solidFill>
                  <a:schemeClr val="tx1"/>
                </a:solidFill>
                <a:latin typeface="Century" panose="02040604050505020304" pitchFamily="18" charset="0"/>
              </a:rPr>
              <a:t>weight, rupture disks can be made from high alloy and corrosion resistant materials that are not practical</a:t>
            </a:r>
          </a:p>
          <a:p>
            <a:pPr algn="l"/>
            <a:r>
              <a:rPr lang="en-US" sz="1800" b="0" i="0" u="none" strike="noStrike" baseline="0" dirty="0">
                <a:solidFill>
                  <a:schemeClr val="tx1"/>
                </a:solidFill>
                <a:latin typeface="Century" panose="02040604050505020304" pitchFamily="18" charset="0"/>
              </a:rPr>
              <a:t>in PRVs.</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Rupture disks can be specified for systems with vapor (gas) or liquid pressure-relief</a:t>
            </a:r>
          </a:p>
          <a:p>
            <a:pPr algn="l"/>
            <a:r>
              <a:rPr lang="en-US" sz="1800" b="0" i="0" u="none" strike="noStrike" baseline="0" dirty="0">
                <a:solidFill>
                  <a:schemeClr val="tx1"/>
                </a:solidFill>
                <a:latin typeface="Century" panose="02040604050505020304" pitchFamily="18" charset="0"/>
              </a:rPr>
              <a:t>requirements. Also, rupture disk designs are available for highly viscous fluids. The use of rupture disk</a:t>
            </a:r>
          </a:p>
          <a:p>
            <a:pPr algn="l"/>
            <a:r>
              <a:rPr lang="en-US" sz="1800" b="0" i="0" u="none" strike="noStrike" baseline="0" dirty="0">
                <a:solidFill>
                  <a:schemeClr val="tx1"/>
                </a:solidFill>
                <a:latin typeface="Century" panose="02040604050505020304" pitchFamily="18" charset="0"/>
              </a:rPr>
              <a:t>devices in liquid service should be carefully evaluated to ensure that the design of the disk is suitable for</a:t>
            </a:r>
          </a:p>
          <a:p>
            <a:pPr algn="l"/>
            <a:r>
              <a:rPr lang="en-US" sz="1800" b="0" i="0" u="none" strike="noStrike" baseline="0" dirty="0">
                <a:solidFill>
                  <a:schemeClr val="tx1"/>
                </a:solidFill>
                <a:latin typeface="Century" panose="02040604050505020304" pitchFamily="18" charset="0"/>
              </a:rPr>
              <a:t>liquid service. The user should consult the manufacturer for information regarding liquid service</a:t>
            </a:r>
          </a:p>
          <a:p>
            <a:pPr algn="l"/>
            <a:r>
              <a:rPr lang="en-US" sz="1800" b="0" i="0" u="none" strike="noStrike" baseline="0" dirty="0">
                <a:solidFill>
                  <a:schemeClr val="tx1"/>
                </a:solidFill>
                <a:latin typeface="Century" panose="02040604050505020304" pitchFamily="18" charset="0"/>
              </a:rPr>
              <a:t>applications.</a:t>
            </a:r>
          </a:p>
        </p:txBody>
      </p:sp>
    </p:spTree>
    <p:extLst>
      <p:ext uri="{BB962C8B-B14F-4D97-AF65-F5344CB8AC3E}">
        <p14:creationId xmlns:p14="http://schemas.microsoft.com/office/powerpoint/2010/main" val="1185612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sz="1800" b="1"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Rupture disk devices often have different opening characteristics as a function of the fluid state</a:t>
            </a:r>
          </a:p>
          <a:p>
            <a:pPr algn="l"/>
            <a:r>
              <a:rPr lang="en-US" sz="1800" b="0" i="0" u="none" strike="noStrike" baseline="0" dirty="0">
                <a:solidFill>
                  <a:schemeClr val="tx1"/>
                </a:solidFill>
                <a:latin typeface="Century" panose="02040604050505020304" pitchFamily="18" charset="0"/>
              </a:rPr>
              <a:t>against the disk at the time of bursting. To account for the resulting differences in the resistance to flow,</a:t>
            </a:r>
          </a:p>
          <a:p>
            <a:pPr algn="l"/>
            <a:r>
              <a:rPr lang="en-US" sz="1800" b="0" i="0" u="none" strike="noStrike" baseline="0" dirty="0">
                <a:solidFill>
                  <a:schemeClr val="tx1"/>
                </a:solidFill>
                <a:latin typeface="Century" panose="02040604050505020304" pitchFamily="18" charset="0"/>
              </a:rPr>
              <a:t>certified </a:t>
            </a:r>
            <a:r>
              <a:rPr lang="en-US" sz="1800" b="0" i="1" u="none" strike="noStrike" baseline="0" dirty="0">
                <a:solidFill>
                  <a:schemeClr val="tx1"/>
                </a:solidFill>
                <a:latin typeface="Century" panose="02040604050505020304" pitchFamily="18" charset="0"/>
              </a:rPr>
              <a:t>K</a:t>
            </a:r>
            <a:r>
              <a:rPr lang="en-US" sz="1800" b="0" i="0" u="none" strike="noStrike" baseline="0" dirty="0">
                <a:solidFill>
                  <a:schemeClr val="tx1"/>
                </a:solidFill>
                <a:latin typeface="Century" panose="02040604050505020304" pitchFamily="18" charset="0"/>
              </a:rPr>
              <a:t>r values are stated in terms of </a:t>
            </a:r>
            <a:r>
              <a:rPr lang="en-US" sz="1800" b="0" i="1" u="none" strike="noStrike" baseline="0" dirty="0" err="1">
                <a:solidFill>
                  <a:schemeClr val="tx1"/>
                </a:solidFill>
                <a:latin typeface="Century" panose="02040604050505020304" pitchFamily="18" charset="0"/>
              </a:rPr>
              <a:t>K</a:t>
            </a:r>
            <a:r>
              <a:rPr lang="en-US" sz="1400" b="0" i="0" u="none" strike="noStrike" baseline="0" dirty="0" err="1">
                <a:solidFill>
                  <a:schemeClr val="tx1"/>
                </a:solidFill>
                <a:latin typeface="Century" panose="02040604050505020304" pitchFamily="18" charset="0"/>
              </a:rPr>
              <a:t>rg</a:t>
            </a:r>
            <a:r>
              <a:rPr lang="en-US" sz="1800" b="0" i="0" u="none" strike="noStrike" baseline="0" dirty="0">
                <a:solidFill>
                  <a:schemeClr val="tx1"/>
                </a:solidFill>
                <a:latin typeface="Century" panose="02040604050505020304" pitchFamily="18" charset="0"/>
              </a:rPr>
              <a:t> (gas), </a:t>
            </a:r>
            <a:r>
              <a:rPr lang="en-US" sz="1800" b="0" i="1" u="none" strike="noStrike" baseline="0" dirty="0" err="1">
                <a:solidFill>
                  <a:schemeClr val="tx1"/>
                </a:solidFill>
                <a:latin typeface="Century" panose="02040604050505020304" pitchFamily="18" charset="0"/>
              </a:rPr>
              <a:t>K</a:t>
            </a:r>
            <a:r>
              <a:rPr lang="en-US" sz="1400" b="0" i="0" u="none" strike="noStrike" baseline="0" dirty="0" err="1">
                <a:solidFill>
                  <a:schemeClr val="tx1"/>
                </a:solidFill>
                <a:latin typeface="Century" panose="02040604050505020304" pitchFamily="18" charset="0"/>
              </a:rPr>
              <a:t>rl</a:t>
            </a:r>
            <a:r>
              <a:rPr lang="en-US" sz="1800" b="0" i="0" u="none" strike="noStrike" baseline="0" dirty="0">
                <a:solidFill>
                  <a:schemeClr val="tx1"/>
                </a:solidFill>
                <a:latin typeface="Century" panose="02040604050505020304" pitchFamily="18" charset="0"/>
              </a:rPr>
              <a:t> (liquid), or </a:t>
            </a:r>
            <a:r>
              <a:rPr lang="en-US" sz="1800" b="0" i="1" u="none" strike="noStrike" baseline="0" dirty="0" err="1">
                <a:solidFill>
                  <a:schemeClr val="tx1"/>
                </a:solidFill>
                <a:latin typeface="Century" panose="02040604050505020304" pitchFamily="18" charset="0"/>
              </a:rPr>
              <a:t>K</a:t>
            </a:r>
            <a:r>
              <a:rPr lang="en-US" sz="1400" b="0" i="0" u="none" strike="noStrike" baseline="0" dirty="0" err="1">
                <a:solidFill>
                  <a:schemeClr val="tx1"/>
                </a:solidFill>
                <a:latin typeface="Century" panose="02040604050505020304" pitchFamily="18" charset="0"/>
              </a:rPr>
              <a:t>rgl</a:t>
            </a:r>
            <a:r>
              <a:rPr lang="en-US" sz="1400" b="0" i="0" u="none" strike="noStrike" baseline="0"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(gas or liquid). In application, use the</a:t>
            </a:r>
          </a:p>
          <a:p>
            <a:pPr algn="l"/>
            <a:r>
              <a:rPr lang="en-US" sz="1800" b="0" i="0" u="none" strike="noStrike" baseline="0" dirty="0">
                <a:solidFill>
                  <a:schemeClr val="tx1"/>
                </a:solidFill>
                <a:latin typeface="Century" panose="02040604050505020304" pitchFamily="18" charset="0"/>
              </a:rPr>
              <a:t>following guidelines.</a:t>
            </a:r>
          </a:p>
          <a:p>
            <a:pPr algn="l"/>
            <a:endParaRPr lang="en-US" sz="1800" b="0" i="0" u="none" strike="noStrike" baseline="0" dirty="0">
              <a:solidFill>
                <a:schemeClr val="tx1"/>
              </a:solidFill>
              <a:latin typeface="Century" panose="02040604050505020304" pitchFamily="18" charset="0"/>
            </a:endParaRPr>
          </a:p>
          <a:p>
            <a:pPr algn="l"/>
            <a:r>
              <a:rPr lang="en-US" dirty="0">
                <a:solidFill>
                  <a:schemeClr val="tx1"/>
                </a:solidFill>
                <a:latin typeface="Century" panose="02040604050505020304" pitchFamily="18" charset="0"/>
              </a:rPr>
              <a:t>1.</a:t>
            </a:r>
            <a:r>
              <a:rPr lang="en-US" sz="1800" b="0" i="0" u="none" strike="noStrike" baseline="0" dirty="0">
                <a:solidFill>
                  <a:schemeClr val="tx1"/>
                </a:solidFill>
                <a:latin typeface="Century" panose="02040604050505020304" pitchFamily="18" charset="0"/>
              </a:rPr>
              <a:t>When the fluid initiating rupture (in contact with rupture disk) is compressible, rupture disks rated with</a:t>
            </a:r>
          </a:p>
          <a:p>
            <a:pPr algn="l"/>
            <a:r>
              <a:rPr lang="en-US" sz="1800" b="0" i="1" u="none" strike="noStrike" baseline="0" dirty="0" err="1">
                <a:solidFill>
                  <a:schemeClr val="tx1"/>
                </a:solidFill>
                <a:latin typeface="Century" panose="02040604050505020304" pitchFamily="18" charset="0"/>
              </a:rPr>
              <a:t>K</a:t>
            </a:r>
            <a:r>
              <a:rPr lang="en-US" sz="1200" b="0" i="0" u="none" strike="noStrike" baseline="0" dirty="0" err="1">
                <a:solidFill>
                  <a:schemeClr val="tx1"/>
                </a:solidFill>
                <a:latin typeface="Century" panose="02040604050505020304" pitchFamily="18" charset="0"/>
              </a:rPr>
              <a:t>rg</a:t>
            </a:r>
            <a:r>
              <a:rPr lang="en-US" sz="1800" b="0" i="0" u="none" strike="noStrike" baseline="0" dirty="0">
                <a:solidFill>
                  <a:schemeClr val="tx1"/>
                </a:solidFill>
                <a:latin typeface="Century" panose="02040604050505020304" pitchFamily="18" charset="0"/>
              </a:rPr>
              <a:t> or </a:t>
            </a:r>
            <a:r>
              <a:rPr lang="en-US" sz="1800" b="0" i="1" u="none" strike="noStrike" baseline="0" dirty="0" err="1">
                <a:solidFill>
                  <a:schemeClr val="tx1"/>
                </a:solidFill>
                <a:latin typeface="Century" panose="02040604050505020304" pitchFamily="18" charset="0"/>
              </a:rPr>
              <a:t>K</a:t>
            </a:r>
            <a:r>
              <a:rPr lang="en-US" sz="1200" b="0" i="0" u="none" strike="noStrike" baseline="0" dirty="0" err="1">
                <a:solidFill>
                  <a:schemeClr val="tx1"/>
                </a:solidFill>
                <a:latin typeface="Century" panose="02040604050505020304" pitchFamily="18" charset="0"/>
              </a:rPr>
              <a:t>rgl</a:t>
            </a:r>
            <a:r>
              <a:rPr lang="en-US" sz="1800" b="0" i="0" u="none" strike="noStrike" baseline="0" dirty="0">
                <a:solidFill>
                  <a:schemeClr val="tx1"/>
                </a:solidFill>
                <a:latin typeface="Century" panose="02040604050505020304" pitchFamily="18" charset="0"/>
              </a:rPr>
              <a:t> should be used.</a:t>
            </a:r>
          </a:p>
          <a:p>
            <a:pPr algn="l"/>
            <a:r>
              <a:rPr lang="en-US" sz="1800" b="0" i="0" u="none" strike="noStrike" baseline="0" dirty="0">
                <a:solidFill>
                  <a:schemeClr val="tx1"/>
                </a:solidFill>
                <a:latin typeface="Century" panose="02040604050505020304" pitchFamily="18" charset="0"/>
              </a:rPr>
              <a:t>2.When the fluid initiating rupture (in contact with rupture disk) is incompressible, rupture disks rated</a:t>
            </a:r>
          </a:p>
          <a:p>
            <a:pPr algn="l"/>
            <a:r>
              <a:rPr lang="en-US" sz="1800" b="0" i="0" u="none" strike="noStrike" baseline="0" dirty="0">
                <a:solidFill>
                  <a:schemeClr val="tx1"/>
                </a:solidFill>
                <a:latin typeface="Century" panose="02040604050505020304" pitchFamily="18" charset="0"/>
              </a:rPr>
              <a:t>with </a:t>
            </a:r>
            <a:r>
              <a:rPr lang="en-US" sz="1800" b="0" i="1" u="none" strike="noStrike" baseline="0" dirty="0" err="1">
                <a:solidFill>
                  <a:schemeClr val="tx1"/>
                </a:solidFill>
                <a:latin typeface="Century" panose="02040604050505020304" pitchFamily="18" charset="0"/>
              </a:rPr>
              <a:t>K</a:t>
            </a:r>
            <a:r>
              <a:rPr lang="en-US" sz="1400" b="0" i="0" u="none" strike="noStrike" baseline="0" dirty="0" err="1">
                <a:solidFill>
                  <a:schemeClr val="tx1"/>
                </a:solidFill>
                <a:latin typeface="Century" panose="02040604050505020304" pitchFamily="18" charset="0"/>
              </a:rPr>
              <a:t>rl</a:t>
            </a:r>
            <a:r>
              <a:rPr lang="en-US" sz="1400" b="0" i="0" u="none" strike="noStrike" baseline="0"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or </a:t>
            </a:r>
            <a:r>
              <a:rPr lang="en-US" sz="1800" b="0" i="1" u="none" strike="noStrike" baseline="0" dirty="0" err="1">
                <a:solidFill>
                  <a:schemeClr val="tx1"/>
                </a:solidFill>
                <a:latin typeface="Century" panose="02040604050505020304" pitchFamily="18" charset="0"/>
              </a:rPr>
              <a:t>K</a:t>
            </a:r>
            <a:r>
              <a:rPr lang="en-US" sz="1400" b="0" i="0" u="none" strike="noStrike" baseline="0" dirty="0" err="1">
                <a:solidFill>
                  <a:schemeClr val="tx1"/>
                </a:solidFill>
                <a:latin typeface="Century" panose="02040604050505020304" pitchFamily="18" charset="0"/>
              </a:rPr>
              <a:t>rgl</a:t>
            </a:r>
            <a:r>
              <a:rPr lang="en-US" sz="1400" b="0" i="0" u="none" strike="noStrike" baseline="0" dirty="0">
                <a:solidFill>
                  <a:schemeClr val="tx1"/>
                </a:solidFill>
                <a:latin typeface="Century" panose="02040604050505020304" pitchFamily="18" charset="0"/>
              </a:rPr>
              <a:t> </a:t>
            </a:r>
            <a:r>
              <a:rPr lang="en-US" sz="1800" b="0" i="0" u="none" strike="noStrike" baseline="0" dirty="0">
                <a:solidFill>
                  <a:schemeClr val="tx1"/>
                </a:solidFill>
                <a:latin typeface="Century" panose="02040604050505020304" pitchFamily="18" charset="0"/>
              </a:rPr>
              <a:t>should be used.</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The rupture disk is also a temperature-sensitive device. Burst pressures can vary significantly</a:t>
            </a:r>
          </a:p>
          <a:p>
            <a:pPr algn="l"/>
            <a:r>
              <a:rPr lang="en-US" sz="1800" b="0" i="0" u="none" strike="noStrike" baseline="0" dirty="0">
                <a:solidFill>
                  <a:schemeClr val="tx1"/>
                </a:solidFill>
                <a:latin typeface="Century" panose="02040604050505020304" pitchFamily="18" charset="0"/>
              </a:rPr>
              <a:t>with the temperature of the rupture disk device. This temperature may be different from the normal fluid</a:t>
            </a:r>
          </a:p>
          <a:p>
            <a:pPr algn="l"/>
            <a:r>
              <a:rPr lang="en-US" sz="1800" b="0" i="0" u="none" strike="noStrike" baseline="0" dirty="0">
                <a:solidFill>
                  <a:schemeClr val="tx1"/>
                </a:solidFill>
                <a:latin typeface="Century" panose="02040604050505020304" pitchFamily="18" charset="0"/>
              </a:rPr>
              <a:t>operating temperature. As the temperature at the disk increases, the burst pressure usually decreases.</a:t>
            </a:r>
          </a:p>
          <a:p>
            <a:pPr algn="l"/>
            <a:r>
              <a:rPr lang="en-US" sz="1800" b="0" i="0" u="none" strike="noStrike" baseline="0" dirty="0">
                <a:solidFill>
                  <a:schemeClr val="tx1"/>
                </a:solidFill>
                <a:latin typeface="Century" panose="02040604050505020304" pitchFamily="18" charset="0"/>
              </a:rPr>
              <a:t>Since the effect of temperature depends on the rupture disk design and material, the manufacturer should</a:t>
            </a:r>
          </a:p>
          <a:p>
            <a:pPr algn="l"/>
            <a:r>
              <a:rPr lang="en-US" sz="1800" b="0" i="0" u="none" strike="noStrike" baseline="0" dirty="0">
                <a:solidFill>
                  <a:schemeClr val="tx1"/>
                </a:solidFill>
                <a:latin typeface="Century" panose="02040604050505020304" pitchFamily="18" charset="0"/>
              </a:rPr>
              <a:t>be consulted for specific applications. For these reasons, the rupture disk shall be specified at the</a:t>
            </a:r>
          </a:p>
          <a:p>
            <a:pPr algn="l"/>
            <a:r>
              <a:rPr lang="en-US" sz="1800" b="0" i="0" u="none" strike="noStrike" baseline="0" dirty="0">
                <a:solidFill>
                  <a:schemeClr val="tx1"/>
                </a:solidFill>
                <a:latin typeface="Century" panose="02040604050505020304" pitchFamily="18" charset="0"/>
              </a:rPr>
              <a:t>pressure and temperature the disk is expected to burst.</a:t>
            </a:r>
          </a:p>
        </p:txBody>
      </p:sp>
    </p:spTree>
    <p:extLst>
      <p:ext uri="{BB962C8B-B14F-4D97-AF65-F5344CB8AC3E}">
        <p14:creationId xmlns:p14="http://schemas.microsoft.com/office/powerpoint/2010/main" val="4054860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lnSpcReduction="10000"/>
          </a:bodyPr>
          <a:lstStyle/>
          <a:p>
            <a:pPr algn="l"/>
            <a:endParaRPr lang="en-US" sz="1800" b="1"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Application of Rupture Disks</a:t>
            </a:r>
          </a:p>
          <a:p>
            <a:pPr algn="l"/>
            <a:r>
              <a:rPr lang="en-US" sz="1800" b="0" i="0" u="none" strike="noStrike" baseline="0" dirty="0">
                <a:solidFill>
                  <a:schemeClr val="tx1"/>
                </a:solidFill>
                <a:latin typeface="Century" panose="02040604050505020304" pitchFamily="18" charset="0"/>
              </a:rPr>
              <a:t>Rupture disks can be used in any application requiring overpressure protection where a non-reclosing</a:t>
            </a:r>
          </a:p>
          <a:p>
            <a:pPr algn="l"/>
            <a:r>
              <a:rPr lang="en-US" sz="1800" b="0" i="0" u="none" strike="noStrike" baseline="0" dirty="0">
                <a:solidFill>
                  <a:schemeClr val="tx1"/>
                </a:solidFill>
                <a:latin typeface="Century" panose="02040604050505020304" pitchFamily="18" charset="0"/>
              </a:rPr>
              <a:t>device is suitable. This includes single, multiple, and fire applications as specified in UG-134 of the ASME</a:t>
            </a:r>
          </a:p>
          <a:p>
            <a:pPr algn="l"/>
            <a:r>
              <a:rPr lang="en-US" sz="1800" b="0" i="1" u="none" strike="noStrike" baseline="0" dirty="0">
                <a:solidFill>
                  <a:schemeClr val="tx1"/>
                </a:solidFill>
                <a:latin typeface="Century" panose="02040604050505020304" pitchFamily="18" charset="0"/>
              </a:rPr>
              <a:t>Code</a:t>
            </a:r>
            <a:r>
              <a:rPr lang="en-US" sz="1800" b="0" i="0" u="none" strike="noStrike" baseline="0" dirty="0">
                <a:solidFill>
                  <a:schemeClr val="tx1"/>
                </a:solidFill>
                <a:latin typeface="Century" panose="02040604050505020304" pitchFamily="18" charset="0"/>
              </a:rPr>
              <a:t>.</a:t>
            </a:r>
          </a:p>
          <a:p>
            <a:pPr algn="l"/>
            <a:endParaRPr lang="en-US" sz="1800" b="0" i="0" u="none" strike="noStrike" baseline="0"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Rupture Disk Device at the Inlet of a Pressure-relief Valve</a:t>
            </a:r>
          </a:p>
          <a:p>
            <a:pPr algn="l"/>
            <a:r>
              <a:rPr lang="en-US" sz="1800" b="0" i="0" u="none" strike="noStrike" baseline="0" dirty="0">
                <a:solidFill>
                  <a:schemeClr val="tx1"/>
                </a:solidFill>
                <a:latin typeface="Century" panose="02040604050505020304" pitchFamily="18" charset="0"/>
              </a:rPr>
              <a:t>Rupture disks are used upstream of PRVs to seal the system to meet emissions standards, to</a:t>
            </a:r>
          </a:p>
          <a:p>
            <a:pPr algn="l"/>
            <a:r>
              <a:rPr lang="en-US" sz="1800" b="0" i="0" u="none" strike="noStrike" baseline="0" dirty="0">
                <a:solidFill>
                  <a:schemeClr val="tx1"/>
                </a:solidFill>
                <a:latin typeface="Century" panose="02040604050505020304" pitchFamily="18" charset="0"/>
              </a:rPr>
              <a:t>provide corrosion protection for the valve, and to reduce valve maintenance.</a:t>
            </a:r>
          </a:p>
          <a:p>
            <a:pPr algn="l"/>
            <a:r>
              <a:rPr lang="en-US" sz="1800" b="0" i="0" u="none" strike="noStrike" baseline="0" dirty="0">
                <a:solidFill>
                  <a:schemeClr val="tx1"/>
                </a:solidFill>
                <a:latin typeface="Century" panose="02040604050505020304" pitchFamily="18" charset="0"/>
              </a:rPr>
              <a:t>When a rupture disk device is installed at the inlet of a PRV, the devices are considered to be</a:t>
            </a:r>
          </a:p>
          <a:p>
            <a:pPr algn="l"/>
            <a:r>
              <a:rPr lang="en-US" sz="1800" b="0" i="0" u="none" strike="noStrike" baseline="0" dirty="0">
                <a:solidFill>
                  <a:schemeClr val="tx1"/>
                </a:solidFill>
                <a:latin typeface="Century" panose="02040604050505020304" pitchFamily="18" charset="0"/>
              </a:rPr>
              <a:t>close coupled, and the specified burst pressure and set pressure should be the same nominal value.</a:t>
            </a:r>
          </a:p>
          <a:p>
            <a:pPr algn="l"/>
            <a:r>
              <a:rPr lang="en-US" sz="1800" b="0" i="0" u="none" strike="noStrike" baseline="0" dirty="0">
                <a:solidFill>
                  <a:schemeClr val="tx1"/>
                </a:solidFill>
                <a:latin typeface="Century" panose="02040604050505020304" pitchFamily="18" charset="0"/>
              </a:rPr>
              <a:t>When installed in liquid service, it is especially important for the disk and valve to be close coupled to</a:t>
            </a:r>
          </a:p>
          <a:p>
            <a:pPr algn="l"/>
            <a:r>
              <a:rPr lang="en-US" sz="1800" b="0" i="0" u="none" strike="noStrike" baseline="0" dirty="0">
                <a:solidFill>
                  <a:schemeClr val="tx1"/>
                </a:solidFill>
                <a:latin typeface="Century" panose="02040604050505020304" pitchFamily="18" charset="0"/>
              </a:rPr>
              <a:t>reduce shock loading on the valve</a:t>
            </a:r>
          </a:p>
          <a:p>
            <a:pPr algn="l"/>
            <a:r>
              <a:rPr lang="en-US" sz="1800" b="0" i="0" u="none" strike="noStrike" baseline="0" dirty="0">
                <a:solidFill>
                  <a:schemeClr val="tx1"/>
                </a:solidFill>
                <a:latin typeface="Century" panose="02040604050505020304" pitchFamily="18" charset="0"/>
              </a:rPr>
              <a:t>The space between the rupture disk and the PRV shall have a free vent, pressure gauge,</a:t>
            </a:r>
          </a:p>
          <a:p>
            <a:pPr algn="l"/>
            <a:r>
              <a:rPr lang="en-US" sz="1800" b="0" i="0" u="none" strike="noStrike" baseline="0" dirty="0" err="1">
                <a:solidFill>
                  <a:schemeClr val="tx1"/>
                </a:solidFill>
                <a:latin typeface="Century" panose="02040604050505020304" pitchFamily="18" charset="0"/>
              </a:rPr>
              <a:t>trycock</a:t>
            </a:r>
            <a:r>
              <a:rPr lang="en-US" sz="1800" b="0" i="0" u="none" strike="noStrike" baseline="0" dirty="0">
                <a:solidFill>
                  <a:schemeClr val="tx1"/>
                </a:solidFill>
                <a:latin typeface="Century" panose="02040604050505020304" pitchFamily="18" charset="0"/>
              </a:rPr>
              <a:t>, or suitable telltale indicator as required in UG-127 of the ASME </a:t>
            </a:r>
            <a:r>
              <a:rPr lang="en-US" sz="1800" b="0" i="1" u="none" strike="noStrike" baseline="0" dirty="0">
                <a:solidFill>
                  <a:schemeClr val="tx1"/>
                </a:solidFill>
                <a:latin typeface="Century" panose="02040604050505020304" pitchFamily="18" charset="0"/>
              </a:rPr>
              <a:t>Code.</a:t>
            </a:r>
            <a:r>
              <a:rPr lang="en-US" sz="1800" b="0" i="0" u="none" strike="noStrike" baseline="0" dirty="0">
                <a:latin typeface="ArialMT"/>
              </a:rPr>
              <a:t> </a:t>
            </a:r>
            <a:r>
              <a:rPr lang="en-US" sz="1800" b="0" i="0" u="none" strike="noStrike" baseline="0" dirty="0">
                <a:solidFill>
                  <a:schemeClr val="tx1"/>
                </a:solidFill>
                <a:latin typeface="Century" panose="02040604050505020304" pitchFamily="18" charset="0"/>
              </a:rPr>
              <a:t>Users</a:t>
            </a:r>
          </a:p>
          <a:p>
            <a:pPr algn="l"/>
            <a:r>
              <a:rPr lang="en-US" sz="1800" b="0" i="0" u="none" strike="noStrike" baseline="0" dirty="0">
                <a:solidFill>
                  <a:schemeClr val="tx1"/>
                </a:solidFill>
                <a:latin typeface="Century" panose="02040604050505020304" pitchFamily="18" charset="0"/>
              </a:rPr>
              <a:t>are warned that a rupture disk will not burst in tolerance if backpressure builds up in a </a:t>
            </a:r>
            <a:r>
              <a:rPr lang="en-US" sz="1800" b="0" i="0" u="none" strike="noStrike" baseline="0" dirty="0" err="1">
                <a:solidFill>
                  <a:schemeClr val="tx1"/>
                </a:solidFill>
                <a:latin typeface="Century" panose="02040604050505020304" pitchFamily="18" charset="0"/>
              </a:rPr>
              <a:t>nonvented</a:t>
            </a:r>
            <a:r>
              <a:rPr lang="en-US" sz="1800" b="0" i="0" u="none" strike="noStrike" baseline="0" dirty="0">
                <a:solidFill>
                  <a:schemeClr val="tx1"/>
                </a:solidFill>
                <a:latin typeface="Century" panose="02040604050505020304" pitchFamily="18" charset="0"/>
              </a:rPr>
              <a:t> space</a:t>
            </a:r>
          </a:p>
          <a:p>
            <a:pPr algn="l"/>
            <a:r>
              <a:rPr lang="en-US" sz="1800" b="0" i="0" u="none" strike="noStrike" baseline="0" dirty="0">
                <a:solidFill>
                  <a:schemeClr val="tx1"/>
                </a:solidFill>
                <a:latin typeface="Century" panose="02040604050505020304" pitchFamily="18" charset="0"/>
              </a:rPr>
              <a:t>between the disk and the PRV, which will occur should leakage develop in the rupture disk due to</a:t>
            </a:r>
          </a:p>
          <a:p>
            <a:pPr algn="l"/>
            <a:r>
              <a:rPr lang="en-US" sz="1800" b="0" i="0" u="none" strike="noStrike" baseline="0" dirty="0">
                <a:solidFill>
                  <a:schemeClr val="tx1"/>
                </a:solidFill>
                <a:latin typeface="Century" panose="02040604050505020304" pitchFamily="18" charset="0"/>
              </a:rPr>
              <a:t>corrosion or other cause (</a:t>
            </a:r>
          </a:p>
        </p:txBody>
      </p:sp>
    </p:spTree>
    <p:extLst>
      <p:ext uri="{BB962C8B-B14F-4D97-AF65-F5344CB8AC3E}">
        <p14:creationId xmlns:p14="http://schemas.microsoft.com/office/powerpoint/2010/main" val="3547120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b="1"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Rupture Disk Device at the Outlet of a Pressure-relief Valve</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A rupture disk device may be installed on the outlet of a PRV to protect the valve from atmospheric or</a:t>
            </a:r>
          </a:p>
          <a:p>
            <a:pPr algn="l"/>
            <a:r>
              <a:rPr lang="en-US" sz="1800" b="0" i="0" u="none" strike="noStrike" baseline="0" dirty="0">
                <a:solidFill>
                  <a:schemeClr val="tx1"/>
                </a:solidFill>
                <a:latin typeface="Century" panose="02040604050505020304" pitchFamily="18" charset="0"/>
              </a:rPr>
              <a:t>downstream fluids. Consideration should be given to the valve design so that it will open at its proper</a:t>
            </a:r>
          </a:p>
          <a:p>
            <a:pPr algn="l"/>
            <a:r>
              <a:rPr lang="en-US" sz="1800" b="0" i="0" u="none" strike="noStrike" baseline="0" dirty="0">
                <a:solidFill>
                  <a:schemeClr val="tx1"/>
                </a:solidFill>
                <a:latin typeface="Century" panose="02040604050505020304" pitchFamily="18" charset="0"/>
              </a:rPr>
              <a:t>pressure setting regardless of any backpressure that may accumulate between the valve and rupture</a:t>
            </a:r>
          </a:p>
          <a:p>
            <a:pPr algn="l"/>
            <a:r>
              <a:rPr lang="en-US" sz="1800" b="0" i="0" u="none" strike="noStrike" baseline="0" dirty="0">
                <a:solidFill>
                  <a:schemeClr val="tx1"/>
                </a:solidFill>
                <a:latin typeface="Century" panose="02040604050505020304" pitchFamily="18" charset="0"/>
              </a:rPr>
              <a:t>disk.</a:t>
            </a:r>
          </a:p>
          <a:p>
            <a:pPr algn="l"/>
            <a:endParaRPr lang="en-US"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Types of Rupture Disks</a:t>
            </a: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There are three major rupture disk types</a:t>
            </a:r>
          </a:p>
          <a:p>
            <a:pPr algn="l"/>
            <a:r>
              <a:rPr lang="en-US" sz="1800" b="0" i="0" u="none" strike="noStrike" baseline="0" dirty="0">
                <a:solidFill>
                  <a:schemeClr val="tx1"/>
                </a:solidFill>
                <a:latin typeface="Century" panose="02040604050505020304" pitchFamily="18" charset="0"/>
              </a:rPr>
              <a:t>1. Forward-acting, tension-loaded</a:t>
            </a:r>
          </a:p>
          <a:p>
            <a:pPr algn="l"/>
            <a:r>
              <a:rPr lang="en-US" sz="1800" b="0" i="0" u="none" strike="noStrike" baseline="0" dirty="0">
                <a:solidFill>
                  <a:schemeClr val="tx1"/>
                </a:solidFill>
                <a:latin typeface="Century" panose="02040604050505020304" pitchFamily="18" charset="0"/>
              </a:rPr>
              <a:t>2. Reverse-acting, compression-loaded;</a:t>
            </a:r>
          </a:p>
          <a:p>
            <a:pPr algn="l"/>
            <a:r>
              <a:rPr lang="en-US" sz="1800" b="0" i="0" u="none" strike="noStrike" baseline="0" dirty="0">
                <a:solidFill>
                  <a:schemeClr val="tx1"/>
                </a:solidFill>
                <a:latin typeface="Century" panose="02040604050505020304" pitchFamily="18" charset="0"/>
              </a:rPr>
              <a:t>3. Graphite, shear-loaded.</a:t>
            </a:r>
            <a:endParaRPr lang="en-US" sz="1800" b="1" i="0" u="none" strike="noStrike" baseline="0" dirty="0">
              <a:solidFill>
                <a:schemeClr val="tx1"/>
              </a:solidFill>
              <a:latin typeface="Century" panose="02040604050505020304" pitchFamily="18" charset="0"/>
            </a:endParaRPr>
          </a:p>
          <a:p>
            <a:pPr algn="l"/>
            <a:endParaRPr lang="en-US" b="1"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368281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8A4BB7-D8B4-6F94-72BE-206057D8FEBC}"/>
              </a:ext>
            </a:extLst>
          </p:cNvPr>
          <p:cNvSpPr>
            <a:spLocks noGrp="1"/>
          </p:cNvSpPr>
          <p:nvPr>
            <p:ph idx="1"/>
          </p:nvPr>
        </p:nvSpPr>
        <p:spPr>
          <a:xfrm>
            <a:off x="0" y="0"/>
            <a:ext cx="12192000" cy="6857999"/>
          </a:xfrm>
        </p:spPr>
        <p:txBody>
          <a:bodyPr/>
          <a:lstStyle/>
          <a:p>
            <a:pPr marL="0" indent="0">
              <a:buNone/>
            </a:pPr>
            <a:r>
              <a:rPr lang="en-US" dirty="0"/>
              <a:t>                                                                                  </a:t>
            </a:r>
            <a:r>
              <a:rPr lang="en-US" dirty="0">
                <a:latin typeface="Century" panose="02040604050505020304" pitchFamily="18" charset="0"/>
              </a:rPr>
              <a:t>Notes</a:t>
            </a:r>
          </a:p>
          <a:p>
            <a:pPr marL="0" indent="0">
              <a:buNone/>
            </a:pPr>
            <a:endPar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endParaRPr>
          </a:p>
          <a:p>
            <a:pPr marL="0" indent="0">
              <a:buNone/>
            </a:pP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1.In general, restrictions, either a specially designed spool piece or a restriction orifice, should not be used as a </a:t>
            </a:r>
          </a:p>
          <a:p>
            <a:pPr marL="0" indent="0">
              <a:buNone/>
            </a:pP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means of limiting the capacity of a pressurization path.</a:t>
            </a:r>
          </a:p>
          <a:p>
            <a:pPr marL="0" indent="0">
              <a:buNone/>
            </a:pPr>
            <a:r>
              <a:rPr lang="en-US" dirty="0">
                <a:solidFill>
                  <a:schemeClr val="tx1"/>
                </a:solidFill>
                <a:latin typeface="Century" panose="02040604050505020304" pitchFamily="18" charset="0"/>
              </a:rPr>
              <a:t>2.</a:t>
            </a: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 When the increased operating condition will not exceed 10 hours at any one time or 100 hours per year, it is </a:t>
            </a:r>
          </a:p>
          <a:p>
            <a:pPr marL="0" indent="0">
              <a:buNone/>
            </a:pP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permissible to increase the pressure rating at the temperature existing during the increased operating condition, </a:t>
            </a:r>
          </a:p>
          <a:p>
            <a:pPr marL="0" indent="0">
              <a:buNone/>
            </a:pP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by a maximum of 33 %.</a:t>
            </a:r>
          </a:p>
          <a:p>
            <a:pPr marL="0" indent="0">
              <a:buNone/>
            </a:pPr>
            <a:r>
              <a:rPr lang="en-US" dirty="0">
                <a:solidFill>
                  <a:schemeClr val="tx1"/>
                </a:solidFill>
                <a:latin typeface="Century" panose="02040604050505020304" pitchFamily="18" charset="0"/>
              </a:rPr>
              <a:t>3.</a:t>
            </a: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 When the increased operating condition will not exceed 50 hours at any one time or 500 hours per year, it is </a:t>
            </a:r>
          </a:p>
          <a:p>
            <a:pPr marL="0" indent="0">
              <a:buNone/>
            </a:pP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permissible to increase the pressure rating at the temperature existing during the increased operating condition, </a:t>
            </a:r>
          </a:p>
          <a:p>
            <a:pPr marL="0" indent="0">
              <a:buNone/>
            </a:pPr>
            <a:r>
              <a:rPr lang="en-US" sz="1800" dirty="0">
                <a:solidFill>
                  <a:schemeClr val="tx1"/>
                </a:solidFill>
                <a:effectLst/>
                <a:latin typeface="Century" panose="02040604050505020304" pitchFamily="18" charset="0"/>
                <a:ea typeface="Calibri" panose="020F0502020204030204" pitchFamily="34" charset="0"/>
                <a:cs typeface="Arial" panose="020B0604020202020204" pitchFamily="34" charset="0"/>
              </a:rPr>
              <a:t>by a maximum of 20 %.</a:t>
            </a:r>
          </a:p>
          <a:p>
            <a:pPr marL="0" indent="0">
              <a:buNone/>
            </a:pPr>
            <a:endParaRPr lang="en-US" dirty="0"/>
          </a:p>
        </p:txBody>
      </p:sp>
    </p:spTree>
    <p:extLst>
      <p:ext uri="{BB962C8B-B14F-4D97-AF65-F5344CB8AC3E}">
        <p14:creationId xmlns:p14="http://schemas.microsoft.com/office/powerpoint/2010/main" val="16582016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b="1"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Forward-acting Solid Metal Rupture Disks</a:t>
            </a:r>
            <a:endParaRPr lang="en-US" b="1" dirty="0">
              <a:solidFill>
                <a:schemeClr val="tx1"/>
              </a:solidFill>
              <a:latin typeface="Century" panose="02040604050505020304" pitchFamily="18" charset="0"/>
            </a:endParaRPr>
          </a:p>
          <a:p>
            <a:pPr algn="l"/>
            <a:endParaRPr lang="en-US" sz="1800" b="0"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A forward-acting rupture disk is a formed (domed), solid metal disk designed to burst at a rated pressure</a:t>
            </a:r>
          </a:p>
          <a:p>
            <a:pPr algn="l"/>
            <a:r>
              <a:rPr lang="en-US" sz="1800" b="0" i="0" u="none" strike="noStrike" baseline="0" dirty="0">
                <a:solidFill>
                  <a:schemeClr val="tx1"/>
                </a:solidFill>
                <a:latin typeface="Century" panose="02040604050505020304" pitchFamily="18" charset="0"/>
              </a:rPr>
              <a:t>applied to the concave side (see Figure 21). This rupture disk typically has an angular seat design and</a:t>
            </a:r>
          </a:p>
          <a:p>
            <a:pPr algn="l"/>
            <a:r>
              <a:rPr lang="en-US" sz="1800" b="0" i="0" u="none" strike="noStrike" baseline="0" dirty="0">
                <a:solidFill>
                  <a:schemeClr val="tx1"/>
                </a:solidFill>
                <a:latin typeface="Century" panose="02040604050505020304" pitchFamily="18" charset="0"/>
              </a:rPr>
              <a:t>provides a satisfactory service life when operating pressures are up to 70 % of the marked burst pressure</a:t>
            </a:r>
          </a:p>
          <a:p>
            <a:pPr algn="l"/>
            <a:r>
              <a:rPr lang="en-US" sz="1800" b="0" i="0" u="none" strike="noStrike" baseline="0" dirty="0">
                <a:solidFill>
                  <a:schemeClr val="tx1"/>
                </a:solidFill>
                <a:latin typeface="Century" panose="02040604050505020304" pitchFamily="18" charset="0"/>
              </a:rPr>
              <a:t>of the disk (70 % operating ratio). Consult the manufacturer for the actual recommended operating ratio</a:t>
            </a:r>
          </a:p>
          <a:p>
            <a:pPr algn="l"/>
            <a:r>
              <a:rPr lang="en-US" sz="1800" b="0" i="0" u="none" strike="noStrike" baseline="0" dirty="0">
                <a:solidFill>
                  <a:schemeClr val="tx1"/>
                </a:solidFill>
                <a:latin typeface="Century" panose="02040604050505020304" pitchFamily="18" charset="0"/>
              </a:rPr>
              <a:t>for the specific disk under consideration. If vacuum or backpressure conditions are present, the disk can</a:t>
            </a:r>
          </a:p>
          <a:p>
            <a:pPr algn="l"/>
            <a:r>
              <a:rPr lang="en-US" sz="1800" b="0" i="0" u="none" strike="noStrike" baseline="0" dirty="0">
                <a:solidFill>
                  <a:schemeClr val="tx1"/>
                </a:solidFill>
                <a:latin typeface="Century" panose="02040604050505020304" pitchFamily="18" charset="0"/>
              </a:rPr>
              <a:t>be furnished with a support to prevent reverse flexing. These disks have a random opening pattern and</a:t>
            </a:r>
          </a:p>
          <a:p>
            <a:pPr algn="l"/>
            <a:r>
              <a:rPr lang="en-US" sz="1800" b="0" i="0" u="none" strike="noStrike" baseline="0" dirty="0">
                <a:solidFill>
                  <a:schemeClr val="tx1"/>
                </a:solidFill>
                <a:latin typeface="Century" panose="02040604050505020304" pitchFamily="18" charset="0"/>
              </a:rPr>
              <a:t>are considered fragmenting designs that are not suitable for installation upstream of a PRV</a:t>
            </a:r>
            <a:endParaRPr lang="en-US" sz="1800" b="1"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2924525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3BD016-9C94-D6E2-F778-79E25573D87F}"/>
              </a:ext>
            </a:extLst>
          </p:cNvPr>
          <p:cNvPicPr>
            <a:picLocks noGrp="1" noChangeAspect="1"/>
          </p:cNvPicPr>
          <p:nvPr>
            <p:ph idx="1"/>
          </p:nvPr>
        </p:nvPicPr>
        <p:blipFill>
          <a:blip r:embed="rId2"/>
          <a:stretch>
            <a:fillRect/>
          </a:stretch>
        </p:blipFill>
        <p:spPr>
          <a:xfrm>
            <a:off x="1499366" y="344009"/>
            <a:ext cx="6174860" cy="6169981"/>
          </a:xfrm>
        </p:spPr>
      </p:pic>
    </p:spTree>
    <p:extLst>
      <p:ext uri="{BB962C8B-B14F-4D97-AF65-F5344CB8AC3E}">
        <p14:creationId xmlns:p14="http://schemas.microsoft.com/office/powerpoint/2010/main" val="387950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b="1"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Forward-acting Scored Rupture Disks</a:t>
            </a:r>
          </a:p>
          <a:p>
            <a:pPr algn="l"/>
            <a:endParaRPr lang="en-US" sz="1800" b="1" i="0" u="none" strike="noStrike" baseline="0" dirty="0">
              <a:latin typeface="Arial-BoldMT"/>
            </a:endParaRPr>
          </a:p>
          <a:p>
            <a:pPr algn="l"/>
            <a:r>
              <a:rPr lang="en-US" sz="1800" b="0" i="0" u="none" strike="noStrike" baseline="0" dirty="0">
                <a:solidFill>
                  <a:schemeClr val="tx1"/>
                </a:solidFill>
                <a:latin typeface="Century" panose="02040604050505020304" pitchFamily="18" charset="0"/>
              </a:rPr>
              <a:t>The scored forward-acting rupture disk is a formed (domed) disk designed to burst along scored lines</a:t>
            </a:r>
          </a:p>
          <a:p>
            <a:pPr algn="l"/>
            <a:r>
              <a:rPr lang="en-US" sz="1800" b="0" i="0" u="none" strike="noStrike" baseline="0" dirty="0">
                <a:solidFill>
                  <a:schemeClr val="tx1"/>
                </a:solidFill>
                <a:latin typeface="Century" panose="02040604050505020304" pitchFamily="18" charset="0"/>
              </a:rPr>
              <a:t>at a rated pressure applied to the concave side (see Figure 22). Some designs provide satisfactory</a:t>
            </a:r>
          </a:p>
          <a:p>
            <a:pPr algn="l"/>
            <a:r>
              <a:rPr lang="en-US" sz="1800" b="0" i="0" u="none" strike="noStrike" baseline="0" dirty="0">
                <a:solidFill>
                  <a:schemeClr val="tx1"/>
                </a:solidFill>
                <a:latin typeface="Century" panose="02040604050505020304" pitchFamily="18" charset="0"/>
              </a:rPr>
              <a:t>service life when operating pressures are up to 85 % to 90 % of the marked burst pressure of the disk</a:t>
            </a:r>
          </a:p>
          <a:p>
            <a:pPr algn="l"/>
            <a:r>
              <a:rPr lang="en-US" sz="1800" b="0" i="0" u="none" strike="noStrike" baseline="0" dirty="0">
                <a:solidFill>
                  <a:schemeClr val="tx1"/>
                </a:solidFill>
                <a:latin typeface="Century" panose="02040604050505020304" pitchFamily="18" charset="0"/>
              </a:rPr>
              <a:t>(85 % to 90 % operating ratio). Most designs withstand vacuum conditions without a vacuum</a:t>
            </a:r>
          </a:p>
          <a:p>
            <a:pPr algn="l"/>
            <a:r>
              <a:rPr lang="en-US" sz="1800" b="0" i="0" u="none" strike="noStrike" baseline="0" dirty="0">
                <a:solidFill>
                  <a:schemeClr val="tx1"/>
                </a:solidFill>
                <a:latin typeface="Century" panose="02040604050505020304" pitchFamily="18" charset="0"/>
              </a:rPr>
              <a:t>support. If backpressure conditions are present, the disk can be furnished with a support to prevent</a:t>
            </a:r>
          </a:p>
          <a:p>
            <a:pPr algn="l"/>
            <a:r>
              <a:rPr lang="en-US" sz="1800" b="0" i="0" u="none" strike="noStrike" baseline="0" dirty="0">
                <a:solidFill>
                  <a:schemeClr val="tx1"/>
                </a:solidFill>
                <a:latin typeface="Century" panose="02040604050505020304" pitchFamily="18" charset="0"/>
              </a:rPr>
              <a:t>reverse flexing. Because the score lines control the opening pattern, this type of disk can be manufactured to be </a:t>
            </a:r>
          </a:p>
          <a:p>
            <a:pPr algn="l"/>
            <a:r>
              <a:rPr lang="en-US" sz="1800" b="0" i="0" u="none" strike="noStrike" baseline="0" dirty="0" err="1">
                <a:solidFill>
                  <a:schemeClr val="tx1"/>
                </a:solidFill>
                <a:latin typeface="Century" panose="02040604050505020304" pitchFamily="18" charset="0"/>
              </a:rPr>
              <a:t>nonfragmenting</a:t>
            </a:r>
            <a:r>
              <a:rPr lang="en-US" sz="1800" b="0" i="0" u="none" strike="noStrike" baseline="0" dirty="0">
                <a:solidFill>
                  <a:schemeClr val="tx1"/>
                </a:solidFill>
                <a:latin typeface="Century" panose="02040604050505020304" pitchFamily="18" charset="0"/>
              </a:rPr>
              <a:t> and is acceptable for installation upstream of a PRV. The scored,</a:t>
            </a:r>
          </a:p>
          <a:p>
            <a:pPr algn="l"/>
            <a:r>
              <a:rPr lang="en-US" sz="1800" b="0" i="0" u="none" strike="noStrike" baseline="0" dirty="0">
                <a:solidFill>
                  <a:schemeClr val="tx1"/>
                </a:solidFill>
                <a:latin typeface="Century" panose="02040604050505020304" pitchFamily="18" charset="0"/>
              </a:rPr>
              <a:t>forward-acting rupture disk is manufactured from thicker material than </a:t>
            </a:r>
            <a:r>
              <a:rPr lang="en-US" sz="1800" b="0" i="0" u="none" strike="noStrike" baseline="0" dirty="0" err="1">
                <a:solidFill>
                  <a:schemeClr val="tx1"/>
                </a:solidFill>
                <a:latin typeface="Century" panose="02040604050505020304" pitchFamily="18" charset="0"/>
              </a:rPr>
              <a:t>nonscored</a:t>
            </a:r>
            <a:r>
              <a:rPr lang="en-US" sz="1800" b="0" i="0" u="none" strike="noStrike" baseline="0" dirty="0">
                <a:solidFill>
                  <a:schemeClr val="tx1"/>
                </a:solidFill>
                <a:latin typeface="Century" panose="02040604050505020304" pitchFamily="18" charset="0"/>
              </a:rPr>
              <a:t> designs with the</a:t>
            </a:r>
          </a:p>
          <a:p>
            <a:pPr algn="l"/>
            <a:r>
              <a:rPr lang="en-US" sz="1800" b="0" i="0" u="none" strike="noStrike" baseline="0" dirty="0">
                <a:solidFill>
                  <a:schemeClr val="tx1"/>
                </a:solidFill>
                <a:latin typeface="Century" panose="02040604050505020304" pitchFamily="18" charset="0"/>
              </a:rPr>
              <a:t>same burst pressure, and it provides additional resistance to mechanical damage.</a:t>
            </a:r>
            <a:endParaRPr lang="en-US" b="1" dirty="0">
              <a:solidFill>
                <a:schemeClr val="tx1"/>
              </a:solidFill>
              <a:latin typeface="Century" panose="02040604050505020304" pitchFamily="18" charset="0"/>
            </a:endParaRPr>
          </a:p>
        </p:txBody>
      </p:sp>
    </p:spTree>
    <p:extLst>
      <p:ext uri="{BB962C8B-B14F-4D97-AF65-F5344CB8AC3E}">
        <p14:creationId xmlns:p14="http://schemas.microsoft.com/office/powerpoint/2010/main" val="2394547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B6AB57-BF4F-A875-3694-F65F03DC3415}"/>
              </a:ext>
            </a:extLst>
          </p:cNvPr>
          <p:cNvPicPr>
            <a:picLocks noGrp="1" noChangeAspect="1"/>
          </p:cNvPicPr>
          <p:nvPr>
            <p:ph idx="1"/>
          </p:nvPr>
        </p:nvPicPr>
        <p:blipFill>
          <a:blip r:embed="rId2"/>
          <a:stretch>
            <a:fillRect/>
          </a:stretch>
        </p:blipFill>
        <p:spPr>
          <a:xfrm>
            <a:off x="2058541" y="301840"/>
            <a:ext cx="6281627" cy="6387483"/>
          </a:xfrm>
        </p:spPr>
      </p:pic>
    </p:spTree>
    <p:extLst>
      <p:ext uri="{BB962C8B-B14F-4D97-AF65-F5344CB8AC3E}">
        <p14:creationId xmlns:p14="http://schemas.microsoft.com/office/powerpoint/2010/main" val="3622766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normAutofit/>
          </a:bodyPr>
          <a:lstStyle/>
          <a:p>
            <a:pPr algn="l"/>
            <a:endParaRPr lang="en-US" b="1" dirty="0">
              <a:solidFill>
                <a:schemeClr val="tx1"/>
              </a:solidFill>
              <a:latin typeface="Century" panose="02040604050505020304" pitchFamily="18" charset="0"/>
            </a:endParaRPr>
          </a:p>
          <a:p>
            <a:pPr algn="l"/>
            <a:r>
              <a:rPr lang="en-US" sz="1800" b="1" i="0" u="none" strike="noStrike" baseline="0" dirty="0">
                <a:solidFill>
                  <a:schemeClr val="tx1"/>
                </a:solidFill>
                <a:latin typeface="Century" panose="02040604050505020304" pitchFamily="18" charset="0"/>
              </a:rPr>
              <a:t>Forward-acting Scored Rupture Disks</a:t>
            </a:r>
          </a:p>
          <a:p>
            <a:pPr algn="l"/>
            <a:endParaRPr lang="en-US" sz="1800" b="1" i="0" u="none" strike="noStrike" baseline="0"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A forward-acting composite rupture disk is a flat or domed multipiece construction disk (see</a:t>
            </a:r>
          </a:p>
          <a:p>
            <a:pPr algn="l"/>
            <a:r>
              <a:rPr lang="en-US" sz="1800" b="0" i="0" u="none" strike="noStrike" baseline="0" dirty="0">
                <a:solidFill>
                  <a:schemeClr val="tx1"/>
                </a:solidFill>
                <a:latin typeface="Century" panose="02040604050505020304" pitchFamily="18" charset="0"/>
              </a:rPr>
              <a:t>Figure 23). The domed composite rupture disk is designed to burst at a rated pressure applied to the</a:t>
            </a:r>
          </a:p>
          <a:p>
            <a:pPr algn="l"/>
            <a:r>
              <a:rPr lang="en-US" sz="1800" b="0" i="0" u="none" strike="noStrike" baseline="0" dirty="0">
                <a:solidFill>
                  <a:schemeClr val="tx1"/>
                </a:solidFill>
                <a:latin typeface="Century" panose="02040604050505020304" pitchFamily="18" charset="0"/>
              </a:rPr>
              <a:t>concave side. The flat composite rupture disk may be designed to burst at a rated pressure in either or</a:t>
            </a:r>
          </a:p>
          <a:p>
            <a:pPr algn="l"/>
            <a:r>
              <a:rPr lang="en-US" sz="1800" b="0" i="0" u="none" strike="noStrike" baseline="0" dirty="0">
                <a:solidFill>
                  <a:schemeClr val="tx1"/>
                </a:solidFill>
                <a:latin typeface="Century" panose="02040604050505020304" pitchFamily="18" charset="0"/>
              </a:rPr>
              <a:t>both directions. Some designs are </a:t>
            </a:r>
            <a:r>
              <a:rPr lang="en-US" sz="1800" b="0" i="0" u="none" strike="noStrike" baseline="0" dirty="0" err="1">
                <a:solidFill>
                  <a:schemeClr val="tx1"/>
                </a:solidFill>
                <a:latin typeface="Century" panose="02040604050505020304" pitchFamily="18" charset="0"/>
              </a:rPr>
              <a:t>nonfragmenting</a:t>
            </a:r>
            <a:r>
              <a:rPr lang="en-US" sz="1800" b="0" i="0" u="none" strike="noStrike" baseline="0" dirty="0">
                <a:solidFill>
                  <a:schemeClr val="tx1"/>
                </a:solidFill>
                <a:latin typeface="Century" panose="02040604050505020304" pitchFamily="18" charset="0"/>
              </a:rPr>
              <a:t> and acceptable for use upstream of a PRV. A flat composite </a:t>
            </a:r>
          </a:p>
          <a:p>
            <a:pPr algn="l"/>
            <a:r>
              <a:rPr lang="en-US" sz="1800" b="0" i="0" u="none" strike="noStrike" baseline="0" dirty="0">
                <a:solidFill>
                  <a:schemeClr val="tx1"/>
                </a:solidFill>
                <a:latin typeface="Century" panose="02040604050505020304" pitchFamily="18" charset="0"/>
              </a:rPr>
              <a:t>rupture  disk is available for the protection of low-pressure vessels or the isolation of equipment such as exhaust </a:t>
            </a:r>
          </a:p>
          <a:p>
            <a:pPr algn="l"/>
            <a:r>
              <a:rPr lang="en-US" sz="1800" b="0" i="0" u="none" strike="noStrike" baseline="0" dirty="0">
                <a:solidFill>
                  <a:schemeClr val="tx1"/>
                </a:solidFill>
                <a:latin typeface="Century" panose="02040604050505020304" pitchFamily="18" charset="0"/>
              </a:rPr>
              <a:t>headers or the outlet side of a PRV. This disk usually comes complete with gaskets and is designed to be installed </a:t>
            </a:r>
          </a:p>
          <a:p>
            <a:pPr algn="l"/>
            <a:r>
              <a:rPr lang="en-US" sz="1800" b="0" i="0" u="none" strike="noStrike" baseline="0" dirty="0">
                <a:solidFill>
                  <a:schemeClr val="tx1"/>
                </a:solidFill>
                <a:latin typeface="Century" panose="02040604050505020304" pitchFamily="18" charset="0"/>
              </a:rPr>
              <a:t>between companion flanges rather than within a specific rupture disk holder. Flat composite rupture disks </a:t>
            </a:r>
          </a:p>
          <a:p>
            <a:pPr algn="l"/>
            <a:r>
              <a:rPr lang="en-US" sz="1800" b="0" i="0" u="none" strike="noStrike" baseline="0" dirty="0">
                <a:solidFill>
                  <a:schemeClr val="tx1"/>
                </a:solidFill>
                <a:latin typeface="Century" panose="02040604050505020304" pitchFamily="18" charset="0"/>
              </a:rPr>
              <a:t>generally provide satisfactory service life when operating pressures are 50 % or less of the marked burst pressure </a:t>
            </a:r>
          </a:p>
          <a:p>
            <a:pPr algn="l"/>
            <a:r>
              <a:rPr lang="en-US" sz="1800" b="0" i="0" u="none" strike="noStrike" baseline="0" dirty="0">
                <a:solidFill>
                  <a:schemeClr val="tx1"/>
                </a:solidFill>
                <a:latin typeface="Century" panose="02040604050505020304" pitchFamily="18" charset="0"/>
              </a:rPr>
              <a:t>(50 % operating ratio). The slits and tabs in the top section provide a predetermined opening pattern for the </a:t>
            </a:r>
          </a:p>
          <a:p>
            <a:pPr algn="l"/>
            <a:r>
              <a:rPr lang="en-US" sz="1800" b="0" i="0" u="none" strike="noStrike" baseline="0" dirty="0">
                <a:solidFill>
                  <a:schemeClr val="tx1"/>
                </a:solidFill>
                <a:latin typeface="Century" panose="02040604050505020304" pitchFamily="18" charset="0"/>
              </a:rPr>
              <a:t>rupture disk. If vacuum or backpressure conditions are present, composite disks can be furnished with a support </a:t>
            </a:r>
          </a:p>
          <a:p>
            <a:pPr algn="l"/>
            <a:r>
              <a:rPr lang="en-US" sz="1800" b="0" i="0" u="none" strike="noStrike" baseline="0" dirty="0">
                <a:solidFill>
                  <a:schemeClr val="tx1"/>
                </a:solidFill>
                <a:latin typeface="Century" panose="02040604050505020304" pitchFamily="18" charset="0"/>
              </a:rPr>
              <a:t>to prevent reverse flexing (see Figure 23). A domed, composite rupture disk generally provides satisfactory </a:t>
            </a:r>
          </a:p>
          <a:p>
            <a:pPr algn="l"/>
            <a:r>
              <a:rPr lang="en-US" sz="1800" b="0" i="0" u="none" strike="noStrike" baseline="0" dirty="0">
                <a:solidFill>
                  <a:schemeClr val="tx1"/>
                </a:solidFill>
                <a:latin typeface="Century" panose="02040604050505020304" pitchFamily="18" charset="0"/>
              </a:rPr>
              <a:t>service life when the operating pressure is 80 % or less of the marked burst pressure (80 % operating ratio).</a:t>
            </a:r>
            <a:endParaRPr lang="en-US" b="1" dirty="0">
              <a:solidFill>
                <a:schemeClr val="tx1"/>
              </a:solidFill>
              <a:latin typeface="Century" panose="02040604050505020304" pitchFamily="18" charset="0"/>
            </a:endParaRPr>
          </a:p>
        </p:txBody>
      </p:sp>
    </p:spTree>
    <p:extLst>
      <p:ext uri="{BB962C8B-B14F-4D97-AF65-F5344CB8AC3E}">
        <p14:creationId xmlns:p14="http://schemas.microsoft.com/office/powerpoint/2010/main" val="2291137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0F430-D025-3114-152F-1592F52A72C3}"/>
              </a:ext>
            </a:extLst>
          </p:cNvPr>
          <p:cNvSpPr>
            <a:spLocks noGrp="1"/>
          </p:cNvSpPr>
          <p:nvPr>
            <p:ph idx="1"/>
          </p:nvPr>
        </p:nvSpPr>
        <p:spPr>
          <a:xfrm>
            <a:off x="0" y="0"/>
            <a:ext cx="12192000" cy="6857999"/>
          </a:xfrm>
        </p:spPr>
        <p:txBody>
          <a:bodyPr>
            <a:normAutofit fontScale="92500" lnSpcReduction="10000"/>
          </a:bodyPr>
          <a:lstStyle/>
          <a:p>
            <a:pPr marL="0" indent="0" algn="l">
              <a:buNone/>
            </a:pPr>
            <a:endParaRPr lang="en-US" sz="1800" b="0" i="0" u="none" strike="noStrike" baseline="0" dirty="0">
              <a:latin typeface="ArialMT"/>
            </a:endParaRPr>
          </a:p>
          <a:p>
            <a:pPr marL="0" indent="0" algn="l">
              <a:buNone/>
            </a:pPr>
            <a:r>
              <a:rPr lang="en-US" sz="1900" b="0" i="0" u="none" strike="noStrike" baseline="0" dirty="0">
                <a:latin typeface="Century" panose="02040604050505020304" pitchFamily="18" charset="0"/>
              </a:rPr>
              <a:t>A flat composite rupture disk is available for the protection of low-pressure vessels or the</a:t>
            </a:r>
          </a:p>
          <a:p>
            <a:pPr marL="0" indent="0" algn="l">
              <a:buNone/>
            </a:pPr>
            <a:r>
              <a:rPr lang="en-US" sz="1900" b="0" i="0" u="none" strike="noStrike" baseline="0" dirty="0">
                <a:latin typeface="Century" panose="02040604050505020304" pitchFamily="18" charset="0"/>
              </a:rPr>
              <a:t>isolation of equipment such as exhaust headers or the outlet side of a PRV. This disk usually comes</a:t>
            </a:r>
          </a:p>
          <a:p>
            <a:pPr marL="0" indent="0" algn="l">
              <a:buNone/>
            </a:pPr>
            <a:r>
              <a:rPr lang="en-US" sz="1900" b="0" i="0" u="none" strike="noStrike" baseline="0" dirty="0">
                <a:latin typeface="Century" panose="02040604050505020304" pitchFamily="18" charset="0"/>
              </a:rPr>
              <a:t>complete with gaskets and is designed to be installed between companion flanges rather than within a</a:t>
            </a:r>
          </a:p>
          <a:p>
            <a:pPr marL="0" indent="0" algn="l">
              <a:buNone/>
            </a:pPr>
            <a:r>
              <a:rPr lang="en-US" sz="1900" b="0" i="0" u="none" strike="noStrike" baseline="0" dirty="0">
                <a:latin typeface="Century" panose="02040604050505020304" pitchFamily="18" charset="0"/>
              </a:rPr>
              <a:t>specific rupture disk holder. Flat composite rupture disks generally provide satisfactory service life when</a:t>
            </a:r>
          </a:p>
          <a:p>
            <a:pPr marL="0" indent="0" algn="l">
              <a:buNone/>
            </a:pPr>
            <a:r>
              <a:rPr lang="en-US" sz="1900" b="0" i="0" u="none" strike="noStrike" baseline="0" dirty="0">
                <a:latin typeface="Century" panose="02040604050505020304" pitchFamily="18" charset="0"/>
              </a:rPr>
              <a:t>operating pressures are 50 % or less of the marked burst pressure (50 % operating ratio).</a:t>
            </a:r>
          </a:p>
          <a:p>
            <a:pPr marL="0" indent="0" algn="l">
              <a:buNone/>
            </a:pPr>
            <a:endParaRPr lang="en-US" dirty="0">
              <a:latin typeface="Century" panose="02040604050505020304" pitchFamily="18" charset="0"/>
            </a:endParaRPr>
          </a:p>
          <a:p>
            <a:pPr marL="0" indent="0" algn="l">
              <a:buNone/>
            </a:pPr>
            <a:r>
              <a:rPr lang="en-US" sz="1800" b="1" i="0" u="none" strike="noStrike" baseline="0" dirty="0">
                <a:latin typeface="Century" panose="02040604050505020304" pitchFamily="18" charset="0"/>
              </a:rPr>
              <a:t>Reverse-acting Rupture Disks</a:t>
            </a:r>
          </a:p>
          <a:p>
            <a:pPr marL="0" indent="0" algn="l">
              <a:buNone/>
            </a:pPr>
            <a:r>
              <a:rPr lang="en-US" sz="1900" b="0" i="0" u="none" strike="noStrike" baseline="0" dirty="0">
                <a:latin typeface="Century" panose="02040604050505020304" pitchFamily="18" charset="0"/>
              </a:rPr>
              <a:t>A reverse-acting rupture disk typically is a formed (domed) solid metal disk designed to reverse</a:t>
            </a:r>
          </a:p>
          <a:p>
            <a:pPr marL="0" indent="0" algn="l">
              <a:buNone/>
            </a:pPr>
            <a:r>
              <a:rPr lang="en-US" sz="1900" b="0" i="0" u="none" strike="noStrike" baseline="0" dirty="0">
                <a:latin typeface="Century" panose="02040604050505020304" pitchFamily="18" charset="0"/>
              </a:rPr>
              <a:t>and burst at a rated pressure applied on the convex side. Reverse-acting rupture disks are designed to</a:t>
            </a:r>
          </a:p>
          <a:p>
            <a:pPr marL="0" indent="0" algn="l">
              <a:buNone/>
            </a:pPr>
            <a:r>
              <a:rPr lang="en-US" sz="1900" b="0" i="0" u="none" strike="noStrike" baseline="0" dirty="0">
                <a:latin typeface="Century" panose="02040604050505020304" pitchFamily="18" charset="0"/>
              </a:rPr>
              <a:t>open by such methods as shear knife blades, tooth rings, or scored lines Reverse-acting rupture disks may be </a:t>
            </a:r>
          </a:p>
          <a:p>
            <a:pPr marL="0" indent="0" algn="l">
              <a:buNone/>
            </a:pPr>
            <a:r>
              <a:rPr lang="en-US" sz="1900" b="0" i="0" u="none" strike="noStrike" baseline="0" dirty="0">
                <a:latin typeface="Century" panose="02040604050505020304" pitchFamily="18" charset="0"/>
              </a:rPr>
              <a:t>manufactured as </a:t>
            </a:r>
            <a:r>
              <a:rPr lang="en-US" sz="1900" b="0" i="0" u="none" strike="noStrike" baseline="0" dirty="0" err="1">
                <a:latin typeface="Century" panose="02040604050505020304" pitchFamily="18" charset="0"/>
              </a:rPr>
              <a:t>nonfragmenting</a:t>
            </a:r>
            <a:r>
              <a:rPr lang="en-US" sz="1900" b="0" i="0" u="none" strike="noStrike" baseline="0" dirty="0">
                <a:latin typeface="Century" panose="02040604050505020304" pitchFamily="18" charset="0"/>
              </a:rPr>
              <a:t> and are suitable for installation upstream of PRVs. These disks provide </a:t>
            </a:r>
          </a:p>
          <a:p>
            <a:pPr marL="0" indent="0" algn="l">
              <a:buNone/>
            </a:pPr>
            <a:r>
              <a:rPr lang="en-US" sz="1900" b="0" i="0" u="none" strike="noStrike" baseline="0" dirty="0">
                <a:latin typeface="Century" panose="02040604050505020304" pitchFamily="18" charset="0"/>
              </a:rPr>
              <a:t>satisfactory service life when operating pressures are 90 % or less of marked burst pressure (90 % operating </a:t>
            </a:r>
          </a:p>
          <a:p>
            <a:pPr marL="0" indent="0" algn="l">
              <a:buNone/>
            </a:pPr>
            <a:r>
              <a:rPr lang="en-US" sz="1900" b="0" i="0" u="none" strike="noStrike" baseline="0" dirty="0">
                <a:latin typeface="Century" panose="02040604050505020304" pitchFamily="18" charset="0"/>
              </a:rPr>
              <a:t>ratio). Some types of reverse-buckling disks are designed to be exposed to pressures up to 95 % of the marked </a:t>
            </a:r>
          </a:p>
          <a:p>
            <a:pPr marL="0" indent="0" algn="l">
              <a:buNone/>
            </a:pPr>
            <a:r>
              <a:rPr lang="en-US" sz="1900" b="0" i="0" u="none" strike="noStrike" baseline="0" dirty="0">
                <a:latin typeface="Century" panose="02040604050505020304" pitchFamily="18" charset="0"/>
              </a:rPr>
              <a:t>burst pressure. Consult the manufacturer for the actual recommended operating ratio for the specific disk under </a:t>
            </a:r>
          </a:p>
          <a:p>
            <a:pPr marL="0" indent="0" algn="l">
              <a:buNone/>
            </a:pPr>
            <a:r>
              <a:rPr lang="en-US" sz="1900" b="0" i="0" u="none" strike="noStrike" baseline="0" dirty="0">
                <a:latin typeface="Century" panose="02040604050505020304" pitchFamily="18" charset="0"/>
              </a:rPr>
              <a:t>consideration. Because a reverse acting rupture disk is operated with pressure applied on the convex side, </a:t>
            </a:r>
          </a:p>
          <a:p>
            <a:pPr marL="0" indent="0" algn="l">
              <a:buNone/>
            </a:pPr>
            <a:r>
              <a:rPr lang="en-US" sz="1900" b="0" i="0" u="none" strike="noStrike" baseline="0" dirty="0">
                <a:latin typeface="Century" panose="02040604050505020304" pitchFamily="18" charset="0"/>
              </a:rPr>
              <a:t>thicker disk materials may be used, thereby lessening the effects of corrosion, eliminating the need for vacuum </a:t>
            </a:r>
          </a:p>
          <a:p>
            <a:pPr marL="0" indent="0" algn="l">
              <a:buNone/>
            </a:pPr>
            <a:r>
              <a:rPr lang="en-US" sz="1900" b="0" i="0" u="none" strike="noStrike" baseline="0" dirty="0">
                <a:latin typeface="Century" panose="02040604050505020304" pitchFamily="18" charset="0"/>
              </a:rPr>
              <a:t>support,  and providing longer service life under pressure/vacuum cycling conditions and pressure fluctuations</a:t>
            </a:r>
            <a:endParaRPr lang="en-US" sz="1900" dirty="0">
              <a:latin typeface="Century" panose="02040604050505020304" pitchFamily="18" charset="0"/>
            </a:endParaRPr>
          </a:p>
        </p:txBody>
      </p:sp>
    </p:spTree>
    <p:extLst>
      <p:ext uri="{BB962C8B-B14F-4D97-AF65-F5344CB8AC3E}">
        <p14:creationId xmlns:p14="http://schemas.microsoft.com/office/powerpoint/2010/main" val="4137220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860C4-5221-DE6C-78B7-2FBE28AD5F8D}"/>
              </a:ext>
            </a:extLst>
          </p:cNvPr>
          <p:cNvPicPr>
            <a:picLocks noChangeAspect="1"/>
          </p:cNvPicPr>
          <p:nvPr/>
        </p:nvPicPr>
        <p:blipFill>
          <a:blip r:embed="rId2"/>
          <a:stretch>
            <a:fillRect/>
          </a:stretch>
        </p:blipFill>
        <p:spPr>
          <a:xfrm>
            <a:off x="1467774" y="845728"/>
            <a:ext cx="6096000" cy="4545106"/>
          </a:xfrm>
          <a:prstGeom prst="rect">
            <a:avLst/>
          </a:prstGeom>
        </p:spPr>
      </p:pic>
    </p:spTree>
    <p:extLst>
      <p:ext uri="{BB962C8B-B14F-4D97-AF65-F5344CB8AC3E}">
        <p14:creationId xmlns:p14="http://schemas.microsoft.com/office/powerpoint/2010/main" val="829079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0F430-D025-3114-152F-1592F52A72C3}"/>
              </a:ext>
            </a:extLst>
          </p:cNvPr>
          <p:cNvSpPr>
            <a:spLocks noGrp="1"/>
          </p:cNvSpPr>
          <p:nvPr>
            <p:ph idx="1"/>
          </p:nvPr>
        </p:nvSpPr>
        <p:spPr>
          <a:xfrm>
            <a:off x="0" y="0"/>
            <a:ext cx="12192000" cy="6857999"/>
          </a:xfrm>
        </p:spPr>
        <p:txBody>
          <a:bodyPr>
            <a:normAutofit/>
          </a:bodyPr>
          <a:lstStyle/>
          <a:p>
            <a:pPr marL="0" indent="0" algn="l">
              <a:buNone/>
            </a:pPr>
            <a:endParaRPr lang="en-US" dirty="0">
              <a:latin typeface="ArialMT"/>
            </a:endParaRPr>
          </a:p>
          <a:p>
            <a:pPr marL="0" indent="0" algn="l">
              <a:buNone/>
            </a:pPr>
            <a:r>
              <a:rPr lang="en-US" sz="1800" b="1" i="0" u="none" strike="noStrike" baseline="0" dirty="0">
                <a:latin typeface="Century" panose="02040604050505020304" pitchFamily="18" charset="0"/>
              </a:rPr>
              <a:t>Graphite Rupture Disks</a:t>
            </a:r>
          </a:p>
          <a:p>
            <a:pPr marL="0" indent="0" algn="l">
              <a:buNone/>
            </a:pPr>
            <a:endParaRPr lang="en-US" sz="1800" b="0" i="0" u="none" strike="noStrike" baseline="0" dirty="0">
              <a:latin typeface="ArialMT"/>
            </a:endParaRPr>
          </a:p>
          <a:p>
            <a:pPr marL="0" indent="0" algn="l">
              <a:buNone/>
            </a:pPr>
            <a:r>
              <a:rPr lang="en-US" sz="1800" b="0" i="0" u="none" strike="noStrike" baseline="0" dirty="0">
                <a:latin typeface="Century" panose="02040604050505020304" pitchFamily="18" charset="0"/>
              </a:rPr>
              <a:t>Graphite rupture disks are typically machined from a bar of fine graphite that has been</a:t>
            </a:r>
          </a:p>
          <a:p>
            <a:pPr marL="0" indent="0" algn="l">
              <a:buNone/>
            </a:pPr>
            <a:r>
              <a:rPr lang="en-US" sz="1800" b="0" i="0" u="none" strike="noStrike" baseline="0" dirty="0">
                <a:latin typeface="Century" panose="02040604050505020304" pitchFamily="18" charset="0"/>
              </a:rPr>
              <a:t>impregnated with a sealing compound to seal the porosity of the graphite matrix (see Figure 26). The disk</a:t>
            </a:r>
          </a:p>
          <a:p>
            <a:pPr marL="0" indent="0" algn="l">
              <a:buNone/>
            </a:pPr>
            <a:r>
              <a:rPr lang="en-US" sz="1800" b="0" i="0" u="none" strike="noStrike" baseline="0" dirty="0">
                <a:latin typeface="Century" panose="02040604050505020304" pitchFamily="18" charset="0"/>
              </a:rPr>
              <a:t>operates on a pressure differential across the center diaphragm or web portion of the disk. Graphite</a:t>
            </a:r>
          </a:p>
          <a:p>
            <a:pPr marL="0" indent="0" algn="l">
              <a:buNone/>
            </a:pPr>
            <a:r>
              <a:rPr lang="en-US" sz="1800" b="0" i="0" u="none" strike="noStrike" baseline="0" dirty="0">
                <a:latin typeface="Century" panose="02040604050505020304" pitchFamily="18" charset="0"/>
              </a:rPr>
              <a:t>rupture disks provide a satisfactory service life when operating pressures are up to 80 % of the marked</a:t>
            </a:r>
          </a:p>
          <a:p>
            <a:pPr marL="0" indent="0" algn="l">
              <a:buNone/>
            </a:pPr>
            <a:r>
              <a:rPr lang="en-US" sz="1800" b="0" i="0" u="none" strike="noStrike" baseline="0" dirty="0">
                <a:latin typeface="Century" panose="02040604050505020304" pitchFamily="18" charset="0"/>
              </a:rPr>
              <a:t>burst pressure (80 % operating ratio) and can be used in both liquid and vapor service.</a:t>
            </a:r>
          </a:p>
          <a:p>
            <a:pPr marL="0" indent="0" algn="l">
              <a:buNone/>
            </a:pPr>
            <a:endParaRPr lang="en-US" sz="1800" b="0" i="0" u="none" strike="noStrike" baseline="0" dirty="0">
              <a:latin typeface="Century" panose="02040604050505020304" pitchFamily="18" charset="0"/>
            </a:endParaRPr>
          </a:p>
          <a:p>
            <a:pPr marL="0" indent="0" algn="l">
              <a:buNone/>
            </a:pPr>
            <a:r>
              <a:rPr lang="en-US" sz="1800" b="0" i="0" u="none" strike="noStrike" baseline="0" dirty="0">
                <a:latin typeface="Century" panose="02040604050505020304" pitchFamily="18" charset="0"/>
              </a:rPr>
              <a:t>If vacuum or backpressure conditions are present, the disk can be furnished with a support to</a:t>
            </a:r>
          </a:p>
          <a:p>
            <a:pPr marL="0" indent="0" algn="l">
              <a:buNone/>
            </a:pPr>
            <a:r>
              <a:rPr lang="en-US" sz="1800" b="0" i="0" u="none" strike="noStrike" baseline="0" dirty="0">
                <a:latin typeface="Century" panose="02040604050505020304" pitchFamily="18" charset="0"/>
              </a:rPr>
              <a:t>prevent reverse flexing. These disks have a random opening pattern and are considered fragmenting</a:t>
            </a:r>
          </a:p>
          <a:p>
            <a:pPr marL="0" indent="0" algn="l">
              <a:buNone/>
            </a:pPr>
            <a:r>
              <a:rPr lang="en-US" sz="1800" b="0" i="0" u="none" strike="noStrike" baseline="0" dirty="0">
                <a:latin typeface="Century" panose="02040604050505020304" pitchFamily="18" charset="0"/>
              </a:rPr>
              <a:t>designs that are not suitable for installation upstream of a PRV. A metallic ring called armoring is often</a:t>
            </a:r>
          </a:p>
          <a:p>
            <a:pPr marL="0" indent="0" algn="l">
              <a:buNone/>
            </a:pPr>
            <a:r>
              <a:rPr lang="en-US" sz="1800" b="0" i="0" u="none" strike="noStrike" baseline="0" dirty="0">
                <a:latin typeface="Century" panose="02040604050505020304" pitchFamily="18" charset="0"/>
              </a:rPr>
              <a:t>added to the outside diameter of the disk to help support uneven piping loads and minimize the potential</a:t>
            </a:r>
          </a:p>
          <a:p>
            <a:pPr marL="0" indent="0" algn="l">
              <a:buNone/>
            </a:pPr>
            <a:r>
              <a:rPr lang="en-US" sz="1800" b="0" i="0" u="none" strike="noStrike" baseline="0" dirty="0">
                <a:latin typeface="Century" panose="02040604050505020304" pitchFamily="18" charset="0"/>
              </a:rPr>
              <a:t>for cracking of the outer graphite ring and blowout of process fluid.</a:t>
            </a:r>
            <a:endParaRPr lang="en-US" sz="1900" dirty="0">
              <a:latin typeface="Century" panose="02040604050505020304" pitchFamily="18" charset="0"/>
            </a:endParaRPr>
          </a:p>
        </p:txBody>
      </p:sp>
    </p:spTree>
    <p:extLst>
      <p:ext uri="{BB962C8B-B14F-4D97-AF65-F5344CB8AC3E}">
        <p14:creationId xmlns:p14="http://schemas.microsoft.com/office/powerpoint/2010/main" val="35876571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386778-AD26-B0D7-6DCE-BD44DA557F7E}"/>
              </a:ext>
            </a:extLst>
          </p:cNvPr>
          <p:cNvPicPr>
            <a:picLocks noChangeAspect="1"/>
          </p:cNvPicPr>
          <p:nvPr/>
        </p:nvPicPr>
        <p:blipFill>
          <a:blip r:embed="rId2"/>
          <a:stretch>
            <a:fillRect/>
          </a:stretch>
        </p:blipFill>
        <p:spPr>
          <a:xfrm>
            <a:off x="2184568" y="270769"/>
            <a:ext cx="5674468" cy="6316462"/>
          </a:xfrm>
          <a:prstGeom prst="rect">
            <a:avLst/>
          </a:prstGeom>
        </p:spPr>
      </p:pic>
    </p:spTree>
    <p:extLst>
      <p:ext uri="{BB962C8B-B14F-4D97-AF65-F5344CB8AC3E}">
        <p14:creationId xmlns:p14="http://schemas.microsoft.com/office/powerpoint/2010/main" val="3955923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30F430-D025-3114-152F-1592F52A72C3}"/>
              </a:ext>
            </a:extLst>
          </p:cNvPr>
          <p:cNvSpPr>
            <a:spLocks noGrp="1"/>
          </p:cNvSpPr>
          <p:nvPr>
            <p:ph idx="1"/>
          </p:nvPr>
        </p:nvSpPr>
        <p:spPr>
          <a:xfrm>
            <a:off x="0" y="0"/>
            <a:ext cx="12192000" cy="6857999"/>
          </a:xfrm>
        </p:spPr>
        <p:txBody>
          <a:bodyPr>
            <a:normAutofit/>
          </a:bodyPr>
          <a:lstStyle/>
          <a:p>
            <a:pPr marL="0" indent="0" algn="l">
              <a:buNone/>
            </a:pPr>
            <a:endParaRPr lang="en-US" dirty="0">
              <a:latin typeface="ArialMT"/>
            </a:endParaRPr>
          </a:p>
          <a:p>
            <a:pPr marL="0" indent="0" algn="l">
              <a:buNone/>
            </a:pPr>
            <a:r>
              <a:rPr lang="en-US" sz="1800" b="1" i="0" u="none" strike="noStrike" baseline="0" dirty="0">
                <a:latin typeface="Arial-BoldMT"/>
              </a:rPr>
              <a:t>Rupture Disk Selection</a:t>
            </a:r>
          </a:p>
          <a:p>
            <a:pPr marL="0" indent="0" algn="l">
              <a:buNone/>
            </a:pPr>
            <a:r>
              <a:rPr lang="en-US" sz="1800" b="0" i="0" u="none" strike="noStrike" baseline="0" dirty="0">
                <a:latin typeface="ArialMT"/>
              </a:rPr>
              <a:t>the user is cautioned to make sure that the upper limit of the manufacturing design range does not exceed the MAWP </a:t>
            </a:r>
          </a:p>
          <a:p>
            <a:pPr marL="0" indent="0" algn="l">
              <a:buNone/>
            </a:pPr>
            <a:r>
              <a:rPr lang="en-US" sz="1800" b="0" i="0" u="none" strike="noStrike" baseline="0" dirty="0">
                <a:latin typeface="ArialMT"/>
              </a:rPr>
              <a:t>of the equipment being protected.</a:t>
            </a:r>
            <a:endParaRPr lang="en-US" sz="1900" dirty="0">
              <a:latin typeface="Century" panose="02040604050505020304" pitchFamily="18" charset="0"/>
            </a:endParaRPr>
          </a:p>
        </p:txBody>
      </p:sp>
      <p:pic>
        <p:nvPicPr>
          <p:cNvPr id="6" name="Picture 5">
            <a:extLst>
              <a:ext uri="{FF2B5EF4-FFF2-40B4-BE49-F238E27FC236}">
                <a16:creationId xmlns:a16="http://schemas.microsoft.com/office/drawing/2014/main" id="{4ED0A596-636A-163F-1998-57C10095A02F}"/>
              </a:ext>
            </a:extLst>
          </p:cNvPr>
          <p:cNvPicPr>
            <a:picLocks noChangeAspect="1"/>
          </p:cNvPicPr>
          <p:nvPr/>
        </p:nvPicPr>
        <p:blipFill>
          <a:blip r:embed="rId2"/>
          <a:stretch>
            <a:fillRect/>
          </a:stretch>
        </p:blipFill>
        <p:spPr>
          <a:xfrm>
            <a:off x="0" y="1859871"/>
            <a:ext cx="5521911" cy="4998129"/>
          </a:xfrm>
          <a:prstGeom prst="rect">
            <a:avLst/>
          </a:prstGeom>
        </p:spPr>
      </p:pic>
      <p:pic>
        <p:nvPicPr>
          <p:cNvPr id="8" name="Picture 7">
            <a:extLst>
              <a:ext uri="{FF2B5EF4-FFF2-40B4-BE49-F238E27FC236}">
                <a16:creationId xmlns:a16="http://schemas.microsoft.com/office/drawing/2014/main" id="{AFC6B37F-7B36-92F8-85B9-32226EB3E739}"/>
              </a:ext>
            </a:extLst>
          </p:cNvPr>
          <p:cNvPicPr>
            <a:picLocks noChangeAspect="1"/>
          </p:cNvPicPr>
          <p:nvPr/>
        </p:nvPicPr>
        <p:blipFill>
          <a:blip r:embed="rId3"/>
          <a:stretch>
            <a:fillRect/>
          </a:stretch>
        </p:blipFill>
        <p:spPr>
          <a:xfrm>
            <a:off x="5593202" y="1859871"/>
            <a:ext cx="6021749" cy="4998128"/>
          </a:xfrm>
          <a:prstGeom prst="rect">
            <a:avLst/>
          </a:prstGeom>
        </p:spPr>
      </p:pic>
    </p:spTree>
    <p:extLst>
      <p:ext uri="{BB962C8B-B14F-4D97-AF65-F5344CB8AC3E}">
        <p14:creationId xmlns:p14="http://schemas.microsoft.com/office/powerpoint/2010/main" val="164956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38AD3-54BC-F2F1-7D43-C3AC6A20572A}"/>
              </a:ext>
            </a:extLst>
          </p:cNvPr>
          <p:cNvSpPr>
            <a:spLocks noGrp="1"/>
          </p:cNvSpPr>
          <p:nvPr>
            <p:ph idx="1"/>
          </p:nvPr>
        </p:nvSpPr>
        <p:spPr>
          <a:xfrm>
            <a:off x="0" y="0"/>
            <a:ext cx="12192000" cy="6857999"/>
          </a:xfrm>
        </p:spPr>
        <p:txBody>
          <a:bodyPr/>
          <a:lstStyle/>
          <a:p>
            <a:pPr marL="0" indent="0">
              <a:buNone/>
            </a:pPr>
            <a:endParaRPr lang="en-US" dirty="0"/>
          </a:p>
          <a:p>
            <a:pPr marL="0" indent="0">
              <a:buNone/>
            </a:pPr>
            <a:r>
              <a:rPr lang="en-US" dirty="0">
                <a:solidFill>
                  <a:schemeClr val="tx1"/>
                </a:solidFill>
                <a:latin typeface="Century" panose="02040604050505020304" pitchFamily="18" charset="0"/>
              </a:rPr>
              <a:t>Overall PSV Sizing Procedure</a:t>
            </a:r>
          </a:p>
          <a:p>
            <a:pPr marL="0" indent="0">
              <a:buNone/>
            </a:pPr>
            <a:endParaRPr lang="en-US" dirty="0">
              <a:latin typeface="Century" panose="02040604050505020304" pitchFamily="18" charset="0"/>
            </a:endParaRPr>
          </a:p>
          <a:p>
            <a:pPr marL="0" indent="0">
              <a:buNone/>
            </a:pPr>
            <a:r>
              <a:rPr lang="en-US" dirty="0">
                <a:latin typeface="Century" panose="02040604050505020304" pitchFamily="18" charset="0"/>
              </a:rPr>
              <a:t>1.Determine the scenario, using API-521</a:t>
            </a:r>
          </a:p>
          <a:p>
            <a:pPr marL="0" indent="0">
              <a:buNone/>
            </a:pPr>
            <a:r>
              <a:rPr lang="en-US" dirty="0">
                <a:latin typeface="Century" panose="02040604050505020304" pitchFamily="18" charset="0"/>
              </a:rPr>
              <a:t>2.Calculate the relief load, using API-520 Part1</a:t>
            </a:r>
          </a:p>
          <a:p>
            <a:pPr marL="0" indent="0">
              <a:buNone/>
            </a:pPr>
            <a:r>
              <a:rPr lang="en-US" dirty="0">
                <a:latin typeface="Century" panose="02040604050505020304" pitchFamily="18" charset="0"/>
              </a:rPr>
              <a:t>3.Calculate the orifice area, using API-520 Part1</a:t>
            </a:r>
          </a:p>
          <a:p>
            <a:pPr marL="0" indent="0">
              <a:buNone/>
            </a:pPr>
            <a:r>
              <a:rPr lang="en-US" dirty="0">
                <a:latin typeface="Century" panose="02040604050505020304" pitchFamily="18" charset="0"/>
              </a:rPr>
              <a:t>4.Select proper PSV type by checking backpressure</a:t>
            </a:r>
          </a:p>
          <a:p>
            <a:pPr marL="0" indent="0">
              <a:buNone/>
            </a:pPr>
            <a:r>
              <a:rPr lang="en-US" dirty="0">
                <a:latin typeface="Century" panose="02040604050505020304" pitchFamily="18" charset="0"/>
              </a:rPr>
              <a:t>5.Use API-526 to determine the designation and the inlet and outlet sizing</a:t>
            </a:r>
          </a:p>
          <a:p>
            <a:pPr marL="0" indent="0">
              <a:buNone/>
            </a:pPr>
            <a:r>
              <a:rPr lang="en-US" dirty="0">
                <a:latin typeface="Century" panose="02040604050505020304" pitchFamily="18" charset="0"/>
              </a:rPr>
              <a:t>6.Use API-521 Part2 to detail its construction </a:t>
            </a:r>
          </a:p>
          <a:p>
            <a:pPr>
              <a:buAutoNum type="arabicPeriod"/>
            </a:pPr>
            <a:endParaRPr lang="en-US" dirty="0"/>
          </a:p>
        </p:txBody>
      </p:sp>
    </p:spTree>
    <p:extLst>
      <p:ext uri="{BB962C8B-B14F-4D97-AF65-F5344CB8AC3E}">
        <p14:creationId xmlns:p14="http://schemas.microsoft.com/office/powerpoint/2010/main" val="13482455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8E2B16-4362-A3FA-8870-3C9A8CA3535B}"/>
              </a:ext>
            </a:extLst>
          </p:cNvPr>
          <p:cNvPicPr>
            <a:picLocks noChangeAspect="1"/>
          </p:cNvPicPr>
          <p:nvPr/>
        </p:nvPicPr>
        <p:blipFill>
          <a:blip r:embed="rId2"/>
          <a:stretch>
            <a:fillRect/>
          </a:stretch>
        </p:blipFill>
        <p:spPr>
          <a:xfrm>
            <a:off x="120148" y="264111"/>
            <a:ext cx="11951704" cy="6329778"/>
          </a:xfrm>
          <a:prstGeom prst="rect">
            <a:avLst/>
          </a:prstGeom>
        </p:spPr>
      </p:pic>
    </p:spTree>
    <p:extLst>
      <p:ext uri="{BB962C8B-B14F-4D97-AF65-F5344CB8AC3E}">
        <p14:creationId xmlns:p14="http://schemas.microsoft.com/office/powerpoint/2010/main" val="3578206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BBC740-FEDC-7AC9-8E99-D08DCC091F5D}"/>
              </a:ext>
            </a:extLst>
          </p:cNvPr>
          <p:cNvPicPr>
            <a:picLocks noChangeAspect="1"/>
          </p:cNvPicPr>
          <p:nvPr/>
        </p:nvPicPr>
        <p:blipFill>
          <a:blip r:embed="rId2"/>
          <a:stretch>
            <a:fillRect/>
          </a:stretch>
        </p:blipFill>
        <p:spPr>
          <a:xfrm>
            <a:off x="889761" y="119848"/>
            <a:ext cx="10412477" cy="6618303"/>
          </a:xfrm>
          <a:prstGeom prst="rect">
            <a:avLst/>
          </a:prstGeom>
        </p:spPr>
      </p:pic>
    </p:spTree>
    <p:extLst>
      <p:ext uri="{BB962C8B-B14F-4D97-AF65-F5344CB8AC3E}">
        <p14:creationId xmlns:p14="http://schemas.microsoft.com/office/powerpoint/2010/main" val="616151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F1F6E3-5E22-6986-8670-25D3588D0CC5}"/>
              </a:ext>
            </a:extLst>
          </p:cNvPr>
          <p:cNvPicPr>
            <a:picLocks noChangeAspect="1"/>
          </p:cNvPicPr>
          <p:nvPr/>
        </p:nvPicPr>
        <p:blipFill>
          <a:blip r:embed="rId2"/>
          <a:stretch>
            <a:fillRect/>
          </a:stretch>
        </p:blipFill>
        <p:spPr>
          <a:xfrm>
            <a:off x="1047564" y="162211"/>
            <a:ext cx="10138299" cy="6533578"/>
          </a:xfrm>
          <a:prstGeom prst="rect">
            <a:avLst/>
          </a:prstGeom>
        </p:spPr>
      </p:pic>
    </p:spTree>
    <p:extLst>
      <p:ext uri="{BB962C8B-B14F-4D97-AF65-F5344CB8AC3E}">
        <p14:creationId xmlns:p14="http://schemas.microsoft.com/office/powerpoint/2010/main" val="1628945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6F3D3-3A0F-A705-7D1C-808D9747B899}"/>
              </a:ext>
            </a:extLst>
          </p:cNvPr>
          <p:cNvPicPr>
            <a:picLocks noChangeAspect="1"/>
          </p:cNvPicPr>
          <p:nvPr/>
        </p:nvPicPr>
        <p:blipFill>
          <a:blip r:embed="rId2"/>
          <a:stretch>
            <a:fillRect/>
          </a:stretch>
        </p:blipFill>
        <p:spPr>
          <a:xfrm>
            <a:off x="0" y="547542"/>
            <a:ext cx="9428085" cy="5973106"/>
          </a:xfrm>
          <a:prstGeom prst="rect">
            <a:avLst/>
          </a:prstGeom>
        </p:spPr>
      </p:pic>
      <p:sp>
        <p:nvSpPr>
          <p:cNvPr id="7" name="Content Placeholder 6">
            <a:extLst>
              <a:ext uri="{FF2B5EF4-FFF2-40B4-BE49-F238E27FC236}">
                <a16:creationId xmlns:a16="http://schemas.microsoft.com/office/drawing/2014/main" id="{FE1E28E6-CF82-E836-C38E-BFB183E7322D}"/>
              </a:ext>
            </a:extLst>
          </p:cNvPr>
          <p:cNvSpPr>
            <a:spLocks noGrp="1"/>
          </p:cNvSpPr>
          <p:nvPr>
            <p:ph idx="1"/>
          </p:nvPr>
        </p:nvSpPr>
        <p:spPr>
          <a:xfrm>
            <a:off x="0" y="0"/>
            <a:ext cx="9721049" cy="5308847"/>
          </a:xfrm>
        </p:spPr>
        <p:txBody>
          <a:bodyPr/>
          <a:lstStyle/>
          <a:p>
            <a:pPr marL="0" indent="0">
              <a:buNone/>
            </a:pPr>
            <a:r>
              <a:rPr lang="en-US" dirty="0"/>
              <a:t>Selection Procedure</a:t>
            </a:r>
          </a:p>
        </p:txBody>
      </p:sp>
    </p:spTree>
    <p:extLst>
      <p:ext uri="{BB962C8B-B14F-4D97-AF65-F5344CB8AC3E}">
        <p14:creationId xmlns:p14="http://schemas.microsoft.com/office/powerpoint/2010/main" val="813050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D99E08-2AC7-C3C1-6D46-7EBECF2EB368}"/>
              </a:ext>
            </a:extLst>
          </p:cNvPr>
          <p:cNvSpPr>
            <a:spLocks noGrp="1"/>
          </p:cNvSpPr>
          <p:nvPr>
            <p:ph idx="1"/>
          </p:nvPr>
        </p:nvSpPr>
        <p:spPr>
          <a:xfrm>
            <a:off x="0" y="0"/>
            <a:ext cx="12192000" cy="6857999"/>
          </a:xfrm>
        </p:spPr>
        <p:txBody>
          <a:bodyPr/>
          <a:lstStyle/>
          <a:p>
            <a:pPr marL="0" indent="0">
              <a:buNone/>
            </a:pPr>
            <a:r>
              <a:rPr lang="en-US" dirty="0"/>
              <a:t>Sizing Procedure</a:t>
            </a:r>
          </a:p>
          <a:p>
            <a:pPr marL="0" indent="0">
              <a:buNone/>
            </a:pPr>
            <a:endParaRPr lang="en-US" dirty="0"/>
          </a:p>
        </p:txBody>
      </p:sp>
      <p:pic>
        <p:nvPicPr>
          <p:cNvPr id="5" name="Picture 4">
            <a:extLst>
              <a:ext uri="{FF2B5EF4-FFF2-40B4-BE49-F238E27FC236}">
                <a16:creationId xmlns:a16="http://schemas.microsoft.com/office/drawing/2014/main" id="{91F2FA9D-F7E2-C83B-486E-9F97A32EC6A5}"/>
              </a:ext>
            </a:extLst>
          </p:cNvPr>
          <p:cNvPicPr>
            <a:picLocks noChangeAspect="1"/>
          </p:cNvPicPr>
          <p:nvPr/>
        </p:nvPicPr>
        <p:blipFill>
          <a:blip r:embed="rId2"/>
          <a:stretch>
            <a:fillRect/>
          </a:stretch>
        </p:blipFill>
        <p:spPr>
          <a:xfrm>
            <a:off x="-1" y="405370"/>
            <a:ext cx="7324078" cy="4181971"/>
          </a:xfrm>
          <a:prstGeom prst="rect">
            <a:avLst/>
          </a:prstGeom>
        </p:spPr>
      </p:pic>
      <p:pic>
        <p:nvPicPr>
          <p:cNvPr id="7" name="Picture 6">
            <a:extLst>
              <a:ext uri="{FF2B5EF4-FFF2-40B4-BE49-F238E27FC236}">
                <a16:creationId xmlns:a16="http://schemas.microsoft.com/office/drawing/2014/main" id="{72481C11-C629-8FB0-6395-551DDAC8EAB9}"/>
              </a:ext>
            </a:extLst>
          </p:cNvPr>
          <p:cNvPicPr>
            <a:picLocks noChangeAspect="1"/>
          </p:cNvPicPr>
          <p:nvPr/>
        </p:nvPicPr>
        <p:blipFill>
          <a:blip r:embed="rId3"/>
          <a:stretch>
            <a:fillRect/>
          </a:stretch>
        </p:blipFill>
        <p:spPr>
          <a:xfrm>
            <a:off x="0" y="4587341"/>
            <a:ext cx="7324078" cy="2270659"/>
          </a:xfrm>
          <a:prstGeom prst="rect">
            <a:avLst/>
          </a:prstGeom>
        </p:spPr>
      </p:pic>
    </p:spTree>
    <p:extLst>
      <p:ext uri="{BB962C8B-B14F-4D97-AF65-F5344CB8AC3E}">
        <p14:creationId xmlns:p14="http://schemas.microsoft.com/office/powerpoint/2010/main" val="12236782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83FFAC-254C-CB45-C547-4F145553F009}"/>
              </a:ext>
            </a:extLst>
          </p:cNvPr>
          <p:cNvPicPr>
            <a:picLocks noChangeAspect="1"/>
          </p:cNvPicPr>
          <p:nvPr/>
        </p:nvPicPr>
        <p:blipFill>
          <a:blip r:embed="rId2"/>
          <a:stretch>
            <a:fillRect/>
          </a:stretch>
        </p:blipFill>
        <p:spPr>
          <a:xfrm>
            <a:off x="0" y="0"/>
            <a:ext cx="7568697" cy="3204927"/>
          </a:xfrm>
          <a:prstGeom prst="rect">
            <a:avLst/>
          </a:prstGeom>
        </p:spPr>
      </p:pic>
      <p:pic>
        <p:nvPicPr>
          <p:cNvPr id="7" name="Picture 6">
            <a:extLst>
              <a:ext uri="{FF2B5EF4-FFF2-40B4-BE49-F238E27FC236}">
                <a16:creationId xmlns:a16="http://schemas.microsoft.com/office/drawing/2014/main" id="{D26A167D-C29A-02F7-C2BF-5A2EEDE7AA4D}"/>
              </a:ext>
            </a:extLst>
          </p:cNvPr>
          <p:cNvPicPr>
            <a:picLocks noChangeAspect="1"/>
          </p:cNvPicPr>
          <p:nvPr/>
        </p:nvPicPr>
        <p:blipFill>
          <a:blip r:embed="rId3"/>
          <a:stretch>
            <a:fillRect/>
          </a:stretch>
        </p:blipFill>
        <p:spPr>
          <a:xfrm>
            <a:off x="0" y="3340729"/>
            <a:ext cx="7568697" cy="3553486"/>
          </a:xfrm>
          <a:prstGeom prst="rect">
            <a:avLst/>
          </a:prstGeom>
        </p:spPr>
      </p:pic>
    </p:spTree>
    <p:extLst>
      <p:ext uri="{BB962C8B-B14F-4D97-AF65-F5344CB8AC3E}">
        <p14:creationId xmlns:p14="http://schemas.microsoft.com/office/powerpoint/2010/main" val="29415788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D35AB-7C87-54FC-F807-933563DC7B12}"/>
              </a:ext>
            </a:extLst>
          </p:cNvPr>
          <p:cNvPicPr>
            <a:picLocks noChangeAspect="1"/>
          </p:cNvPicPr>
          <p:nvPr/>
        </p:nvPicPr>
        <p:blipFill>
          <a:blip r:embed="rId2"/>
          <a:stretch>
            <a:fillRect/>
          </a:stretch>
        </p:blipFill>
        <p:spPr>
          <a:xfrm>
            <a:off x="0" y="0"/>
            <a:ext cx="8265814" cy="5730844"/>
          </a:xfrm>
          <a:prstGeom prst="rect">
            <a:avLst/>
          </a:prstGeom>
        </p:spPr>
      </p:pic>
      <p:pic>
        <p:nvPicPr>
          <p:cNvPr id="7" name="Picture 6">
            <a:extLst>
              <a:ext uri="{FF2B5EF4-FFF2-40B4-BE49-F238E27FC236}">
                <a16:creationId xmlns:a16="http://schemas.microsoft.com/office/drawing/2014/main" id="{70636487-431E-78A8-B41F-33EA2086040B}"/>
              </a:ext>
            </a:extLst>
          </p:cNvPr>
          <p:cNvPicPr>
            <a:picLocks noChangeAspect="1"/>
          </p:cNvPicPr>
          <p:nvPr/>
        </p:nvPicPr>
        <p:blipFill>
          <a:blip r:embed="rId3"/>
          <a:stretch>
            <a:fillRect/>
          </a:stretch>
        </p:blipFill>
        <p:spPr>
          <a:xfrm>
            <a:off x="1" y="5737634"/>
            <a:ext cx="8265814" cy="1120366"/>
          </a:xfrm>
          <a:prstGeom prst="rect">
            <a:avLst/>
          </a:prstGeom>
        </p:spPr>
      </p:pic>
    </p:spTree>
    <p:extLst>
      <p:ext uri="{BB962C8B-B14F-4D97-AF65-F5344CB8AC3E}">
        <p14:creationId xmlns:p14="http://schemas.microsoft.com/office/powerpoint/2010/main" val="26442905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02CFE5-B441-C970-4DF4-0D86E4173B67}"/>
              </a:ext>
            </a:extLst>
          </p:cNvPr>
          <p:cNvPicPr>
            <a:picLocks noChangeAspect="1"/>
          </p:cNvPicPr>
          <p:nvPr/>
        </p:nvPicPr>
        <p:blipFill>
          <a:blip r:embed="rId2"/>
          <a:stretch>
            <a:fillRect/>
          </a:stretch>
        </p:blipFill>
        <p:spPr>
          <a:xfrm>
            <a:off x="0" y="0"/>
            <a:ext cx="7034544" cy="2958353"/>
          </a:xfrm>
          <a:prstGeom prst="rect">
            <a:avLst/>
          </a:prstGeom>
        </p:spPr>
      </p:pic>
      <p:pic>
        <p:nvPicPr>
          <p:cNvPr id="7" name="Picture 6">
            <a:extLst>
              <a:ext uri="{FF2B5EF4-FFF2-40B4-BE49-F238E27FC236}">
                <a16:creationId xmlns:a16="http://schemas.microsoft.com/office/drawing/2014/main" id="{94D08E82-A8FA-4547-EE30-DA49AEDED5A9}"/>
              </a:ext>
            </a:extLst>
          </p:cNvPr>
          <p:cNvPicPr>
            <a:picLocks noChangeAspect="1"/>
          </p:cNvPicPr>
          <p:nvPr/>
        </p:nvPicPr>
        <p:blipFill>
          <a:blip r:embed="rId3"/>
          <a:stretch>
            <a:fillRect/>
          </a:stretch>
        </p:blipFill>
        <p:spPr>
          <a:xfrm>
            <a:off x="8068235" y="0"/>
            <a:ext cx="4123765" cy="6858000"/>
          </a:xfrm>
          <a:prstGeom prst="rect">
            <a:avLst/>
          </a:prstGeom>
        </p:spPr>
      </p:pic>
    </p:spTree>
    <p:extLst>
      <p:ext uri="{BB962C8B-B14F-4D97-AF65-F5344CB8AC3E}">
        <p14:creationId xmlns:p14="http://schemas.microsoft.com/office/powerpoint/2010/main" val="270212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2C44F4-7341-B765-D717-70C0023AD2C8}"/>
              </a:ext>
            </a:extLst>
          </p:cNvPr>
          <p:cNvSpPr>
            <a:spLocks noGrp="1"/>
          </p:cNvSpPr>
          <p:nvPr>
            <p:ph type="subTitle" idx="1"/>
          </p:nvPr>
        </p:nvSpPr>
        <p:spPr>
          <a:xfrm>
            <a:off x="0" y="0"/>
            <a:ext cx="12191999" cy="6858000"/>
          </a:xfrm>
        </p:spPr>
        <p:txBody>
          <a:bodyPr/>
          <a:lstStyle/>
          <a:p>
            <a:pPr algn="l"/>
            <a:r>
              <a:rPr lang="en-US" sz="1800" b="1" i="0" u="none" strike="noStrike" baseline="0" dirty="0">
                <a:solidFill>
                  <a:schemeClr val="tx1"/>
                </a:solidFill>
                <a:latin typeface="Century" panose="02040604050505020304" pitchFamily="18" charset="0"/>
              </a:rPr>
              <a:t>                                                                                Chapter 2 </a:t>
            </a:r>
          </a:p>
          <a:p>
            <a:pPr algn="l"/>
            <a:r>
              <a:rPr lang="en-US" sz="1800" b="1" i="0" u="none" strike="noStrike" baseline="0" dirty="0">
                <a:solidFill>
                  <a:schemeClr val="tx1"/>
                </a:solidFill>
                <a:latin typeface="Century" panose="02040604050505020304" pitchFamily="18" charset="0"/>
              </a:rPr>
              <a:t>                                         Individual Overpressure Causes and Their Relieving Rates</a:t>
            </a:r>
          </a:p>
          <a:p>
            <a:pPr algn="l"/>
            <a:r>
              <a:rPr lang="en-US" b="1" dirty="0">
                <a:solidFill>
                  <a:schemeClr val="tx1"/>
                </a:solidFill>
                <a:latin typeface="Century" panose="02040604050505020304" pitchFamily="18" charset="0"/>
              </a:rPr>
              <a:t>Fire Scenario</a:t>
            </a:r>
          </a:p>
          <a:p>
            <a:pPr algn="l"/>
            <a:endParaRPr lang="en-US" b="1" dirty="0">
              <a:solidFill>
                <a:schemeClr val="tx1"/>
              </a:solidFill>
              <a:latin typeface="Century" panose="02040604050505020304" pitchFamily="18" charset="0"/>
            </a:endParaRPr>
          </a:p>
          <a:p>
            <a:pPr algn="l"/>
            <a:r>
              <a:rPr lang="en-US" sz="1800" b="0" i="0" u="none" strike="noStrike" baseline="0" dirty="0">
                <a:solidFill>
                  <a:schemeClr val="tx1"/>
                </a:solidFill>
                <a:latin typeface="Century" panose="02040604050505020304" pitchFamily="18" charset="0"/>
              </a:rPr>
              <a:t>Fire exposure on equipment can result in overpressure due to vapor generation (boiling of liquid contents or</a:t>
            </a:r>
          </a:p>
          <a:p>
            <a:pPr algn="l"/>
            <a:r>
              <a:rPr lang="en-US" sz="1800" b="0" i="0" u="none" strike="noStrike" baseline="0" dirty="0">
                <a:solidFill>
                  <a:schemeClr val="tx1"/>
                </a:solidFill>
                <a:latin typeface="Century" panose="02040604050505020304" pitchFamily="18" charset="0"/>
              </a:rPr>
              <a:t>decomposition reaction) and/or fluid expansion. Fire exposure can also cause overheating of the vessel walls</a:t>
            </a:r>
          </a:p>
          <a:p>
            <a:pPr algn="l"/>
            <a:r>
              <a:rPr lang="en-US" sz="1800" b="0" i="0" u="none" strike="noStrike" baseline="0" dirty="0">
                <a:solidFill>
                  <a:schemeClr val="tx1"/>
                </a:solidFill>
                <a:latin typeface="Century" panose="02040604050505020304" pitchFamily="18" charset="0"/>
              </a:rPr>
              <a:t>resulting in a reduction in material strength. Either the vapor thermal-expansion-relief load or the boiling-liquid</a:t>
            </a:r>
          </a:p>
          <a:p>
            <a:pPr algn="l"/>
            <a:r>
              <a:rPr lang="en-US" sz="1800" b="0" i="0" u="none" strike="noStrike" baseline="0" dirty="0">
                <a:solidFill>
                  <a:schemeClr val="tx1"/>
                </a:solidFill>
                <a:latin typeface="Century" panose="02040604050505020304" pitchFamily="18" charset="0"/>
              </a:rPr>
              <a:t>vaporization-relief load, but not both, should be used. It is a practice that has been used for many years. There</a:t>
            </a:r>
          </a:p>
          <a:p>
            <a:pPr algn="l"/>
            <a:r>
              <a:rPr lang="en-US" sz="1800" b="0" i="0" u="none" strike="noStrike" baseline="0" dirty="0">
                <a:solidFill>
                  <a:schemeClr val="tx1"/>
                </a:solidFill>
                <a:latin typeface="Century" panose="02040604050505020304" pitchFamily="18" charset="0"/>
              </a:rPr>
              <a:t>are no known  experimental studies where separate contributions of vapor thermal expansion versus boiling-</a:t>
            </a:r>
          </a:p>
          <a:p>
            <a:pPr algn="l"/>
            <a:r>
              <a:rPr lang="en-US" sz="1800" b="0" i="0" u="none" strike="noStrike" baseline="0" dirty="0">
                <a:solidFill>
                  <a:schemeClr val="tx1"/>
                </a:solidFill>
                <a:latin typeface="Century" panose="02040604050505020304" pitchFamily="18" charset="0"/>
              </a:rPr>
              <a:t>liquid vaporization have been determined. When sizing the PRD for fire exposure, the contribution of vaporizing</a:t>
            </a:r>
          </a:p>
          <a:p>
            <a:pPr algn="l"/>
            <a:r>
              <a:rPr lang="en-US" sz="1800" b="0" i="0" u="none" strike="noStrike" baseline="0" dirty="0">
                <a:solidFill>
                  <a:schemeClr val="tx1"/>
                </a:solidFill>
                <a:latin typeface="Century" panose="02040604050505020304" pitchFamily="18" charset="0"/>
              </a:rPr>
              <a:t>liquid compared with vapor expansion is generally governing unless, for example, the wetted surface has external </a:t>
            </a:r>
          </a:p>
          <a:p>
            <a:pPr algn="l"/>
            <a:r>
              <a:rPr lang="en-US" sz="1800" b="0" i="0" u="none" strike="noStrike" baseline="0" dirty="0">
                <a:solidFill>
                  <a:schemeClr val="tx1"/>
                </a:solidFill>
                <a:latin typeface="Century" panose="02040604050505020304" pitchFamily="18" charset="0"/>
              </a:rPr>
              <a:t>insulation in accordance with 4.4.13.2.7 and the unwetted surfaces are not insulated.</a:t>
            </a:r>
          </a:p>
          <a:p>
            <a:pPr algn="l"/>
            <a:endParaRPr lang="en-US" sz="1800" b="1" i="0" u="none" strike="noStrike" baseline="0" dirty="0">
              <a:solidFill>
                <a:schemeClr val="tx1"/>
              </a:solidFill>
              <a:latin typeface="Century" panose="02040604050505020304" pitchFamily="18" charset="0"/>
            </a:endParaRPr>
          </a:p>
          <a:p>
            <a:pPr algn="l"/>
            <a:endParaRPr lang="en-US" sz="1800" b="1" i="0" u="none" strike="noStrike" baseline="0" dirty="0">
              <a:solidFill>
                <a:schemeClr val="tx1"/>
              </a:solidFill>
              <a:latin typeface="Century" panose="02040604050505020304" pitchFamily="18" charset="0"/>
            </a:endParaRPr>
          </a:p>
          <a:p>
            <a:pPr algn="l"/>
            <a:endParaRPr lang="en-US" sz="1800" i="0" u="none" strike="noStrike" baseline="0" dirty="0">
              <a:solidFill>
                <a:schemeClr val="tx1"/>
              </a:solidFill>
              <a:latin typeface="Century" panose="02040604050505020304" pitchFamily="18" charset="0"/>
            </a:endParaRPr>
          </a:p>
        </p:txBody>
      </p:sp>
    </p:spTree>
    <p:extLst>
      <p:ext uri="{BB962C8B-B14F-4D97-AF65-F5344CB8AC3E}">
        <p14:creationId xmlns:p14="http://schemas.microsoft.com/office/powerpoint/2010/main" val="403807008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1864</TotalTime>
  <Words>8404</Words>
  <Application>Microsoft Office PowerPoint</Application>
  <PresentationFormat>Widescreen</PresentationFormat>
  <Paragraphs>670</Paragraphs>
  <Slides>87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Arial</vt:lpstr>
      <vt:lpstr>Arial-BoldMT</vt:lpstr>
      <vt:lpstr>ArialMT</vt:lpstr>
      <vt:lpstr>Calibri</vt:lpstr>
      <vt:lpstr>Calibri Light</vt:lpstr>
      <vt:lpstr>Century</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Behrouzi Mohamadreza</dc:creator>
  <cp:lastModifiedBy>Behrouzi Mohamadreza</cp:lastModifiedBy>
  <cp:revision>11</cp:revision>
  <dcterms:created xsi:type="dcterms:W3CDTF">2022-07-28T04:15:05Z</dcterms:created>
  <dcterms:modified xsi:type="dcterms:W3CDTF">2022-09-05T06:16:46Z</dcterms:modified>
</cp:coreProperties>
</file>