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5" r:id="rId4"/>
    <p:sldId id="266" r:id="rId5"/>
    <p:sldId id="267" r:id="rId6"/>
    <p:sldId id="268" r:id="rId7"/>
    <p:sldId id="269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E821A-A39A-4DB9-96BF-58499D3BFC2B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B2F9C-FD70-4076-9EB6-36980F035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2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1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3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4195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26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8734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34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1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5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6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5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0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9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FDF3-04FE-4935-A2C7-056CBB49B67C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9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              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              PSV SIZING in 5 minutes!!</a:t>
            </a:r>
          </a:p>
        </p:txBody>
      </p:sp>
    </p:spTree>
    <p:extLst>
      <p:ext uri="{BB962C8B-B14F-4D97-AF65-F5344CB8AC3E}">
        <p14:creationId xmlns:p14="http://schemas.microsoft.com/office/powerpoint/2010/main" val="353107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1. Use the formula below to calculate Relief Load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CD952B-0CDC-1F25-0277-899E578EA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335" y="967664"/>
            <a:ext cx="8925017" cy="411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76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F0661-488B-0BF1-08B6-097C04072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                  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             </a:t>
            </a:r>
            <a:r>
              <a:rPr lang="en-US" sz="2400" dirty="0">
                <a:solidFill>
                  <a:schemeClr val="tx1"/>
                </a:solidFill>
              </a:rPr>
              <a:t>Relief Load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3C9AAD9-B32E-C7DD-2C21-68A092D8B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841275"/>
              </p:ext>
            </p:extLst>
          </p:nvPr>
        </p:nvGraphicFramePr>
        <p:xfrm>
          <a:off x="1579239" y="1776108"/>
          <a:ext cx="562647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235">
                  <a:extLst>
                    <a:ext uri="{9D8B030D-6E8A-4147-A177-3AD203B41FA5}">
                      <a16:colId xmlns:a16="http://schemas.microsoft.com/office/drawing/2014/main" val="305955413"/>
                    </a:ext>
                  </a:extLst>
                </a:gridCol>
                <a:gridCol w="2813235">
                  <a:extLst>
                    <a:ext uri="{9D8B030D-6E8A-4147-A177-3AD203B41FA5}">
                      <a16:colId xmlns:a16="http://schemas.microsoft.com/office/drawing/2014/main" val="3052089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8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av ( 1/k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0.000454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0551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duty (watts)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500000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7660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specific gravity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2256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 ( J/</a:t>
                      </a:r>
                      <a:r>
                        <a:rPr lang="en-US" dirty="0" err="1"/>
                        <a:t>kg.K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4176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3174442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DF3D220-D512-52B2-737C-CC2952906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397353"/>
              </p:ext>
            </p:extLst>
          </p:nvPr>
        </p:nvGraphicFramePr>
        <p:xfrm>
          <a:off x="1579238" y="4137569"/>
          <a:ext cx="5626472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13236">
                  <a:extLst>
                    <a:ext uri="{9D8B030D-6E8A-4147-A177-3AD203B41FA5}">
                      <a16:colId xmlns:a16="http://schemas.microsoft.com/office/drawing/2014/main" val="2992733762"/>
                    </a:ext>
                  </a:extLst>
                </a:gridCol>
                <a:gridCol w="2813236">
                  <a:extLst>
                    <a:ext uri="{9D8B030D-6E8A-4147-A177-3AD203B41FA5}">
                      <a16:colId xmlns:a16="http://schemas.microsoft.com/office/drawing/2014/main" val="40576435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(lit/m)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3.29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888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27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A14E0-88B9-4FFA-F552-A2FC7AD81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2. Calculate orifice area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71AC45-6786-AB90-50F5-39C7021ED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415" y="1158013"/>
            <a:ext cx="8498541" cy="422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4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FC7AA-540D-57AC-17C2-9F381069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                             Orifice area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2498C17-4868-3D3A-ACD8-BFC7CC829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547475"/>
              </p:ext>
            </p:extLst>
          </p:nvPr>
        </p:nvGraphicFramePr>
        <p:xfrm>
          <a:off x="1508218" y="1684702"/>
          <a:ext cx="599341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6707">
                  <a:extLst>
                    <a:ext uri="{9D8B030D-6E8A-4147-A177-3AD203B41FA5}">
                      <a16:colId xmlns:a16="http://schemas.microsoft.com/office/drawing/2014/main" val="829719644"/>
                    </a:ext>
                  </a:extLst>
                </a:gridCol>
                <a:gridCol w="2996707">
                  <a:extLst>
                    <a:ext uri="{9D8B030D-6E8A-4147-A177-3AD203B41FA5}">
                      <a16:colId xmlns:a16="http://schemas.microsoft.com/office/drawing/2014/main" val="1113941585"/>
                    </a:ext>
                  </a:extLst>
                </a:gridCol>
              </a:tblGrid>
              <a:tr h="304563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3.29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686532"/>
                  </a:ext>
                </a:extLst>
              </a:tr>
              <a:tr h="312866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377824"/>
                  </a:ext>
                </a:extLst>
              </a:tr>
              <a:tr h="312866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8.25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515829"/>
                  </a:ext>
                </a:extLst>
              </a:tr>
              <a:tr h="312866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02361"/>
                  </a:ext>
                </a:extLst>
              </a:tr>
              <a:tr h="312866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920377"/>
                  </a:ext>
                </a:extLst>
              </a:tr>
              <a:tr h="312866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0.65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85620"/>
                  </a:ext>
                </a:extLst>
              </a:tr>
              <a:tr h="312866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Kd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198465"/>
                  </a:ext>
                </a:extLst>
              </a:tr>
              <a:tr h="312866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entury" panose="02040604050505020304" pitchFamily="18" charset="0"/>
                        </a:rPr>
                        <a:t>Kv</a:t>
                      </a:r>
                      <a:endParaRPr lang="en-US" sz="1800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251019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D0C1123-AC23-82F1-11EA-53DDE09ED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452059"/>
              </p:ext>
            </p:extLst>
          </p:nvPr>
        </p:nvGraphicFramePr>
        <p:xfrm>
          <a:off x="1508216" y="4987878"/>
          <a:ext cx="5993416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96708">
                  <a:extLst>
                    <a:ext uri="{9D8B030D-6E8A-4147-A177-3AD203B41FA5}">
                      <a16:colId xmlns:a16="http://schemas.microsoft.com/office/drawing/2014/main" val="1687144066"/>
                    </a:ext>
                  </a:extLst>
                </a:gridCol>
                <a:gridCol w="2996708">
                  <a:extLst>
                    <a:ext uri="{9D8B030D-6E8A-4147-A177-3AD203B41FA5}">
                      <a16:colId xmlns:a16="http://schemas.microsoft.com/office/drawing/2014/main" val="9540711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0.02cm2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290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66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2EE5D-C9B8-357C-1FC9-B213F6E3B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3. </a:t>
            </a:r>
            <a:r>
              <a:rPr lang="en-US" dirty="0" err="1">
                <a:solidFill>
                  <a:schemeClr val="tx1"/>
                </a:solidFill>
              </a:rPr>
              <a:t>Kv</a:t>
            </a:r>
            <a:r>
              <a:rPr lang="en-US" dirty="0">
                <a:solidFill>
                  <a:schemeClr val="tx1"/>
                </a:solidFill>
              </a:rPr>
              <a:t> calculation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1. Estimate </a:t>
            </a:r>
            <a:r>
              <a:rPr lang="en-US" sz="2000" dirty="0" err="1">
                <a:solidFill>
                  <a:schemeClr val="tx1"/>
                </a:solidFill>
              </a:rPr>
              <a:t>Kv</a:t>
            </a:r>
            <a:r>
              <a:rPr lang="en-US" sz="2000" dirty="0">
                <a:solidFill>
                  <a:schemeClr val="tx1"/>
                </a:solidFill>
              </a:rPr>
              <a:t>=1</a:t>
            </a:r>
            <a:br>
              <a:rPr lang="en-US" sz="2000" dirty="0">
                <a:solidFill>
                  <a:schemeClr val="tx1"/>
                </a:solidFill>
              </a:rPr>
            </a:b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2. Calculate Orifice area</a:t>
            </a:r>
            <a:br>
              <a:rPr lang="en-US" sz="2000" dirty="0">
                <a:solidFill>
                  <a:schemeClr val="tx1"/>
                </a:solidFill>
              </a:rPr>
            </a:b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3. Calculate 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  <a:t>Reynold’s Number according to the following equation :</a:t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  <a:t>4. Calculate new </a:t>
            </a:r>
            <a:r>
              <a:rPr lang="en-US" sz="2000" b="0" i="0" u="none" strike="noStrike" baseline="0" dirty="0" err="1">
                <a:solidFill>
                  <a:schemeClr val="tx1"/>
                </a:solidFill>
                <a:latin typeface="CIDFont+F4"/>
              </a:rPr>
              <a:t>Kv</a:t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  <a:t>5. </a:t>
            </a:r>
            <a:r>
              <a:rPr lang="en-US" sz="2000" dirty="0">
                <a:solidFill>
                  <a:schemeClr val="tx1"/>
                </a:solidFill>
                <a:latin typeface="CIDFont+F4"/>
              </a:rPr>
              <a:t>Divide calculated orifice area in step 2 by new </a:t>
            </a:r>
            <a:r>
              <a:rPr lang="en-US" sz="2000" dirty="0" err="1">
                <a:solidFill>
                  <a:schemeClr val="tx1"/>
                </a:solidFill>
                <a:latin typeface="CIDFont+F4"/>
              </a:rPr>
              <a:t>Kv</a:t>
            </a:r>
            <a:br>
              <a:rPr lang="en-US" sz="2000" dirty="0">
                <a:solidFill>
                  <a:schemeClr val="tx1"/>
                </a:solidFill>
                <a:latin typeface="CIDFont+F4"/>
              </a:rPr>
            </a:br>
            <a:br>
              <a:rPr lang="en-US" sz="2000" dirty="0">
                <a:solidFill>
                  <a:schemeClr val="tx1"/>
                </a:solidFill>
                <a:latin typeface="CIDFont+F4"/>
              </a:rPr>
            </a:br>
            <a:r>
              <a:rPr lang="en-US" sz="2000" dirty="0">
                <a:solidFill>
                  <a:schemeClr val="tx1"/>
                </a:solidFill>
                <a:latin typeface="CIDFont+F4"/>
              </a:rPr>
              <a:t>6. Check API-526 for nearest orifice area</a:t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br>
              <a:rPr lang="en-US" sz="1800" b="0" i="0" u="none" strike="noStrike" baseline="0" dirty="0">
                <a:latin typeface="CIDFont+F4"/>
              </a:rPr>
            </a:b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2ED9B93-CC33-6B7E-953D-5D4F91174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189" y="2768135"/>
            <a:ext cx="3585882" cy="8068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D440F80-55A5-9838-E25A-676F3184B0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2340" y="3650941"/>
            <a:ext cx="3370729" cy="86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51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B369BF1-A974-3E9F-FB54-BAFED01A9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857934"/>
              </p:ext>
            </p:extLst>
          </p:nvPr>
        </p:nvGraphicFramePr>
        <p:xfrm>
          <a:off x="1997476" y="1722842"/>
          <a:ext cx="529109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5545">
                  <a:extLst>
                    <a:ext uri="{9D8B030D-6E8A-4147-A177-3AD203B41FA5}">
                      <a16:colId xmlns:a16="http://schemas.microsoft.com/office/drawing/2014/main" val="1696210449"/>
                    </a:ext>
                  </a:extLst>
                </a:gridCol>
                <a:gridCol w="2645546">
                  <a:extLst>
                    <a:ext uri="{9D8B030D-6E8A-4147-A177-3AD203B41FA5}">
                      <a16:colId xmlns:a16="http://schemas.microsoft.com/office/drawing/2014/main" val="42924184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Kv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109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11200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301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25E94A0-8D8B-F37E-C1BD-EE03FEAD2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220228"/>
              </p:ext>
            </p:extLst>
          </p:nvPr>
        </p:nvGraphicFramePr>
        <p:xfrm>
          <a:off x="1997473" y="2894695"/>
          <a:ext cx="5291094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45547">
                  <a:extLst>
                    <a:ext uri="{9D8B030D-6E8A-4147-A177-3AD203B41FA5}">
                      <a16:colId xmlns:a16="http://schemas.microsoft.com/office/drawing/2014/main" val="1309186071"/>
                    </a:ext>
                  </a:extLst>
                </a:gridCol>
                <a:gridCol w="2645547">
                  <a:extLst>
                    <a:ext uri="{9D8B030D-6E8A-4147-A177-3AD203B41FA5}">
                      <a16:colId xmlns:a16="http://schemas.microsoft.com/office/drawing/2014/main" val="8908074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Selected orifice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0.11 inch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198575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6A528496-4CA1-8277-F985-8D6B2E8A0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4002" cy="7416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Results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4F1C0BB-446F-FF26-32D8-B02B28E8A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9167"/>
              </p:ext>
            </p:extLst>
          </p:nvPr>
        </p:nvGraphicFramePr>
        <p:xfrm>
          <a:off x="1997473" y="3324868"/>
          <a:ext cx="5291094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5547">
                  <a:extLst>
                    <a:ext uri="{9D8B030D-6E8A-4147-A177-3AD203B41FA5}">
                      <a16:colId xmlns:a16="http://schemas.microsoft.com/office/drawing/2014/main" val="2562132576"/>
                    </a:ext>
                  </a:extLst>
                </a:gridCol>
                <a:gridCol w="2645547">
                  <a:extLst>
                    <a:ext uri="{9D8B030D-6E8A-4147-A177-3AD203B41FA5}">
                      <a16:colId xmlns:a16="http://schemas.microsoft.com/office/drawing/2014/main" val="35711630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PSV Designation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¾” D 1”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353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462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                 Thank you for your attention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Education Institute for Process and Equipment Design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              Mohammadreza </a:t>
            </a:r>
            <a:r>
              <a:rPr lang="en-US" dirty="0" err="1">
                <a:solidFill>
                  <a:schemeClr val="tx1"/>
                </a:solidFill>
              </a:rPr>
              <a:t>Behrouzi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                      +989107884134 </a:t>
            </a:r>
          </a:p>
        </p:txBody>
      </p:sp>
    </p:spTree>
    <p:extLst>
      <p:ext uri="{BB962C8B-B14F-4D97-AF65-F5344CB8AC3E}">
        <p14:creationId xmlns:p14="http://schemas.microsoft.com/office/powerpoint/2010/main" val="16252517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156</TotalTime>
  <Words>213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</vt:lpstr>
      <vt:lpstr>CIDFont+F4</vt:lpstr>
      <vt:lpstr>Trebuchet MS</vt:lpstr>
      <vt:lpstr>Wingdings 3</vt:lpstr>
      <vt:lpstr>Facet</vt:lpstr>
      <vt:lpstr>                                         PSV SIZING in 5 minutes!!</vt:lpstr>
      <vt:lpstr>1. Use the formula below to calculate Relief Load  </vt:lpstr>
      <vt:lpstr>                                        Relief Load Calculation</vt:lpstr>
      <vt:lpstr>2. Calculate orifice area </vt:lpstr>
      <vt:lpstr>                                 Orifice area calculation</vt:lpstr>
      <vt:lpstr>3. Kv calculation  1. Estimate Kv=1  2. Calculate Orifice area  3. Calculate Reynold’s Number according to the following equation :     4. Calculate new Kv      5. Divide calculated orifice area in step 2 by new Kv  6. Check API-526 for nearest orifice area  </vt:lpstr>
      <vt:lpstr>Results</vt:lpstr>
      <vt:lpstr>                    Thank you for your attention      Education Institute for Process and Equipment Design                      Mohammadreza Behrouzi                             +989107884134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Mohammadreza</dc:creator>
  <cp:lastModifiedBy>Behrouzi Mohamadreza</cp:lastModifiedBy>
  <cp:revision>10</cp:revision>
  <dcterms:created xsi:type="dcterms:W3CDTF">2022-07-14T07:04:56Z</dcterms:created>
  <dcterms:modified xsi:type="dcterms:W3CDTF">2022-07-18T13:31:19Z</dcterms:modified>
</cp:coreProperties>
</file>