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smtClean="0"/>
              <a:t>Hydraulic Expansion Scenario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dirty="0" smtClean="0"/>
              <a:t>E-7003-2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</a:t>
            </a:r>
            <a:r>
              <a:rPr lang="en-US" dirty="0" smtClean="0"/>
              <a:t> PSV-5308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1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Use the formula below to calculate Relief Load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8CD952B-0CDC-1F25-0277-899E578E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098" y="817538"/>
            <a:ext cx="8925017" cy="41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8F0661-488B-0BF1-08B6-097C040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                  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sz="2400" dirty="0" smtClean="0">
                <a:solidFill>
                  <a:schemeClr val="tx1"/>
                </a:solidFill>
              </a:rPr>
              <a:t>Relief </a:t>
            </a:r>
            <a:r>
              <a:rPr lang="en-US" sz="2400" dirty="0">
                <a:solidFill>
                  <a:schemeClr val="tx1"/>
                </a:solidFill>
              </a:rPr>
              <a:t>Load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3C9AAD9-B32E-C7DD-2C21-68A092D8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483239"/>
              </p:ext>
            </p:extLst>
          </p:nvPr>
        </p:nvGraphicFramePr>
        <p:xfrm>
          <a:off x="1955020" y="1688426"/>
          <a:ext cx="5626470" cy="210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235">
                  <a:extLst>
                    <a:ext uri="{9D8B030D-6E8A-4147-A177-3AD203B41FA5}">
                      <a16:colId xmlns="" xmlns:a16="http://schemas.microsoft.com/office/drawing/2014/main" val="305955413"/>
                    </a:ext>
                  </a:extLst>
                </a:gridCol>
                <a:gridCol w="2813235">
                  <a:extLst>
                    <a:ext uri="{9D8B030D-6E8A-4147-A177-3AD203B41FA5}">
                      <a16:colId xmlns="" xmlns:a16="http://schemas.microsoft.com/office/drawing/2014/main" val="3052089327"/>
                    </a:ext>
                  </a:extLst>
                </a:gridCol>
              </a:tblGrid>
              <a:tr h="4213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2788526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av ( 1/k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0.000454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02055115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duty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15700000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657660532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specific gravity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4225649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c ( J/</a:t>
                      </a:r>
                      <a:r>
                        <a:rPr lang="en-US" dirty="0" err="1"/>
                        <a:t>kg.K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731744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0DF3D220-D512-52B2-737C-CC295290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188245"/>
              </p:ext>
            </p:extLst>
          </p:nvPr>
        </p:nvGraphicFramePr>
        <p:xfrm>
          <a:off x="1980071" y="4099991"/>
          <a:ext cx="5626472" cy="1328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3236">
                  <a:extLst>
                    <a:ext uri="{9D8B030D-6E8A-4147-A177-3AD203B41FA5}">
                      <a16:colId xmlns="" xmlns:a16="http://schemas.microsoft.com/office/drawing/2014/main" val="2992733762"/>
                    </a:ext>
                  </a:extLst>
                </a:gridCol>
                <a:gridCol w="2813236">
                  <a:extLst>
                    <a:ext uri="{9D8B030D-6E8A-4147-A177-3AD203B41FA5}">
                      <a16:colId xmlns="" xmlns:a16="http://schemas.microsoft.com/office/drawing/2014/main" val="4057643536"/>
                    </a:ext>
                  </a:extLst>
                </a:gridCol>
              </a:tblGrid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(lit/m)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103.44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6888337"/>
                  </a:ext>
                </a:extLst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197.5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190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DA14E0-88B9-4FFA-F552-A2FC7AD8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</a:t>
            </a:r>
            <a:b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2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Calculate orifice area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371AC45-6786-AB90-50F5-39C7021ED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73" y="1245695"/>
            <a:ext cx="8498541" cy="4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0FC7AA-540D-57AC-17C2-9F381069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Orifice </a:t>
            </a:r>
            <a:r>
              <a:rPr lang="en-US" sz="2400" dirty="0">
                <a:solidFill>
                  <a:schemeClr val="tx1"/>
                </a:solidFill>
              </a:rPr>
              <a:t>area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02498C17-4868-3D3A-ACD8-BFC7CC829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936332"/>
              </p:ext>
            </p:extLst>
          </p:nvPr>
        </p:nvGraphicFramePr>
        <p:xfrm>
          <a:off x="1671056" y="1578278"/>
          <a:ext cx="5993414" cy="313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07">
                  <a:extLst>
                    <a:ext uri="{9D8B030D-6E8A-4147-A177-3AD203B41FA5}">
                      <a16:colId xmlns="" xmlns:a16="http://schemas.microsoft.com/office/drawing/2014/main" val="829719644"/>
                    </a:ext>
                  </a:extLst>
                </a:gridCol>
                <a:gridCol w="2996707">
                  <a:extLst>
                    <a:ext uri="{9D8B030D-6E8A-4147-A177-3AD203B41FA5}">
                      <a16:colId xmlns="" xmlns:a16="http://schemas.microsoft.com/office/drawing/2014/main" val="1113941585"/>
                    </a:ext>
                  </a:extLst>
                </a:gridCol>
              </a:tblGrid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3.29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38686532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5377824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8.25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1515829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802361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94920377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885620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Kd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8198465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entury" panose="02040604050505020304" pitchFamily="18" charset="0"/>
                        </a:rPr>
                        <a:t>Kv</a:t>
                      </a:r>
                      <a:endParaRPr lang="en-US" sz="18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925101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8D0C1123-AC23-82F1-11EA-53DDE09E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628878"/>
              </p:ext>
            </p:extLst>
          </p:nvPr>
        </p:nvGraphicFramePr>
        <p:xfrm>
          <a:off x="876823" y="4987878"/>
          <a:ext cx="7678454" cy="896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39227">
                  <a:extLst>
                    <a:ext uri="{9D8B030D-6E8A-4147-A177-3AD203B41FA5}">
                      <a16:colId xmlns="" xmlns:a16="http://schemas.microsoft.com/office/drawing/2014/main" val="1687144066"/>
                    </a:ext>
                  </a:extLst>
                </a:gridCol>
                <a:gridCol w="3839227">
                  <a:extLst>
                    <a:ext uri="{9D8B030D-6E8A-4147-A177-3AD203B41FA5}">
                      <a16:colId xmlns="" xmlns:a16="http://schemas.microsoft.com/office/drawing/2014/main" val="954071134"/>
                    </a:ext>
                  </a:extLst>
                </a:gridCol>
              </a:tblGrid>
              <a:tr h="44841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0.02cm2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2290378"/>
                  </a:ext>
                </a:extLst>
              </a:tr>
              <a:tr h="4484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0.02cm2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6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D2EE5D-C9B8-357C-1FC9-B213F6E3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3. </a:t>
            </a:r>
            <a:r>
              <a:rPr lang="en-US" sz="27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calculation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1. Estimate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=1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2. Calculate Orifice area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3. Calculate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Reynold’s Number according to the following equation :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4. Calculate new </a:t>
            </a:r>
            <a:r>
              <a:rPr lang="en-US" sz="2000" b="0" i="0" u="none" strike="noStrike" baseline="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5.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Divide calculated orifice area in step 2 by new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6. Check API-526 for nearest orifice area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1800" b="0" i="0" u="none" strike="noStrike" baseline="0" dirty="0">
                <a:latin typeface="CIDFont+F4"/>
              </a:rPr>
              <a:t/>
            </a:r>
            <a:br>
              <a:rPr lang="en-US" sz="1800" b="0" i="0" u="none" strike="noStrike" baseline="0" dirty="0">
                <a:latin typeface="CIDFont+F4"/>
              </a:rPr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2ED9B93-CC33-6B7E-953D-5D4F9117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89" y="2517614"/>
            <a:ext cx="3585882" cy="8068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5D440F80-55A5-9838-E25A-676F3184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40" y="3801253"/>
            <a:ext cx="3370729" cy="86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4B369BF1-A974-3E9F-FB54-BAFED01A9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61733"/>
              </p:ext>
            </p:extLst>
          </p:nvPr>
        </p:nvGraphicFramePr>
        <p:xfrm>
          <a:off x="2011124" y="607046"/>
          <a:ext cx="5291091" cy="86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545">
                  <a:extLst>
                    <a:ext uri="{9D8B030D-6E8A-4147-A177-3AD203B41FA5}">
                      <a16:colId xmlns="" xmlns:a16="http://schemas.microsoft.com/office/drawing/2014/main" val="1696210449"/>
                    </a:ext>
                  </a:extLst>
                </a:gridCol>
                <a:gridCol w="2645546">
                  <a:extLst>
                    <a:ext uri="{9D8B030D-6E8A-4147-A177-3AD203B41FA5}">
                      <a16:colId xmlns="" xmlns:a16="http://schemas.microsoft.com/office/drawing/2014/main" val="4292418468"/>
                    </a:ext>
                  </a:extLst>
                </a:gridCol>
              </a:tblGrid>
              <a:tr h="43059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Kv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67109915"/>
                  </a:ext>
                </a:extLst>
              </a:tr>
              <a:tr h="43059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37301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A25E94A0-8D8B-F37E-C1BD-EE03FEAD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52977"/>
              </p:ext>
            </p:extLst>
          </p:nvPr>
        </p:nvGraphicFramePr>
        <p:xfrm>
          <a:off x="2024768" y="1468350"/>
          <a:ext cx="5291094" cy="459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5547">
                  <a:extLst>
                    <a:ext uri="{9D8B030D-6E8A-4147-A177-3AD203B41FA5}">
                      <a16:colId xmlns="" xmlns:a16="http://schemas.microsoft.com/office/drawing/2014/main" val="1309186071"/>
                    </a:ext>
                  </a:extLst>
                </a:gridCol>
                <a:gridCol w="2645547">
                  <a:extLst>
                    <a:ext uri="{9D8B030D-6E8A-4147-A177-3AD203B41FA5}">
                      <a16:colId xmlns="" xmlns:a16="http://schemas.microsoft.com/office/drawing/2014/main" val="890807463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Selected orifice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area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0.11 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619857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="" xmlns:a16="http://schemas.microsoft.com/office/drawing/2014/main" id="{6A528496-4CA1-8277-F985-8D6B2E8A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416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Results</a:t>
            </a:r>
            <a:endParaRPr lang="en-US" sz="24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64F1C0BB-446F-FF26-32D8-B02B28E8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02206"/>
              </p:ext>
            </p:extLst>
          </p:nvPr>
        </p:nvGraphicFramePr>
        <p:xfrm>
          <a:off x="2011121" y="1905501"/>
          <a:ext cx="5291094" cy="470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9683">
                  <a:extLst>
                    <a:ext uri="{9D8B030D-6E8A-4147-A177-3AD203B41FA5}">
                      <a16:colId xmlns="" xmlns:a16="http://schemas.microsoft.com/office/drawing/2014/main" val="2562132576"/>
                    </a:ext>
                  </a:extLst>
                </a:gridCol>
                <a:gridCol w="2641411">
                  <a:extLst>
                    <a:ext uri="{9D8B030D-6E8A-4147-A177-3AD203B41FA5}">
                      <a16:colId xmlns="" xmlns:a16="http://schemas.microsoft.com/office/drawing/2014/main" val="3571163098"/>
                    </a:ext>
                  </a:extLst>
                </a:gridCol>
              </a:tblGrid>
              <a:tr h="4705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PSV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¾” D 1”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4353649"/>
                  </a:ext>
                </a:extLst>
              </a:tr>
            </a:tbl>
          </a:graphicData>
        </a:graphic>
      </p:graphicFrame>
      <p:pic>
        <p:nvPicPr>
          <p:cNvPr id="2050" name="Picture 2" descr="C:\Users\markazi\Pictures\Camera Roll\Cap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21" y="2537062"/>
            <a:ext cx="798036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6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azi\Pictures\Camera Roll\Cap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4" y="252249"/>
            <a:ext cx="1125657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1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                 Thank you for your attention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Education Institute for Process and Equipment Design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Mohammadreza </a:t>
            </a:r>
            <a:r>
              <a:rPr lang="en-US" dirty="0" err="1">
                <a:solidFill>
                  <a:schemeClr val="tx1"/>
                </a:solidFill>
              </a:rPr>
              <a:t>Behrouzi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        +989107884134 </a:t>
            </a:r>
          </a:p>
        </p:txBody>
      </p:sp>
    </p:spTree>
    <p:extLst>
      <p:ext uri="{BB962C8B-B14F-4D97-AF65-F5344CB8AC3E}">
        <p14:creationId xmlns:p14="http://schemas.microsoft.com/office/powerpoint/2010/main" val="1625251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97</Words>
  <Application>Microsoft Office PowerPoint</Application>
  <PresentationFormat>Custom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                                         Hydraulic Expansion Scenario                                     E-7003-2                                    PSV-5308 </vt:lpstr>
      <vt:lpstr>                     1. Use the formula below to calculate Relief Load  </vt:lpstr>
      <vt:lpstr>                                         Relief Load Calculation</vt:lpstr>
      <vt:lpstr>                                                  2. Calculate orifice area </vt:lpstr>
      <vt:lpstr>                                  Orifice area calculation</vt:lpstr>
      <vt:lpstr>3. Kv calculation  1. Estimate Kv=1  2. Calculate Orifice area  3. Calculate Reynold’s Number according to the following equation :     4. Calculate new Kv      5. Divide calculated orifice area in step 2 by new Kv  6. Check API-526 for nearest orifice area  </vt:lpstr>
      <vt:lpstr>                                                 Results</vt:lpstr>
      <vt:lpstr>PowerPoint Presentation</vt:lpstr>
      <vt:lpstr>                    Thank you for your attention      Education Institute for Process and Equipment Design                      Mohammadreza Behrouzi                             +989107884134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markazi</cp:lastModifiedBy>
  <cp:revision>16</cp:revision>
  <dcterms:created xsi:type="dcterms:W3CDTF">2022-07-14T07:04:56Z</dcterms:created>
  <dcterms:modified xsi:type="dcterms:W3CDTF">2022-08-23T16:57:21Z</dcterms:modified>
</cp:coreProperties>
</file>