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-720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E821A-A39A-4DB9-96BF-58499D3BFC2B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B2F9C-FD70-4076-9EB6-36980F0356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29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1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3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4195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2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8734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2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4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05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6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00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9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FDF3-04FE-4935-A2C7-056CBB49B67C}" type="datetimeFigureOut">
              <a:rPr lang="en-US" smtClean="0"/>
              <a:t>8/19/2022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2AD493-482C-4989-A05C-7C878EFEA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9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</a:t>
            </a:r>
            <a:r>
              <a:rPr lang="en-US" dirty="0" smtClean="0"/>
              <a:t>Hydraulic Expansion Scenario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</a:t>
            </a:r>
            <a:r>
              <a:rPr lang="en-US" dirty="0" smtClean="0"/>
              <a:t>E-6003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</a:t>
            </a:r>
            <a:r>
              <a:rPr lang="en-US" dirty="0" smtClean="0"/>
              <a:t>PSV-6085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073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1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>. Use the formula below to calculate Relief Load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8CD952B-0CDC-1F25-0277-899E578EA2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8417" y="967663"/>
            <a:ext cx="8925017" cy="4118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68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8F0661-488B-0BF1-08B6-097C04072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                  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                    </a:t>
            </a:r>
            <a:r>
              <a:rPr lang="en-US" sz="2400" dirty="0" smtClean="0">
                <a:solidFill>
                  <a:schemeClr val="tx1"/>
                </a:solidFill>
              </a:rPr>
              <a:t>Relief </a:t>
            </a:r>
            <a:r>
              <a:rPr lang="en-US" sz="2400" dirty="0">
                <a:solidFill>
                  <a:schemeClr val="tx1"/>
                </a:solidFill>
              </a:rPr>
              <a:t>Load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13C9AAD9-B32E-C7DD-2C21-68A092D8BD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293029"/>
              </p:ext>
            </p:extLst>
          </p:nvPr>
        </p:nvGraphicFramePr>
        <p:xfrm>
          <a:off x="1955020" y="1688426"/>
          <a:ext cx="5626470" cy="210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235">
                  <a:extLst>
                    <a:ext uri="{9D8B030D-6E8A-4147-A177-3AD203B41FA5}">
                      <a16:colId xmlns="" xmlns:a16="http://schemas.microsoft.com/office/drawing/2014/main" val="305955413"/>
                    </a:ext>
                  </a:extLst>
                </a:gridCol>
                <a:gridCol w="2813235">
                  <a:extLst>
                    <a:ext uri="{9D8B030D-6E8A-4147-A177-3AD203B41FA5}">
                      <a16:colId xmlns="" xmlns:a16="http://schemas.microsoft.com/office/drawing/2014/main" val="3052089327"/>
                    </a:ext>
                  </a:extLst>
                </a:gridCol>
              </a:tblGrid>
              <a:tr h="42139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Parameters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2788526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av ( 1/k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0.000454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02055115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duty (watts)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1900000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57660532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specific gravity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42256491"/>
                  </a:ext>
                </a:extLst>
              </a:tr>
              <a:tr h="421392">
                <a:tc>
                  <a:txBody>
                    <a:bodyPr/>
                    <a:lstStyle/>
                    <a:p>
                      <a:r>
                        <a:rPr lang="en-US" dirty="0"/>
                        <a:t>c ( J/</a:t>
                      </a:r>
                      <a:r>
                        <a:rPr lang="en-US" dirty="0" err="1"/>
                        <a:t>kg.K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4176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731744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0DF3D220-D512-52B2-737C-CC29529063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212151"/>
              </p:ext>
            </p:extLst>
          </p:nvPr>
        </p:nvGraphicFramePr>
        <p:xfrm>
          <a:off x="1980071" y="4099991"/>
          <a:ext cx="5626472" cy="132805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13236">
                  <a:extLst>
                    <a:ext uri="{9D8B030D-6E8A-4147-A177-3AD203B41FA5}">
                      <a16:colId xmlns="" xmlns:a16="http://schemas.microsoft.com/office/drawing/2014/main" val="2992733762"/>
                    </a:ext>
                  </a:extLst>
                </a:gridCol>
                <a:gridCol w="2813236">
                  <a:extLst>
                    <a:ext uri="{9D8B030D-6E8A-4147-A177-3AD203B41FA5}">
                      <a16:colId xmlns="" xmlns:a16="http://schemas.microsoft.com/office/drawing/2014/main" val="4057643536"/>
                    </a:ext>
                  </a:extLst>
                </a:gridCol>
              </a:tblGrid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(lit/m)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12.51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6888337"/>
                  </a:ext>
                </a:extLst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750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  <a:tr h="442684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(kg/h)-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705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27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DA14E0-88B9-4FFA-F552-A2FC7AD81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</a:t>
            </a:r>
            <a:b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2</a:t>
            </a:r>
            <a:r>
              <a:rPr lang="en-US" sz="2400" dirty="0">
                <a:solidFill>
                  <a:schemeClr val="tx1"/>
                </a:solidFill>
                <a:latin typeface="Century" panose="02040604050505020304" pitchFamily="18" charset="0"/>
              </a:rPr>
              <a:t>. Calculate orifice area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3371AC45-6786-AB90-50F5-39C7021ED2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773" y="1245695"/>
            <a:ext cx="8498541" cy="4222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944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0FC7AA-540D-57AC-17C2-9F381069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/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                      Orifice </a:t>
            </a:r>
            <a:r>
              <a:rPr lang="en-US" sz="2400" dirty="0">
                <a:solidFill>
                  <a:schemeClr val="tx1"/>
                </a:solidFill>
              </a:rPr>
              <a:t>area calculation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02498C17-4868-3D3A-ACD8-BFC7CC829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75510"/>
              </p:ext>
            </p:extLst>
          </p:nvPr>
        </p:nvGraphicFramePr>
        <p:xfrm>
          <a:off x="1671056" y="1578278"/>
          <a:ext cx="5993414" cy="313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6707">
                  <a:extLst>
                    <a:ext uri="{9D8B030D-6E8A-4147-A177-3AD203B41FA5}">
                      <a16:colId xmlns="" xmlns:a16="http://schemas.microsoft.com/office/drawing/2014/main" val="829719644"/>
                    </a:ext>
                  </a:extLst>
                </a:gridCol>
                <a:gridCol w="2996707">
                  <a:extLst>
                    <a:ext uri="{9D8B030D-6E8A-4147-A177-3AD203B41FA5}">
                      <a16:colId xmlns="" xmlns:a16="http://schemas.microsoft.com/office/drawing/2014/main" val="1113941585"/>
                    </a:ext>
                  </a:extLst>
                </a:gridCol>
              </a:tblGrid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12.51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38686532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85377824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8.25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51515829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 barg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802361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94920377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0.65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885620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Kd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8198465"/>
                  </a:ext>
                </a:extLst>
              </a:tr>
              <a:tr h="391589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entury" panose="02040604050505020304" pitchFamily="18" charset="0"/>
                        </a:rPr>
                        <a:t>Kv</a:t>
                      </a:r>
                      <a:endParaRPr lang="en-US" sz="1800" dirty="0"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entury" panose="02040604050505020304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9251019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8D0C1123-AC23-82F1-11EA-53DDE09EDB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06203"/>
              </p:ext>
            </p:extLst>
          </p:nvPr>
        </p:nvGraphicFramePr>
        <p:xfrm>
          <a:off x="876823" y="4987878"/>
          <a:ext cx="7678454" cy="8968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39227">
                  <a:extLst>
                    <a:ext uri="{9D8B030D-6E8A-4147-A177-3AD203B41FA5}">
                      <a16:colId xmlns="" xmlns:a16="http://schemas.microsoft.com/office/drawing/2014/main" val="1687144066"/>
                    </a:ext>
                  </a:extLst>
                </a:gridCol>
                <a:gridCol w="3839227">
                  <a:extLst>
                    <a:ext uri="{9D8B030D-6E8A-4147-A177-3AD203B41FA5}">
                      <a16:colId xmlns="" xmlns:a16="http://schemas.microsoft.com/office/drawing/2014/main" val="954071134"/>
                    </a:ext>
                  </a:extLst>
                </a:gridCol>
              </a:tblGrid>
              <a:tr h="44841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Area-API521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0.078cm2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02290378"/>
                  </a:ext>
                </a:extLst>
              </a:tr>
              <a:tr h="44841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Calculated Orifice Area-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Topsoe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0.08cm2</a:t>
                      </a:r>
                      <a:endParaRPr lang="en-US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6663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D2EE5D-C9B8-357C-1FC9-B213F6E3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>
            <a:normAutofit fontScale="90000"/>
          </a:bodyPr>
          <a:lstStyle/>
          <a:p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3. </a:t>
            </a:r>
            <a:r>
              <a:rPr lang="en-US" sz="27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700" dirty="0">
                <a:solidFill>
                  <a:schemeClr val="tx1"/>
                </a:solidFill>
                <a:latin typeface="Century" panose="02040604050505020304" pitchFamily="18" charset="0"/>
              </a:rPr>
              <a:t> calculation</a:t>
            </a:r>
            <a: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1. Estimate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=1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2. Calculate Orifice area</a:t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3. Calculate 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Reynold’s Number according to the following equation :</a:t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4. Calculate new </a:t>
            </a:r>
            <a:r>
              <a:rPr lang="en-US" sz="2000" b="0" i="0" u="none" strike="noStrike" baseline="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b="0" i="0" u="none" strike="noStrike" baseline="0" dirty="0">
                <a:solidFill>
                  <a:schemeClr val="tx1"/>
                </a:solidFill>
                <a:latin typeface="Century" panose="02040604050505020304" pitchFamily="18" charset="0"/>
              </a:rPr>
              <a:t>5. 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Divide calculated orifice area in step 2 by new </a:t>
            </a:r>
            <a:r>
              <a:rPr lang="en-US" sz="2000" dirty="0" err="1">
                <a:solidFill>
                  <a:schemeClr val="tx1"/>
                </a:solidFill>
                <a:latin typeface="Century" panose="02040604050505020304" pitchFamily="18" charset="0"/>
              </a:rPr>
              <a:t>Kv</a:t>
            </a: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</a:br>
            <a:r>
              <a:rPr lang="en-US" sz="2000" dirty="0">
                <a:solidFill>
                  <a:schemeClr val="tx1"/>
                </a:solidFill>
                <a:latin typeface="Century" panose="02040604050505020304" pitchFamily="18" charset="0"/>
              </a:rPr>
              <a:t>6. Check API-526 for nearest orifice area</a:t>
            </a:r>
            <a: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  <a:t/>
            </a:r>
            <a:br>
              <a:rPr lang="en-US" sz="2000" b="0" i="0" u="none" strike="noStrike" baseline="0" dirty="0">
                <a:solidFill>
                  <a:schemeClr val="tx1"/>
                </a:solidFill>
                <a:latin typeface="CIDFont+F4"/>
              </a:rPr>
            </a:br>
            <a:r>
              <a:rPr lang="en-US" sz="1800" b="0" i="0" u="none" strike="noStrike" baseline="0" dirty="0">
                <a:latin typeface="CIDFont+F4"/>
              </a:rPr>
              <a:t/>
            </a:r>
            <a:br>
              <a:rPr lang="en-US" sz="1800" b="0" i="0" u="none" strike="noStrike" baseline="0" dirty="0">
                <a:latin typeface="CIDFont+F4"/>
              </a:rPr>
            </a:b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82ED9B93-CC33-6B7E-953D-5D4F91174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6189" y="2517614"/>
            <a:ext cx="3585882" cy="8068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5D440F80-55A5-9838-E25A-676F3184B0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2340" y="3801253"/>
            <a:ext cx="3370729" cy="869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516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="" xmlns:a16="http://schemas.microsoft.com/office/drawing/2014/main" id="{4B369BF1-A974-3E9F-FB54-BAFED01A98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36919"/>
              </p:ext>
            </p:extLst>
          </p:nvPr>
        </p:nvGraphicFramePr>
        <p:xfrm>
          <a:off x="2011124" y="607046"/>
          <a:ext cx="5291091" cy="86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5545">
                  <a:extLst>
                    <a:ext uri="{9D8B030D-6E8A-4147-A177-3AD203B41FA5}">
                      <a16:colId xmlns="" xmlns:a16="http://schemas.microsoft.com/office/drawing/2014/main" val="1696210449"/>
                    </a:ext>
                  </a:extLst>
                </a:gridCol>
                <a:gridCol w="2645546">
                  <a:extLst>
                    <a:ext uri="{9D8B030D-6E8A-4147-A177-3AD203B41FA5}">
                      <a16:colId xmlns="" xmlns:a16="http://schemas.microsoft.com/office/drawing/2014/main" val="4292418468"/>
                    </a:ext>
                  </a:extLst>
                </a:gridCol>
              </a:tblGrid>
              <a:tr h="430595">
                <a:tc>
                  <a:txBody>
                    <a:bodyPr/>
                    <a:lstStyle/>
                    <a:p>
                      <a:r>
                        <a:rPr lang="en-US" b="0" dirty="0" err="1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Kv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67109915"/>
                  </a:ext>
                </a:extLst>
              </a:tr>
              <a:tr h="43059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48523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337301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="" xmlns:a16="http://schemas.microsoft.com/office/drawing/2014/main" id="{A25E94A0-8D8B-F37E-C1BD-EE03FEAD22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752977"/>
              </p:ext>
            </p:extLst>
          </p:nvPr>
        </p:nvGraphicFramePr>
        <p:xfrm>
          <a:off x="2024768" y="1468350"/>
          <a:ext cx="5291094" cy="45970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45547">
                  <a:extLst>
                    <a:ext uri="{9D8B030D-6E8A-4147-A177-3AD203B41FA5}">
                      <a16:colId xmlns="" xmlns:a16="http://schemas.microsoft.com/office/drawing/2014/main" val="1309186071"/>
                    </a:ext>
                  </a:extLst>
                </a:gridCol>
                <a:gridCol w="2645547">
                  <a:extLst>
                    <a:ext uri="{9D8B030D-6E8A-4147-A177-3AD203B41FA5}">
                      <a16:colId xmlns="" xmlns:a16="http://schemas.microsoft.com/office/drawing/2014/main" val="890807463"/>
                    </a:ext>
                  </a:extLst>
                </a:gridCol>
              </a:tblGrid>
              <a:tr h="459705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Selected orifice 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area</a:t>
                      </a:r>
                      <a:endParaRPr lang="en-US" b="0" dirty="0">
                        <a:solidFill>
                          <a:schemeClr val="tx1"/>
                        </a:solidFill>
                        <a:latin typeface="Century" panose="020406040505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0.11 inch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6198575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="" xmlns:a16="http://schemas.microsoft.com/office/drawing/2014/main" id="{6A528496-4CA1-8277-F985-8D6B2E8A0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274002" cy="74168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entury" panose="02040604050505020304" pitchFamily="18" charset="0"/>
              </a:rPr>
              <a:t>                                                 Results</a:t>
            </a:r>
            <a:endParaRPr lang="en-US" sz="2400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64F1C0BB-446F-FF26-32D8-B02B28E8A3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802206"/>
              </p:ext>
            </p:extLst>
          </p:nvPr>
        </p:nvGraphicFramePr>
        <p:xfrm>
          <a:off x="2011121" y="1905501"/>
          <a:ext cx="5291094" cy="47051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683">
                  <a:extLst>
                    <a:ext uri="{9D8B030D-6E8A-4147-A177-3AD203B41FA5}">
                      <a16:colId xmlns="" xmlns:a16="http://schemas.microsoft.com/office/drawing/2014/main" val="2562132576"/>
                    </a:ext>
                  </a:extLst>
                </a:gridCol>
                <a:gridCol w="2641411">
                  <a:extLst>
                    <a:ext uri="{9D8B030D-6E8A-4147-A177-3AD203B41FA5}">
                      <a16:colId xmlns="" xmlns:a16="http://schemas.microsoft.com/office/drawing/2014/main" val="3571163098"/>
                    </a:ext>
                  </a:extLst>
                </a:gridCol>
              </a:tblGrid>
              <a:tr h="470518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PSV Designation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</a:rPr>
                        <a:t>¾” D 1”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04353649"/>
                  </a:ext>
                </a:extLst>
              </a:tr>
            </a:tbl>
          </a:graphicData>
        </a:graphic>
      </p:graphicFrame>
      <p:pic>
        <p:nvPicPr>
          <p:cNvPr id="2050" name="Picture 2" descr="C:\Users\markazi\Pictures\Camera Roll\Capture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021" y="2537062"/>
            <a:ext cx="7980363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462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arkazi\Pictures\Camera Roll\Capture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4" y="252249"/>
            <a:ext cx="11256579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6161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219</TotalTime>
  <Words>97</Words>
  <Application>Microsoft Office PowerPoint</Application>
  <PresentationFormat>Custom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                                         Hydraulic Expansion Scenario                                     E-6003                                   PSV-6085  </vt:lpstr>
      <vt:lpstr>    1. Use the formula below to calculate Relief Load  </vt:lpstr>
      <vt:lpstr>                                         Relief Load Calculation</vt:lpstr>
      <vt:lpstr>                                                  2. Calculate orifice area </vt:lpstr>
      <vt:lpstr>                                  Orifice area calculation</vt:lpstr>
      <vt:lpstr>3. Kv calculation  1. Estimate Kv=1  2. Calculate Orifice area  3. Calculate Reynold’s Number according to the following equation :     4. Calculate new Kv      5. Divide calculated orifice area in step 2 by new Kv  6. Check API-526 for nearest orifice area  </vt:lpstr>
      <vt:lpstr>                                                 Results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Mohammadreza</dc:creator>
  <cp:lastModifiedBy>markazi</cp:lastModifiedBy>
  <cp:revision>16</cp:revision>
  <dcterms:created xsi:type="dcterms:W3CDTF">2022-07-14T07:04:56Z</dcterms:created>
  <dcterms:modified xsi:type="dcterms:W3CDTF">2022-08-19T17:37:46Z</dcterms:modified>
</cp:coreProperties>
</file>