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257" r:id="rId3"/>
    <p:sldId id="259" r:id="rId4"/>
    <p:sldId id="268" r:id="rId5"/>
    <p:sldId id="260" r:id="rId6"/>
    <p:sldId id="332" r:id="rId7"/>
    <p:sldId id="333" r:id="rId8"/>
    <p:sldId id="334" r:id="rId9"/>
    <p:sldId id="325" r:id="rId10"/>
    <p:sldId id="326" r:id="rId11"/>
    <p:sldId id="327" r:id="rId12"/>
    <p:sldId id="328" r:id="rId13"/>
    <p:sldId id="33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                               </a:t>
            </a:r>
            <a:r>
              <a:rPr lang="en-US" sz="2800" b="1" dirty="0" smtClean="0">
                <a:latin typeface="Century" panose="02040604050505020304" pitchFamily="18" charset="0"/>
              </a:rPr>
              <a:t>       </a:t>
            </a:r>
            <a:r>
              <a:rPr lang="en-US" sz="2800" b="1" dirty="0" smtClean="0">
                <a:latin typeface="Century" panose="02040604050505020304" pitchFamily="18" charset="0"/>
              </a:rPr>
              <a:t> PSV-5384-5386</a:t>
            </a:r>
            <a:endParaRPr lang="en-US" sz="2800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                                     Fire </a:t>
            </a:r>
            <a:r>
              <a:rPr lang="en-US" sz="2800" b="1" dirty="0">
                <a:latin typeface="Century" panose="02040604050505020304" pitchFamily="18" charset="0"/>
              </a:rPr>
              <a:t>Scenario</a:t>
            </a:r>
          </a:p>
          <a:p>
            <a:pPr marL="0" indent="0">
              <a:buNone/>
            </a:pPr>
            <a:endParaRPr lang="en-US" sz="2800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                                  </a:t>
            </a:r>
            <a:r>
              <a:rPr lang="en-US" sz="2800" b="1" dirty="0" smtClean="0">
                <a:latin typeface="Century" panose="02040604050505020304" pitchFamily="18" charset="0"/>
              </a:rPr>
              <a:t> </a:t>
            </a: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wetted </a:t>
            </a:r>
            <a:r>
              <a:rPr lang="en-US" sz="2800" b="1" dirty="0">
                <a:latin typeface="Century" panose="02040604050505020304" pitchFamily="18" charset="0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azi\Pictures\Camera Roll\Capture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0" y="678873"/>
            <a:ext cx="9339695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</a:t>
            </a:r>
            <a:r>
              <a:rPr lang="en-US" dirty="0" smtClean="0">
                <a:latin typeface="Century" panose="02040604050505020304" pitchFamily="18" charset="0"/>
              </a:rPr>
              <a:t>21barg</a:t>
            </a:r>
            <a:r>
              <a:rPr lang="en-US" dirty="0">
                <a:latin typeface="Century" panose="02040604050505020304" pitchFamily="18" charset="0"/>
              </a:rPr>
              <a:t>. Even though selecting  Conventional type is not </a:t>
            </a:r>
            <a:r>
              <a:rPr lang="en-US" dirty="0" smtClean="0">
                <a:latin typeface="Century" panose="02040604050505020304" pitchFamily="18" charset="0"/>
              </a:rPr>
              <a:t>recommended</a:t>
            </a:r>
            <a:r>
              <a:rPr lang="en-US" dirty="0">
                <a:latin typeface="Century" panose="02040604050505020304" pitchFamily="18" charset="0"/>
              </a:rPr>
              <a:t>, Conventional type has been selected by LESER.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60130"/>
              </p:ext>
            </p:extLst>
          </p:nvPr>
        </p:nvGraphicFramePr>
        <p:xfrm>
          <a:off x="2129655" y="1163548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xmlns="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1.5 </a:t>
                      </a:r>
                      <a:r>
                        <a:rPr lang="en-US" dirty="0" err="1" smtClean="0"/>
                        <a:t>barg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14.5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1230706" y="2405849"/>
            <a:ext cx="7327900" cy="3895309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Material </a:t>
            </a:r>
            <a:r>
              <a:rPr lang="en-US" dirty="0" smtClean="0">
                <a:latin typeface="Century" panose="02040604050505020304" pitchFamily="18" charset="0"/>
              </a:rPr>
              <a:t>Selection</a:t>
            </a:r>
          </a:p>
          <a:p>
            <a:pPr marL="0" indent="0" algn="ctr">
              <a:buNone/>
            </a:pPr>
            <a:r>
              <a:rPr lang="en-US" dirty="0" smtClean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methanol then </a:t>
            </a:r>
            <a:r>
              <a:rPr lang="en-US" dirty="0" smtClean="0">
                <a:latin typeface="Century" panose="02040604050505020304" pitchFamily="18" charset="0"/>
              </a:rPr>
              <a:t>A-216 WCB is selected for its body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markazi\Pictures\Camera Roll\Captur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955962"/>
            <a:ext cx="9171709" cy="56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</a:t>
            </a:r>
            <a:r>
              <a:rPr lang="en-US" sz="2000" dirty="0" smtClean="0">
                <a:latin typeface="Century" panose="02040604050505020304" pitchFamily="18" charset="0"/>
              </a:rPr>
              <a:t>Discussion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Century" panose="02040604050505020304" pitchFamily="18" charset="0"/>
              </a:rPr>
              <a:t>The relief load calculated by TOPSOE greatly differs by my calculation and that of TCC which is due to change in X-5001 height later in project.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Century" panose="02040604050505020304" pitchFamily="18" charset="0"/>
              </a:rPr>
              <a:t>Another thing is that by my calculation 2J3 is suitable for this but TOPSOE has selected 2H3. </a:t>
            </a:r>
          </a:p>
          <a:p>
            <a:pPr marL="0" indent="0">
              <a:buNone/>
            </a:pPr>
            <a:endParaRPr lang="en-US" sz="20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latin typeface="Century" panose="02040604050505020304" pitchFamily="18" charset="0"/>
              </a:rPr>
              <a:t>                                                                TCC Calculation</a:t>
            </a:r>
            <a:endParaRPr lang="en-US" sz="20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Century" panose="02040604050505020304" pitchFamily="18" charset="0"/>
            </a:endParaRPr>
          </a:p>
        </p:txBody>
      </p:sp>
      <p:pic>
        <p:nvPicPr>
          <p:cNvPr id="3074" name="Picture 2" descr="C:\Users\markazi\Pictures\Camera Roll\Capture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7" y="2867890"/>
            <a:ext cx="4959927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8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PSV SIZING PROCEDURE FOR UNWETTED FIRE SCENARIO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4.Select proper PSV type by checking backpressure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6.Use API-520 Part2 to detail its construction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6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K.N Drum and exposed to fire then a fire scenario is defined.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2BA6C36-06AA-7608-4D45-7B3262DC2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11315"/>
              </p:ext>
            </p:extLst>
          </p:nvPr>
        </p:nvGraphicFramePr>
        <p:xfrm>
          <a:off x="149933" y="191815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4034018492"/>
                    </a:ext>
                  </a:extLst>
                </a:gridCol>
                <a:gridCol w="2002140">
                  <a:extLst>
                    <a:ext uri="{9D8B030D-6E8A-4147-A177-3AD203B41FA5}">
                      <a16:colId xmlns:a16="http://schemas.microsoft.com/office/drawing/2014/main" xmlns="" val="1712811002"/>
                    </a:ext>
                  </a:extLst>
                </a:gridCol>
                <a:gridCol w="2287749">
                  <a:extLst>
                    <a:ext uri="{9D8B030D-6E8A-4147-A177-3AD203B41FA5}">
                      <a16:colId xmlns:a16="http://schemas.microsoft.com/office/drawing/2014/main" xmlns="" val="886052805"/>
                    </a:ext>
                  </a:extLst>
                </a:gridCol>
                <a:gridCol w="1806111">
                  <a:extLst>
                    <a:ext uri="{9D8B030D-6E8A-4147-A177-3AD203B41FA5}">
                      <a16:colId xmlns:a16="http://schemas.microsoft.com/office/drawing/2014/main" xmlns="" val="1905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93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3.9m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32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3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4.555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Set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19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233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Methanol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Relieving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23.99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0.8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30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Cp/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Cv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1.1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478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C17455-0E39-C32D-81CD-988AD702A056}"/>
              </a:ext>
            </a:extLst>
          </p:cNvPr>
          <p:cNvSpPr txBox="1"/>
          <p:nvPr/>
        </p:nvSpPr>
        <p:spPr>
          <a:xfrm>
            <a:off x="199747" y="86102"/>
            <a:ext cx="107453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</a:t>
            </a:r>
            <a:r>
              <a:rPr lang="en-US" dirty="0" smtClean="0">
                <a:latin typeface="Century" panose="02040604050505020304" pitchFamily="18" charset="0"/>
              </a:rPr>
              <a:t>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Where adequate drainage and firefighting equipment do not exist, Equation (8) should be used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6244F3-7CF9-4266-E40D-5B4D1AE6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146"/>
            <a:ext cx="9359888" cy="3550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AA747E-FC11-5393-DA7F-A91C9930E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756" y="5058750"/>
            <a:ext cx="1936376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38B4DC-0E2A-62CA-F593-E782C4521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461" y="5644811"/>
            <a:ext cx="5342965" cy="4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 </a:t>
            </a:r>
            <a:r>
              <a:rPr lang="en-US" b="1" dirty="0" smtClean="0">
                <a:latin typeface="Century" panose="02040604050505020304" pitchFamily="18" charset="0"/>
              </a:rPr>
              <a:t>Calculation</a:t>
            </a: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</a:t>
            </a:r>
            <a:endParaRPr lang="en-US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</a:t>
            </a:r>
            <a:r>
              <a:rPr lang="en-US" b="1" dirty="0" smtClean="0">
                <a:latin typeface="Century" panose="02040604050505020304" pitchFamily="18" charset="0"/>
              </a:rPr>
              <a:t>              </a:t>
            </a: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5E3FA42-4588-A0F5-5747-35380E1F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48594"/>
              </p:ext>
            </p:extLst>
          </p:nvPr>
        </p:nvGraphicFramePr>
        <p:xfrm>
          <a:off x="3199683" y="1708987"/>
          <a:ext cx="4064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1942840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124489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21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</a:t>
                      </a:r>
                      <a:r>
                        <a:rPr lang="en-US" sz="1400" dirty="0">
                          <a:latin typeface="Century" panose="02040604050505020304" pitchFamily="18" charset="0"/>
                        </a:rPr>
                        <a:t>w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72.4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4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200" dirty="0">
                          <a:latin typeface="Century" panose="02040604050505020304" pitchFamily="18" charset="0"/>
                        </a:rPr>
                        <a:t>2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70900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526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F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78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λ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832 </a:t>
                      </a:r>
                      <a:r>
                        <a:rPr lang="en-US" dirty="0" err="1" smtClean="0">
                          <a:latin typeface="Century" panose="02040604050505020304" pitchFamily="18" charset="0"/>
                        </a:rPr>
                        <a:t>kj</a:t>
                      </a:r>
                      <a:r>
                        <a:rPr lang="en-US" dirty="0" smtClean="0">
                          <a:latin typeface="Century" panose="02040604050505020304" pitchFamily="18" charset="0"/>
                        </a:rPr>
                        <a:t>/kg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651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Relief load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10269 </a:t>
                      </a:r>
                      <a:r>
                        <a:rPr lang="en-US" dirty="0" smtClean="0">
                          <a:latin typeface="Century" panose="02040604050505020304" pitchFamily="18" charset="0"/>
                        </a:rPr>
                        <a:t>kg/h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0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8E7D9E-7353-715A-4C17-51377840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3.Calculate orifice area</a:t>
            </a: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Determine if it is in critical flow: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If so, then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B67090-E28A-FE98-3147-EFDEEC7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2" y="1424127"/>
            <a:ext cx="6382871" cy="206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EA9852-F28E-2A56-618F-3DE73EE3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82" y="4372254"/>
            <a:ext cx="1900518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8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D78A94-73BD-0B21-8583-EC4900F3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897645"/>
            <a:ext cx="6705600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3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67CA63-47CF-107E-396D-3475E069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573" y="345141"/>
            <a:ext cx="6239435" cy="6167718"/>
          </a:xfrm>
        </p:spPr>
      </p:pic>
    </p:spTree>
    <p:extLst>
      <p:ext uri="{BB962C8B-B14F-4D97-AF65-F5344CB8AC3E}">
        <p14:creationId xmlns:p14="http://schemas.microsoft.com/office/powerpoint/2010/main" val="236877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more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than </a:t>
            </a:r>
            <a:r>
              <a:rPr lang="en-US" dirty="0" smtClean="0">
                <a:latin typeface="Century" panose="02040604050505020304" pitchFamily="18" charset="0"/>
              </a:rPr>
              <a:t>0.78  </a:t>
            </a:r>
            <a:r>
              <a:rPr lang="en-US" dirty="0">
                <a:latin typeface="Century" panose="02040604050505020304" pitchFamily="18" charset="0"/>
              </a:rPr>
              <a:t>inch then </a:t>
            </a:r>
            <a:r>
              <a:rPr lang="en-US" dirty="0">
                <a:latin typeface="Century" panose="02040604050505020304" pitchFamily="18" charset="0"/>
              </a:rPr>
              <a:t>J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is selected. Also, by checking its rating and temperature 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limitation, </a:t>
            </a:r>
            <a:r>
              <a:rPr lang="en-US" dirty="0" smtClean="0">
                <a:latin typeface="Century" panose="02040604050505020304" pitchFamily="18" charset="0"/>
              </a:rPr>
              <a:t>2J3 </a:t>
            </a:r>
            <a:r>
              <a:rPr lang="en-US" dirty="0">
                <a:latin typeface="Century" panose="02040604050505020304" pitchFamily="18" charset="0"/>
              </a:rPr>
              <a:t>is </a:t>
            </a:r>
            <a:r>
              <a:rPr lang="en-US" dirty="0" smtClean="0">
                <a:latin typeface="Century" panose="02040604050505020304" pitchFamily="18" charset="0"/>
              </a:rPr>
              <a:t>selected. But </a:t>
            </a:r>
            <a:r>
              <a:rPr lang="en-US" dirty="0" err="1" smtClean="0">
                <a:latin typeface="Century" panose="02040604050505020304" pitchFamily="18" charset="0"/>
              </a:rPr>
              <a:t>Topsoe</a:t>
            </a:r>
            <a:r>
              <a:rPr lang="en-US" dirty="0" smtClean="0">
                <a:latin typeface="Century" panose="02040604050505020304" pitchFamily="18" charset="0"/>
              </a:rPr>
              <a:t> has selected </a:t>
            </a:r>
            <a:r>
              <a:rPr lang="en-US" dirty="0" smtClean="0">
                <a:latin typeface="Century" panose="02040604050505020304" pitchFamily="18" charset="0"/>
              </a:rPr>
              <a:t>2H3  </a:t>
            </a:r>
            <a:r>
              <a:rPr lang="en-US" dirty="0" smtClean="0">
                <a:latin typeface="Century" panose="02040604050505020304" pitchFamily="18" charset="0"/>
              </a:rPr>
              <a:t>in site 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15" y="1890944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343</Words>
  <Application>Microsoft Office PowerPoint</Application>
  <PresentationFormat>Custom</PresentationFormat>
  <Paragraphs>129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17</cp:revision>
  <dcterms:created xsi:type="dcterms:W3CDTF">2022-07-30T13:26:46Z</dcterms:created>
  <dcterms:modified xsi:type="dcterms:W3CDTF">2022-08-24T17:42:39Z</dcterms:modified>
</cp:coreProperties>
</file>