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0" r:id="rId2"/>
    <p:sldId id="257" r:id="rId3"/>
    <p:sldId id="259" r:id="rId4"/>
    <p:sldId id="268" r:id="rId5"/>
    <p:sldId id="322" r:id="rId6"/>
    <p:sldId id="323" r:id="rId7"/>
    <p:sldId id="260" r:id="rId8"/>
    <p:sldId id="324" r:id="rId9"/>
    <p:sldId id="325" r:id="rId10"/>
    <p:sldId id="326" r:id="rId11"/>
    <p:sldId id="327" r:id="rId12"/>
    <p:sldId id="328" r:id="rId13"/>
    <p:sldId id="32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6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36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92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56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4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5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8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1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2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1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2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7BD627-3E57-9C21-6D49-D9C2D8C4A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                                                              </a:t>
            </a:r>
            <a:r>
              <a:rPr lang="en-US" dirty="0" smtClean="0">
                <a:latin typeface="Century" panose="02040604050505020304" pitchFamily="18" charset="0"/>
              </a:rPr>
              <a:t>          </a:t>
            </a:r>
            <a:r>
              <a:rPr lang="en-US" b="1" dirty="0" smtClean="0">
                <a:latin typeface="Century" panose="02040604050505020304" pitchFamily="18" charset="0"/>
              </a:rPr>
              <a:t>PSV-3163</a:t>
            </a: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     Fire Scenario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 Unwetted Surface</a:t>
            </a:r>
          </a:p>
        </p:txBody>
      </p:sp>
    </p:spTree>
    <p:extLst>
      <p:ext uri="{BB962C8B-B14F-4D97-AF65-F5344CB8AC3E}">
        <p14:creationId xmlns:p14="http://schemas.microsoft.com/office/powerpoint/2010/main" val="425831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rkazi\Pictures\Camera Roll\Capture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3" y="713984"/>
            <a:ext cx="8307105" cy="532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125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7DFCD4-4115-59AC-5797-7D421C25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latin typeface="Century" panose="02040604050505020304" pitchFamily="18" charset="0"/>
              </a:rPr>
              <a:t>Select proper PSV type by checking backpressure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According to licensor data, superimposed and build-up backpressure are max 1.5 and </a:t>
            </a:r>
            <a:r>
              <a:rPr lang="en-US" dirty="0" smtClean="0">
                <a:latin typeface="Century" panose="02040604050505020304" pitchFamily="18" charset="0"/>
              </a:rPr>
              <a:t>19.4</a:t>
            </a:r>
            <a:r>
              <a:rPr lang="en-US" dirty="0" smtClean="0">
                <a:latin typeface="Century" panose="02040604050505020304" pitchFamily="18" charset="0"/>
              </a:rPr>
              <a:t> </a:t>
            </a:r>
            <a:r>
              <a:rPr lang="en-US" dirty="0" err="1" smtClean="0">
                <a:latin typeface="Century" panose="02040604050505020304" pitchFamily="18" charset="0"/>
              </a:rPr>
              <a:t>barg</a:t>
            </a:r>
            <a:r>
              <a:rPr lang="en-US" dirty="0" smtClean="0">
                <a:latin typeface="Century" panose="02040604050505020304" pitchFamily="18" charset="0"/>
              </a:rPr>
              <a:t>. Since the backpressure is constant and the maximum backpressure is </a:t>
            </a:r>
            <a:r>
              <a:rPr lang="en-US" dirty="0" smtClean="0">
                <a:latin typeface="Century" panose="02040604050505020304" pitchFamily="18" charset="0"/>
              </a:rPr>
              <a:t>21</a:t>
            </a:r>
            <a:r>
              <a:rPr lang="en-US" dirty="0" smtClean="0">
                <a:latin typeface="Century" panose="02040604050505020304" pitchFamily="18" charset="0"/>
              </a:rPr>
              <a:t>% </a:t>
            </a:r>
            <a:r>
              <a:rPr lang="en-US" dirty="0" smtClean="0">
                <a:latin typeface="Century" panose="02040604050505020304" pitchFamily="18" charset="0"/>
              </a:rPr>
              <a:t>a </a:t>
            </a:r>
            <a:r>
              <a:rPr lang="en-US" dirty="0" smtClean="0">
                <a:latin typeface="Century" panose="02040604050505020304" pitchFamily="18" charset="0"/>
              </a:rPr>
              <a:t>conventional </a:t>
            </a:r>
            <a:r>
              <a:rPr lang="en-US" dirty="0" smtClean="0">
                <a:latin typeface="Century" panose="02040604050505020304" pitchFamily="18" charset="0"/>
              </a:rPr>
              <a:t>type could be selected.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985B6204-77F7-84EF-7F23-BDCF3FAA4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013511"/>
              </p:ext>
            </p:extLst>
          </p:nvPr>
        </p:nvGraphicFramePr>
        <p:xfrm>
          <a:off x="3507518" y="1163548"/>
          <a:ext cx="52831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066">
                  <a:extLst>
                    <a:ext uri="{9D8B030D-6E8A-4147-A177-3AD203B41FA5}">
                      <a16:colId xmlns="" xmlns:a16="http://schemas.microsoft.com/office/drawing/2014/main" val="3662270742"/>
                    </a:ext>
                  </a:extLst>
                </a:gridCol>
                <a:gridCol w="1761066">
                  <a:extLst>
                    <a:ext uri="{9D8B030D-6E8A-4147-A177-3AD203B41FA5}">
                      <a16:colId xmlns="" xmlns:a16="http://schemas.microsoft.com/office/drawing/2014/main" val="1512758537"/>
                    </a:ext>
                  </a:extLst>
                </a:gridCol>
                <a:gridCol w="1761066">
                  <a:extLst>
                    <a:ext uri="{9D8B030D-6E8A-4147-A177-3AD203B41FA5}">
                      <a16:colId xmlns="" xmlns:a16="http://schemas.microsoft.com/office/drawing/2014/main" val="2239838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superimposed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Build-up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223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1.5 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19.4 </a:t>
                      </a:r>
                      <a:r>
                        <a:rPr lang="en-US" dirty="0"/>
                        <a:t>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21barg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790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858734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BDB3763-C334-3F77-38C8-80E675A465F0}"/>
              </a:ext>
            </a:extLst>
          </p:cNvPr>
          <p:cNvGrpSpPr>
            <a:grpSpLocks/>
          </p:cNvGrpSpPr>
          <p:nvPr/>
        </p:nvGrpSpPr>
        <p:grpSpPr bwMode="auto">
          <a:xfrm>
            <a:off x="2658673" y="2342368"/>
            <a:ext cx="7327900" cy="3991042"/>
            <a:chOff x="0" y="0"/>
            <a:chExt cx="11540" cy="9882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8135E3BF-242E-6535-9661-911D71F40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" y="0"/>
              <a:ext cx="115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904883BB-6AC5-2990-1FA3-B054F7327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11540" cy="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687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AA62AF-5E6B-0C85-A49F-4E6B6C546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entury" panose="02040604050505020304" pitchFamily="18" charset="0"/>
              </a:rPr>
              <a:t>                                                                Material Selection</a:t>
            </a:r>
          </a:p>
          <a:p>
            <a:pPr marL="0" indent="0">
              <a:buNone/>
            </a:pPr>
            <a:r>
              <a:rPr lang="en-US" dirty="0" smtClean="0">
                <a:latin typeface="Century" panose="02040604050505020304" pitchFamily="18" charset="0"/>
              </a:rPr>
              <a:t>                                Since it is </a:t>
            </a:r>
            <a:r>
              <a:rPr lang="en-US" dirty="0" smtClean="0">
                <a:latin typeface="Century" panose="02040604050505020304" pitchFamily="18" charset="0"/>
              </a:rPr>
              <a:t>Syngas </a:t>
            </a:r>
            <a:r>
              <a:rPr lang="en-US" dirty="0" smtClean="0">
                <a:latin typeface="Century" panose="02040604050505020304" pitchFamily="18" charset="0"/>
              </a:rPr>
              <a:t>, A351 could </a:t>
            </a:r>
            <a:r>
              <a:rPr lang="en-US" dirty="0" smtClean="0">
                <a:latin typeface="Century" panose="02040604050505020304" pitchFamily="18" charset="0"/>
              </a:rPr>
              <a:t>be used for its body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</p:txBody>
      </p:sp>
      <p:pic>
        <p:nvPicPr>
          <p:cNvPr id="3074" name="Picture 2" descr="C:\Users\markazi\Pictures\Camera Roll\Capture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649" y="1250319"/>
            <a:ext cx="7989887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9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4E053E-2CB7-D2CC-9B7E-0D59F62B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entury" panose="02040604050505020304" pitchFamily="18" charset="0"/>
              </a:rPr>
              <a:t>Discussion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entury" panose="02040604050505020304" pitchFamily="18" charset="0"/>
              </a:rPr>
              <a:t>Topsoe</a:t>
            </a:r>
            <a:r>
              <a:rPr lang="en-US" dirty="0" smtClean="0">
                <a:latin typeface="Century" panose="02040604050505020304" pitchFamily="18" charset="0"/>
              </a:rPr>
              <a:t> has calculated </a:t>
            </a:r>
            <a:r>
              <a:rPr lang="en-US" dirty="0" smtClean="0">
                <a:latin typeface="Century" panose="02040604050505020304" pitchFamily="18" charset="0"/>
              </a:rPr>
              <a:t>19000 </a:t>
            </a:r>
            <a:r>
              <a:rPr lang="en-US" dirty="0" smtClean="0">
                <a:latin typeface="Century" panose="02040604050505020304" pitchFamily="18" charset="0"/>
              </a:rPr>
              <a:t>kg/</a:t>
            </a:r>
            <a:r>
              <a:rPr lang="en-US" dirty="0" err="1" smtClean="0">
                <a:latin typeface="Century" panose="02040604050505020304" pitchFamily="18" charset="0"/>
              </a:rPr>
              <a:t>hr</a:t>
            </a:r>
            <a:r>
              <a:rPr lang="en-US" dirty="0" smtClean="0">
                <a:latin typeface="Century" panose="02040604050505020304" pitchFamily="18" charset="0"/>
              </a:rPr>
              <a:t> for its relief loading but my calculation and that of TCC show otherwise.</a:t>
            </a:r>
          </a:p>
          <a:p>
            <a:pPr marL="0" indent="0">
              <a:buNone/>
            </a:pPr>
            <a:r>
              <a:rPr lang="en-US" dirty="0" smtClean="0">
                <a:latin typeface="Century" panose="02040604050505020304" pitchFamily="18" charset="0"/>
              </a:rPr>
              <a:t>Also notice that the exposed height for reactor, TT has been taken into account and the higher the height, the </a:t>
            </a:r>
          </a:p>
          <a:p>
            <a:pPr marL="0" indent="0">
              <a:buNone/>
            </a:pPr>
            <a:r>
              <a:rPr lang="en-US" dirty="0" smtClean="0">
                <a:latin typeface="Century" panose="02040604050505020304" pitchFamily="18" charset="0"/>
              </a:rPr>
              <a:t>higher the relief load. So it depends on how exposed area is selected , relief load can vary</a:t>
            </a:r>
            <a:r>
              <a:rPr lang="en-US" dirty="0" smtClean="0">
                <a:latin typeface="Century" panose="020406040505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entury" panose="02040604050505020304" pitchFamily="18" charset="0"/>
              </a:rPr>
              <a:t>                                                                         TCC Calculation</a:t>
            </a: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4098" name="Picture 2" descr="C:\Users\markazi\Pictures\Camera Roll\Capture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568" y="3193028"/>
            <a:ext cx="40862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25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285388-267A-F778-CE0B-0D291641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PSV SIZING PROCEDURE FOR UNWETTED FIRE SCENARIO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1.Determine the scenario, using API-521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2.Calculate the relief load, using API-520 Part1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3.Calculate the orifice area, using API-520 Part1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4.Select proper PSV type by checking backpressure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5.Use API-526 to determine the designation and the inlet and outlet sizing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6.Use API-520 Part2 to detail its construction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6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285388-267A-F778-CE0B-0D291641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1.Determine the scenario, using API-521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Since it is </a:t>
            </a:r>
            <a:r>
              <a:rPr lang="en-US" dirty="0" smtClean="0">
                <a:latin typeface="Century" panose="02040604050505020304" pitchFamily="18" charset="0"/>
              </a:rPr>
              <a:t>D-3001</a:t>
            </a:r>
            <a:r>
              <a:rPr lang="en-US" dirty="0" smtClean="0">
                <a:latin typeface="Century" panose="02040604050505020304" pitchFamily="18" charset="0"/>
              </a:rPr>
              <a:t> </a:t>
            </a:r>
            <a:r>
              <a:rPr lang="en-US" dirty="0">
                <a:latin typeface="Century" panose="02040604050505020304" pitchFamily="18" charset="0"/>
              </a:rPr>
              <a:t>and exposed to fire then a fire scenario is defined</a:t>
            </a:r>
            <a:r>
              <a:rPr lang="en-US" dirty="0" smtClean="0">
                <a:latin typeface="Century" panose="020406040505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F2BA6C36-06AA-7608-4D45-7B3262DC2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287512"/>
              </p:ext>
            </p:extLst>
          </p:nvPr>
        </p:nvGraphicFramePr>
        <p:xfrm>
          <a:off x="149933" y="1918151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4034018492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712811002"/>
                    </a:ext>
                  </a:extLst>
                </a:gridCol>
                <a:gridCol w="2257889">
                  <a:extLst>
                    <a:ext uri="{9D8B030D-6E8A-4147-A177-3AD203B41FA5}">
                      <a16:colId xmlns="" xmlns:a16="http://schemas.microsoft.com/office/drawing/2014/main" val="886052805"/>
                    </a:ext>
                  </a:extLst>
                </a:gridCol>
                <a:gridCol w="1806111">
                  <a:extLst>
                    <a:ext uri="{9D8B030D-6E8A-4147-A177-3AD203B41FA5}">
                      <a16:colId xmlns="" xmlns:a16="http://schemas.microsoft.com/office/drawing/2014/main" val="1905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1938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4.9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9.37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35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Height-TT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4.8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Set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99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barg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233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Fluid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Methanol + </a:t>
                      </a:r>
                      <a:r>
                        <a:rPr lang="en-US" dirty="0" err="1" smtClean="0">
                          <a:latin typeface="Century" panose="02040604050505020304" pitchFamily="18" charset="0"/>
                        </a:rPr>
                        <a:t>Syng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Relieving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120.79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3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Accumulation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308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Cp/</a:t>
                      </a:r>
                      <a:r>
                        <a:rPr lang="en-US" dirty="0" err="1">
                          <a:latin typeface="Century" panose="02040604050505020304" pitchFamily="18" charset="0"/>
                        </a:rPr>
                        <a:t>Cv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1.37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S</a:t>
                      </a:r>
                      <a:r>
                        <a:rPr lang="en-US" dirty="0" smtClean="0">
                          <a:latin typeface="Century" panose="02040604050505020304" pitchFamily="18" charset="0"/>
                        </a:rPr>
                        <a:t>S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4781636"/>
                  </a:ext>
                </a:extLst>
              </a:tr>
            </a:tbl>
          </a:graphicData>
        </a:graphic>
      </p:graphicFrame>
      <p:pic>
        <p:nvPicPr>
          <p:cNvPr id="1026" name="Picture 2" descr="C:\Users\markazi\Pictures\Camera Roll\Capture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122" y="763566"/>
            <a:ext cx="371187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15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7B4BFEE-11B4-3440-D24E-47B6BE7E6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998"/>
            <a:ext cx="9123385" cy="5624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CC17455-0E39-C32D-81CD-988AD702A056}"/>
              </a:ext>
            </a:extLst>
          </p:cNvPr>
          <p:cNvSpPr txBox="1"/>
          <p:nvPr/>
        </p:nvSpPr>
        <p:spPr>
          <a:xfrm>
            <a:off x="199748" y="86102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2.Calculate the relief load, using API-520 Part1</a:t>
            </a:r>
          </a:p>
        </p:txBody>
      </p:sp>
    </p:spTree>
    <p:extLst>
      <p:ext uri="{BB962C8B-B14F-4D97-AF65-F5344CB8AC3E}">
        <p14:creationId xmlns:p14="http://schemas.microsoft.com/office/powerpoint/2010/main" val="106484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C7A0E4F-D02D-EBFA-4254-94B977BEE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603" y="90533"/>
            <a:ext cx="8582433" cy="6441541"/>
          </a:xfrm>
        </p:spPr>
      </p:pic>
    </p:spTree>
    <p:extLst>
      <p:ext uri="{BB962C8B-B14F-4D97-AF65-F5344CB8AC3E}">
        <p14:creationId xmlns:p14="http://schemas.microsoft.com/office/powerpoint/2010/main" val="241405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389EE49-8908-01A9-D9CD-1CD35A8F1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99249"/>
            <a:ext cx="8596312" cy="3733028"/>
          </a:xfrm>
        </p:spPr>
      </p:pic>
    </p:spTree>
    <p:extLst>
      <p:ext uri="{BB962C8B-B14F-4D97-AF65-F5344CB8AC3E}">
        <p14:creationId xmlns:p14="http://schemas.microsoft.com/office/powerpoint/2010/main" val="27657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285388-267A-F778-CE0B-0D291641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      Calculation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</a:t>
            </a:r>
            <a:endParaRPr lang="en-US" b="1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</a:t>
            </a:r>
            <a:r>
              <a:rPr lang="en-US" b="1" dirty="0" smtClean="0">
                <a:latin typeface="Century" panose="02040604050505020304" pitchFamily="18" charset="0"/>
              </a:rPr>
              <a:t>               </a:t>
            </a: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F5E3FA42-4588-A0F5-5747-35380E1FD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518938"/>
              </p:ext>
            </p:extLst>
          </p:nvPr>
        </p:nvGraphicFramePr>
        <p:xfrm>
          <a:off x="1135356" y="1722842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194284009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124489895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473335076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3829711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4213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A</a:t>
                      </a:r>
                      <a:r>
                        <a:rPr lang="en-US" sz="1400" dirty="0">
                          <a:latin typeface="Century" panose="02040604050505020304" pitchFamily="18" charset="0"/>
                        </a:rPr>
                        <a:t>w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100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K</a:t>
                      </a:r>
                      <a:r>
                        <a:rPr lang="en-US" sz="1100" dirty="0">
                          <a:latin typeface="Century" panose="02040604050505020304" pitchFamily="18" charset="0"/>
                        </a:rPr>
                        <a:t>D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0.975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5408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</a:t>
                      </a:r>
                      <a:r>
                        <a:rPr lang="en-US" sz="1200" dirty="0">
                          <a:latin typeface="Century" panose="02040604050505020304" pitchFamily="18" charset="0"/>
                        </a:rPr>
                        <a:t>9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0.2772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F’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350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5265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</a:t>
                      </a:r>
                      <a:r>
                        <a:rPr lang="en-US" sz="1100" dirty="0">
                          <a:latin typeface="Century" panose="02040604050505020304" pitchFamily="18" charset="0"/>
                        </a:rPr>
                        <a:t>10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0.0395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Relief 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13236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kg/</a:t>
                      </a:r>
                      <a:r>
                        <a:rPr lang="en-US" dirty="0" err="1">
                          <a:latin typeface="Century" panose="02040604050505020304" pitchFamily="18" charset="0"/>
                        </a:rPr>
                        <a:t>hr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5785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0.026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Relieving</a:t>
                      </a:r>
                      <a:r>
                        <a:rPr lang="en-US" baseline="0" dirty="0" smtClean="0">
                          <a:latin typeface="Century" panose="02040604050505020304" pitchFamily="18" charset="0"/>
                        </a:rPr>
                        <a:t> T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205 / 229 by TCC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6510091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659929"/>
              </p:ext>
            </p:extLst>
          </p:nvPr>
        </p:nvGraphicFramePr>
        <p:xfrm>
          <a:off x="1110388" y="4144585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Relief load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API-521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Topsoe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TCC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Value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13236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19000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14269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80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EE0C2C-8224-D46B-6616-6E6CA509B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3.Calculate the orifice area, using API-520 Part1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Use the following formula to calculate orifice area :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By</a:t>
            </a:r>
            <a:r>
              <a:rPr lang="en-US" dirty="0"/>
              <a:t> </a:t>
            </a:r>
            <a:r>
              <a:rPr lang="en-US" dirty="0">
                <a:latin typeface="Century" panose="02040604050505020304" pitchFamily="18" charset="0"/>
              </a:rPr>
              <a:t>setting F’, A</a:t>
            </a:r>
            <a:r>
              <a:rPr lang="en-US" sz="1200" dirty="0">
                <a:latin typeface="Century" panose="02040604050505020304" pitchFamily="18" charset="0"/>
              </a:rPr>
              <a:t>w</a:t>
            </a:r>
            <a:r>
              <a:rPr lang="en-US" dirty="0">
                <a:latin typeface="Century" panose="02040604050505020304" pitchFamily="18" charset="0"/>
              </a:rPr>
              <a:t>, p</a:t>
            </a:r>
            <a:r>
              <a:rPr lang="en-US" sz="1200" dirty="0">
                <a:latin typeface="Century" panose="02040604050505020304" pitchFamily="18" charset="0"/>
              </a:rPr>
              <a:t>1</a:t>
            </a:r>
            <a:r>
              <a:rPr lang="en-US" dirty="0">
                <a:latin typeface="Century" panose="02040604050505020304" pitchFamily="18" charset="0"/>
              </a:rPr>
              <a:t> to </a:t>
            </a:r>
            <a:r>
              <a:rPr lang="en-US" dirty="0" smtClean="0">
                <a:latin typeface="Century" panose="02040604050505020304" pitchFamily="18" charset="0"/>
              </a:rPr>
              <a:t>350, 100 </a:t>
            </a:r>
            <a:r>
              <a:rPr lang="en-US" dirty="0">
                <a:latin typeface="Century" panose="02040604050505020304" pitchFamily="18" charset="0"/>
              </a:rPr>
              <a:t>and </a:t>
            </a:r>
            <a:r>
              <a:rPr lang="en-US" dirty="0" smtClean="0">
                <a:latin typeface="Century" panose="02040604050505020304" pitchFamily="18" charset="0"/>
              </a:rPr>
              <a:t>12079</a:t>
            </a:r>
            <a:r>
              <a:rPr lang="en-US" dirty="0" smtClean="0">
                <a:latin typeface="Century" panose="02040604050505020304" pitchFamily="18" charset="0"/>
              </a:rPr>
              <a:t> </a:t>
            </a:r>
            <a:r>
              <a:rPr lang="en-US" dirty="0">
                <a:latin typeface="Century" panose="02040604050505020304" pitchFamily="18" charset="0"/>
              </a:rPr>
              <a:t>kpa, we obtain </a:t>
            </a:r>
            <a:r>
              <a:rPr lang="en-US" dirty="0" smtClean="0">
                <a:latin typeface="Century" panose="02040604050505020304" pitchFamily="18" charset="0"/>
              </a:rPr>
              <a:t>0.49 </a:t>
            </a:r>
            <a:r>
              <a:rPr lang="en-US" dirty="0">
                <a:latin typeface="Century" panose="02040604050505020304" pitchFamily="18" charset="0"/>
              </a:rPr>
              <a:t>inch^2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5DA028-5CC1-019C-6844-3BBE2CA2E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151" y="1761259"/>
            <a:ext cx="1348738" cy="8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6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D87ECB-98E1-6DB0-D565-F25584325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5.Use API-526 to determine the designation and the inlet and outlet sizing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Since it is </a:t>
            </a:r>
            <a:r>
              <a:rPr lang="en-US" dirty="0" smtClean="0">
                <a:latin typeface="Century" panose="02040604050505020304" pitchFamily="18" charset="0"/>
              </a:rPr>
              <a:t>more </a:t>
            </a:r>
            <a:r>
              <a:rPr lang="en-US" dirty="0">
                <a:latin typeface="Century" panose="02040604050505020304" pitchFamily="18" charset="0"/>
              </a:rPr>
              <a:t>than 0.11 inch </a:t>
            </a:r>
            <a:r>
              <a:rPr lang="en-US" dirty="0" smtClean="0">
                <a:latin typeface="Century" panose="02040604050505020304" pitchFamily="18" charset="0"/>
              </a:rPr>
              <a:t>and less than 0.196 , then </a:t>
            </a:r>
            <a:r>
              <a:rPr lang="en-US" dirty="0">
                <a:latin typeface="Century" panose="02040604050505020304" pitchFamily="18" charset="0"/>
              </a:rPr>
              <a:t>E</a:t>
            </a:r>
            <a:r>
              <a:rPr lang="en-US" dirty="0" smtClean="0">
                <a:latin typeface="Century" panose="02040604050505020304" pitchFamily="18" charset="0"/>
              </a:rPr>
              <a:t> </a:t>
            </a:r>
            <a:r>
              <a:rPr lang="en-US" dirty="0">
                <a:latin typeface="Century" panose="02040604050505020304" pitchFamily="18" charset="0"/>
              </a:rPr>
              <a:t>is selected. Also, by checking its rating and </a:t>
            </a:r>
            <a:r>
              <a:rPr lang="en-US" dirty="0" smtClean="0">
                <a:latin typeface="Century" panose="02040604050505020304" pitchFamily="18" charset="0"/>
              </a:rPr>
              <a:t>temperature limitation</a:t>
            </a:r>
            <a:r>
              <a:rPr lang="en-US" dirty="0">
                <a:latin typeface="Century" panose="02040604050505020304" pitchFamily="18" charset="0"/>
              </a:rPr>
              <a:t>, </a:t>
            </a:r>
            <a:r>
              <a:rPr lang="en-US" dirty="0" smtClean="0">
                <a:latin typeface="Century" panose="02040604050505020304" pitchFamily="18" charset="0"/>
              </a:rPr>
              <a:t>1E2 </a:t>
            </a:r>
            <a:r>
              <a:rPr lang="en-US" dirty="0">
                <a:latin typeface="Century" panose="02040604050505020304" pitchFamily="18" charset="0"/>
              </a:rPr>
              <a:t>is </a:t>
            </a:r>
            <a:r>
              <a:rPr lang="en-US" dirty="0" smtClean="0">
                <a:latin typeface="Century" panose="02040604050505020304" pitchFamily="18" charset="0"/>
              </a:rPr>
              <a:t>selected.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F3E407-2F0E-4DF7-DD4D-E69E4F0B6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615" y="1890944"/>
            <a:ext cx="4805082" cy="47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622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467</TotalTime>
  <Words>384</Words>
  <Application>Microsoft Office PowerPoint</Application>
  <PresentationFormat>Custom</PresentationFormat>
  <Paragraphs>134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markazi</cp:lastModifiedBy>
  <cp:revision>22</cp:revision>
  <dcterms:created xsi:type="dcterms:W3CDTF">2022-07-30T13:26:46Z</dcterms:created>
  <dcterms:modified xsi:type="dcterms:W3CDTF">2022-08-24T16:13:30Z</dcterms:modified>
</cp:coreProperties>
</file>