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0" r:id="rId2"/>
    <p:sldId id="257" r:id="rId3"/>
    <p:sldId id="259" r:id="rId4"/>
    <p:sldId id="268" r:id="rId5"/>
    <p:sldId id="260" r:id="rId6"/>
    <p:sldId id="332" r:id="rId7"/>
    <p:sldId id="333" r:id="rId8"/>
    <p:sldId id="334" r:id="rId9"/>
    <p:sldId id="325" r:id="rId10"/>
    <p:sldId id="326" r:id="rId11"/>
    <p:sldId id="327" r:id="rId12"/>
    <p:sldId id="328" r:id="rId13"/>
    <p:sldId id="33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6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7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036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6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192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56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46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8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1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1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308B-3D13-42B1-85F7-099E839A5F35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6098AF-6470-4131-969F-C43AE75E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2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7BD627-3E57-9C21-6D49-D9C2D8C4A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                               </a:t>
            </a:r>
            <a:r>
              <a:rPr lang="en-US" sz="2800" b="1" dirty="0" smtClean="0">
                <a:latin typeface="Century" panose="02040604050505020304" pitchFamily="18" charset="0"/>
              </a:rPr>
              <a:t>        </a:t>
            </a:r>
            <a:r>
              <a:rPr lang="en-US" sz="2800" b="1" dirty="0" smtClean="0">
                <a:latin typeface="Century" panose="02040604050505020304" pitchFamily="18" charset="0"/>
              </a:rPr>
              <a:t>    PSV-2019</a:t>
            </a:r>
            <a:endParaRPr lang="en-US" sz="2800" b="1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</a:t>
            </a:r>
            <a:r>
              <a:rPr lang="en-US" sz="2800" b="1" dirty="0" smtClean="0">
                <a:latin typeface="Century" panose="02040604050505020304" pitchFamily="18" charset="0"/>
              </a:rPr>
              <a:t>                                       </a:t>
            </a:r>
            <a:endParaRPr lang="en-US" sz="2800" b="1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</a:t>
            </a:r>
            <a:r>
              <a:rPr lang="en-US" sz="2800" b="1" dirty="0" smtClean="0">
                <a:latin typeface="Century" panose="02040604050505020304" pitchFamily="18" charset="0"/>
              </a:rPr>
              <a:t>                                        </a:t>
            </a:r>
            <a:r>
              <a:rPr lang="en-US" sz="2800" b="1" dirty="0" smtClean="0">
                <a:latin typeface="Century" panose="02040604050505020304" pitchFamily="18" charset="0"/>
              </a:rPr>
              <a:t>Fire </a:t>
            </a:r>
            <a:r>
              <a:rPr lang="en-US" sz="2800" b="1" dirty="0">
                <a:latin typeface="Century" panose="02040604050505020304" pitchFamily="18" charset="0"/>
              </a:rPr>
              <a:t>Scenario</a:t>
            </a:r>
          </a:p>
          <a:p>
            <a:pPr marL="0" indent="0">
              <a:buNone/>
            </a:pPr>
            <a:endParaRPr lang="en-US" sz="2800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Century" panose="02040604050505020304" pitchFamily="18" charset="0"/>
              </a:rPr>
              <a:t>                                   </a:t>
            </a:r>
            <a:r>
              <a:rPr lang="en-US" sz="2800" b="1" dirty="0" smtClean="0">
                <a:latin typeface="Century" panose="02040604050505020304" pitchFamily="18" charset="0"/>
              </a:rPr>
              <a:t> </a:t>
            </a:r>
            <a:r>
              <a:rPr lang="en-US" sz="2800" b="1" dirty="0">
                <a:latin typeface="Century" panose="02040604050505020304" pitchFamily="18" charset="0"/>
              </a:rPr>
              <a:t> </a:t>
            </a:r>
            <a:r>
              <a:rPr lang="en-US" sz="2800" b="1" dirty="0" smtClean="0">
                <a:latin typeface="Century" panose="02040604050505020304" pitchFamily="18" charset="0"/>
              </a:rPr>
              <a:t>   </a:t>
            </a:r>
            <a:r>
              <a:rPr lang="en-US" sz="2800" b="1" dirty="0" smtClean="0">
                <a:latin typeface="Century" panose="02040604050505020304" pitchFamily="18" charset="0"/>
              </a:rPr>
              <a:t>wetted </a:t>
            </a:r>
            <a:r>
              <a:rPr lang="en-US" sz="2800" b="1" dirty="0">
                <a:latin typeface="Century" panose="02040604050505020304" pitchFamily="18" charset="0"/>
              </a:rPr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4258316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kazi\Pictures\Camera Roll\Capture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" y="595744"/>
            <a:ext cx="8506691" cy="540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125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7DFCD4-4115-59AC-5797-7D421C25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Select proper PSV type by checking backpressure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According to licensor data, superimposed and build-up backpressure are max </a:t>
            </a:r>
            <a:r>
              <a:rPr lang="en-US" dirty="0" smtClean="0">
                <a:latin typeface="Century" panose="02040604050505020304" pitchFamily="18" charset="0"/>
              </a:rPr>
              <a:t>21barg</a:t>
            </a:r>
            <a:r>
              <a:rPr lang="en-US" dirty="0">
                <a:latin typeface="Century" panose="02040604050505020304" pitchFamily="18" charset="0"/>
              </a:rPr>
              <a:t>. Even though selecting  Conventional type is not fully recommended, Conventional type has been selected by LESER.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985B6204-77F7-84EF-7F23-BDCF3FAA49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645463"/>
              </p:ext>
            </p:extLst>
          </p:nvPr>
        </p:nvGraphicFramePr>
        <p:xfrm>
          <a:off x="2129655" y="1163548"/>
          <a:ext cx="52831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1066">
                  <a:extLst>
                    <a:ext uri="{9D8B030D-6E8A-4147-A177-3AD203B41FA5}">
                      <a16:colId xmlns="" xmlns:a16="http://schemas.microsoft.com/office/drawing/2014/main" val="3662270742"/>
                    </a:ext>
                  </a:extLst>
                </a:gridCol>
                <a:gridCol w="1761066">
                  <a:extLst>
                    <a:ext uri="{9D8B030D-6E8A-4147-A177-3AD203B41FA5}">
                      <a16:colId xmlns="" xmlns:a16="http://schemas.microsoft.com/office/drawing/2014/main" val="1512758537"/>
                    </a:ext>
                  </a:extLst>
                </a:gridCol>
                <a:gridCol w="1761066">
                  <a:extLst>
                    <a:ext uri="{9D8B030D-6E8A-4147-A177-3AD203B41FA5}">
                      <a16:colId xmlns="" xmlns:a16="http://schemas.microsoft.com/office/drawing/2014/main" val="2239838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superimposed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Build-up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223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 </a:t>
                      </a:r>
                      <a:r>
                        <a:rPr lang="en-US" dirty="0" err="1" smtClean="0"/>
                        <a:t>barg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</a:t>
                      </a:r>
                      <a:r>
                        <a:rPr lang="en-US" dirty="0"/>
                        <a:t>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8790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7858734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BDB3763-C334-3F77-38C8-80E675A465F0}"/>
              </a:ext>
            </a:extLst>
          </p:cNvPr>
          <p:cNvGrpSpPr>
            <a:grpSpLocks/>
          </p:cNvGrpSpPr>
          <p:nvPr/>
        </p:nvGrpSpPr>
        <p:grpSpPr bwMode="auto">
          <a:xfrm>
            <a:off x="1230706" y="2405849"/>
            <a:ext cx="7327900" cy="3895309"/>
            <a:chOff x="0" y="0"/>
            <a:chExt cx="11540" cy="9882"/>
          </a:xfrm>
        </p:grpSpPr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135E3BF-242E-6535-9661-911D71F40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0"/>
              <a:ext cx="115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04883BB-6AC5-2990-1FA3-B054F7327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"/>
              <a:ext cx="11540" cy="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687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AA62AF-5E6B-0C85-A49F-4E6B6C54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Material </a:t>
            </a:r>
            <a:r>
              <a:rPr lang="en-US" dirty="0" smtClean="0">
                <a:latin typeface="Century" panose="02040604050505020304" pitchFamily="18" charset="0"/>
              </a:rPr>
              <a:t>Selection</a:t>
            </a:r>
          </a:p>
          <a:p>
            <a:pPr marL="0" indent="0" algn="ctr">
              <a:buNone/>
            </a:pPr>
            <a:r>
              <a:rPr lang="en-US" dirty="0" smtClean="0">
                <a:latin typeface="Century" panose="02040604050505020304" pitchFamily="18" charset="0"/>
              </a:rPr>
              <a:t>Since it is steam condensate then A-216 WCB is selected for its body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markazi\Pictures\Camera Roll\Captur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5" y="982805"/>
            <a:ext cx="7855527" cy="562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792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</a:t>
            </a:r>
            <a:r>
              <a:rPr lang="en-US" sz="2000" dirty="0" smtClean="0">
                <a:latin typeface="Century" panose="02040604050505020304" pitchFamily="18" charset="0"/>
              </a:rPr>
              <a:t>Discussion</a:t>
            </a:r>
          </a:p>
          <a:p>
            <a:pPr marL="0" indent="0">
              <a:buNone/>
            </a:pPr>
            <a:r>
              <a:rPr lang="en-US" smtClean="0">
                <a:latin typeface="Century" panose="02040604050505020304" pitchFamily="18" charset="0"/>
              </a:rPr>
              <a:t>1.The </a:t>
            </a:r>
            <a:r>
              <a:rPr lang="en-US" dirty="0" smtClean="0">
                <a:latin typeface="Century" panose="02040604050505020304" pitchFamily="18" charset="0"/>
              </a:rPr>
              <a:t>relief load calculated by TCC greatly differs by that of  TOPSOE and that of mine which stems from </a:t>
            </a:r>
          </a:p>
          <a:p>
            <a:pPr marL="0" indent="0">
              <a:buNone/>
            </a:pPr>
            <a:r>
              <a:rPr lang="el-GR" sz="2000" dirty="0" smtClean="0">
                <a:latin typeface="Century" panose="02040604050505020304" pitchFamily="18" charset="0"/>
              </a:rPr>
              <a:t>λ</a:t>
            </a:r>
            <a:r>
              <a:rPr lang="en-US" sz="2000" dirty="0" smtClean="0">
                <a:latin typeface="Century" panose="02040604050505020304" pitchFamily="18" charset="0"/>
              </a:rPr>
              <a:t> value in calculation . The </a:t>
            </a:r>
            <a:r>
              <a:rPr lang="el-GR" sz="2000" dirty="0" smtClean="0">
                <a:latin typeface="Century" panose="02040604050505020304" pitchFamily="18" charset="0"/>
              </a:rPr>
              <a:t>λ</a:t>
            </a:r>
            <a:r>
              <a:rPr lang="en-US" sz="2000" dirty="0" smtClean="0">
                <a:latin typeface="Century" panose="02040604050505020304" pitchFamily="18" charset="0"/>
              </a:rPr>
              <a:t> value for TCC is 1600 </a:t>
            </a:r>
            <a:r>
              <a:rPr lang="en-US" sz="2000" dirty="0" err="1" smtClean="0">
                <a:latin typeface="Century" panose="02040604050505020304" pitchFamily="18" charset="0"/>
              </a:rPr>
              <a:t>kj</a:t>
            </a:r>
            <a:r>
              <a:rPr lang="en-US" sz="2000" dirty="0" smtClean="0">
                <a:latin typeface="Century" panose="02040604050505020304" pitchFamily="18" charset="0"/>
              </a:rPr>
              <a:t>/kg while it is 2880 </a:t>
            </a:r>
            <a:r>
              <a:rPr lang="en-US" sz="2000" dirty="0" err="1" smtClean="0">
                <a:latin typeface="Century" panose="02040604050505020304" pitchFamily="18" charset="0"/>
              </a:rPr>
              <a:t>kj</a:t>
            </a:r>
            <a:r>
              <a:rPr lang="en-US" sz="2000" dirty="0" smtClean="0">
                <a:latin typeface="Century" panose="02040604050505020304" pitchFamily="18" charset="0"/>
              </a:rPr>
              <a:t>/kg.</a:t>
            </a:r>
          </a:p>
          <a:p>
            <a:pPr marL="0" indent="0">
              <a:buNone/>
            </a:pPr>
            <a:endParaRPr lang="en-US" sz="20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2. Another matter is orifice designation dedicated. TOPSOE has selected 1E2 but it appears that 1D2 </a:t>
            </a:r>
          </a:p>
          <a:p>
            <a:pPr marL="0" indent="0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is also suitable.</a:t>
            </a:r>
          </a:p>
          <a:p>
            <a:pPr marL="0" indent="0">
              <a:buNone/>
            </a:pPr>
            <a:endParaRPr lang="en-US" sz="20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3. According to total backpressure calculation, it seems that if  balanced type had been selected, it </a:t>
            </a:r>
          </a:p>
          <a:p>
            <a:pPr marL="0" indent="0">
              <a:buNone/>
            </a:pPr>
            <a:r>
              <a:rPr lang="en-US" sz="2000" dirty="0" smtClean="0">
                <a:latin typeface="Century" panose="02040604050505020304" pitchFamily="18" charset="0"/>
              </a:rPr>
              <a:t>would have more promising performance</a:t>
            </a:r>
            <a:endParaRPr lang="en-US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87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PSV SIZING PROCEDURE FOR UNWETTED FIRE SCENARIO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3.Calculate the orifice area, using API-520 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4.Select proper PSV type by checking backpressure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6.Use API-520 Part2 to detail its construction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6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1.Determine the scenario, using API-521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K.N Drum and exposed to fire then a fire scenario is defined.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2BA6C36-06AA-7608-4D45-7B3262DC2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55473"/>
              </p:ext>
            </p:extLst>
          </p:nvPr>
        </p:nvGraphicFramePr>
        <p:xfrm>
          <a:off x="149933" y="191815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4034018492"/>
                    </a:ext>
                  </a:extLst>
                </a:gridCol>
                <a:gridCol w="2002140">
                  <a:extLst>
                    <a:ext uri="{9D8B030D-6E8A-4147-A177-3AD203B41FA5}">
                      <a16:colId xmlns="" xmlns:a16="http://schemas.microsoft.com/office/drawing/2014/main" val="1712811002"/>
                    </a:ext>
                  </a:extLst>
                </a:gridCol>
                <a:gridCol w="2287749">
                  <a:extLst>
                    <a:ext uri="{9D8B030D-6E8A-4147-A177-3AD203B41FA5}">
                      <a16:colId xmlns="" xmlns:a16="http://schemas.microsoft.com/office/drawing/2014/main" val="886052805"/>
                    </a:ext>
                  </a:extLst>
                </a:gridCol>
                <a:gridCol w="1806111">
                  <a:extLst>
                    <a:ext uri="{9D8B030D-6E8A-4147-A177-3AD203B41FA5}">
                      <a16:colId xmlns="" xmlns:a16="http://schemas.microsoft.com/office/drawing/2014/main" val="19055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193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0.7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18.02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352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3.275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Set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52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barg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2337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Fluid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Century" panose="02040604050505020304" pitchFamily="18" charset="0"/>
                        </a:rPr>
                        <a:t>SteamCondensat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Relieving Pressure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63.9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bara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3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0.78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Accumulation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0.21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3086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Cp/</a:t>
                      </a:r>
                      <a:r>
                        <a:rPr lang="en-US" dirty="0" err="1">
                          <a:latin typeface="Century" panose="02040604050505020304" pitchFamily="18" charset="0"/>
                        </a:rPr>
                        <a:t>Cv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1.09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4781636"/>
                  </a:ext>
                </a:extLst>
              </a:tr>
            </a:tbl>
          </a:graphicData>
        </a:graphic>
      </p:graphicFrame>
      <p:pic>
        <p:nvPicPr>
          <p:cNvPr id="1026" name="Picture 2" descr="C:\Users\markazi\Pictures\Camera Roll\Captur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36" y="415636"/>
            <a:ext cx="3429000" cy="612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5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CC17455-0E39-C32D-81CD-988AD702A056}"/>
              </a:ext>
            </a:extLst>
          </p:cNvPr>
          <p:cNvSpPr txBox="1"/>
          <p:nvPr/>
        </p:nvSpPr>
        <p:spPr>
          <a:xfrm>
            <a:off x="199747" y="86102"/>
            <a:ext cx="10745344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2.Calculate the relief load, using API-520 </a:t>
            </a:r>
            <a:r>
              <a:rPr lang="en-US" dirty="0" smtClean="0">
                <a:latin typeface="Century" panose="02040604050505020304" pitchFamily="18" charset="0"/>
              </a:rPr>
              <a:t>Part1</a:t>
            </a: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r>
              <a:rPr lang="en-US" dirty="0">
                <a:latin typeface="Century" panose="02040604050505020304" pitchFamily="18" charset="0"/>
              </a:rPr>
              <a:t>Where adequate drainage and firefighting equipment do not exist, Equation (8) should be used</a:t>
            </a:r>
          </a:p>
          <a:p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6244F3-7CF9-4266-E40D-5B4D1AE6A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3146"/>
            <a:ext cx="9359888" cy="3550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AA747E-FC11-5393-DA7F-A91C9930E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756" y="5058750"/>
            <a:ext cx="1936376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838B4DC-0E2A-62CA-F593-E782C4521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461" y="5644811"/>
            <a:ext cx="5342965" cy="42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9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285388-267A-F778-CE0B-0D291641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                                                          Calculation</a:t>
            </a: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b="1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            </a:t>
            </a:r>
            <a:endParaRPr lang="en-US" b="1" dirty="0" smtClean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entury" panose="020406040505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b="1" dirty="0">
                <a:latin typeface="Century" panose="02040604050505020304" pitchFamily="18" charset="0"/>
              </a:rPr>
              <a:t> </a:t>
            </a:r>
            <a:r>
              <a:rPr lang="en-US" b="1" dirty="0" smtClean="0">
                <a:latin typeface="Century" panose="02040604050505020304" pitchFamily="18" charset="0"/>
              </a:rPr>
              <a:t>              </a:t>
            </a: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F5E3FA42-4588-A0F5-5747-35380E1FD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474785"/>
              </p:ext>
            </p:extLst>
          </p:nvPr>
        </p:nvGraphicFramePr>
        <p:xfrm>
          <a:off x="3199683" y="1708987"/>
          <a:ext cx="4064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194284009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11244898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" panose="020406040505050203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4213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entury" panose="02040604050505020304" pitchFamily="18" charset="0"/>
                        </a:rPr>
                        <a:t>A</a:t>
                      </a:r>
                      <a:r>
                        <a:rPr lang="en-US" sz="1400" dirty="0">
                          <a:latin typeface="Century" panose="02040604050505020304" pitchFamily="18" charset="0"/>
                        </a:rPr>
                        <a:t>w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7.73 </a:t>
                      </a:r>
                      <a:r>
                        <a:rPr lang="en-US" dirty="0">
                          <a:latin typeface="Century" panose="02040604050505020304" pitchFamily="18" charset="0"/>
                        </a:rPr>
                        <a:t>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5408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C</a:t>
                      </a:r>
                      <a:r>
                        <a:rPr lang="en-US" sz="1200" dirty="0">
                          <a:latin typeface="Century" panose="02040604050505020304" pitchFamily="18" charset="0"/>
                        </a:rPr>
                        <a:t>2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70900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5265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F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1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5785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λ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2880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651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Relief load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" panose="02040604050505020304" pitchFamily="18" charset="0"/>
                        </a:rPr>
                        <a:t>474 kg/h</a:t>
                      </a:r>
                      <a:endParaRPr lang="en-US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80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8E7D9E-7353-715A-4C17-513778408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entury" panose="02040604050505020304" pitchFamily="18" charset="0"/>
              </a:rPr>
              <a:t>3.Calculate orifice area</a:t>
            </a:r>
            <a:endParaRPr lang="en-US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Determine if it is in critical flow: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If so, then 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B67090-E28A-FE98-3147-EFDEEC72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62" y="1424127"/>
            <a:ext cx="6382871" cy="2061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EA9852-F28E-2A56-618F-3DE73EE3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382" y="4372254"/>
            <a:ext cx="1900518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8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ED78A94-73BD-0B21-8583-EC4900F3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061" y="897645"/>
            <a:ext cx="6705600" cy="39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3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A667CA63-47CF-107E-396D-3475E069B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573" y="345141"/>
            <a:ext cx="6239435" cy="6167718"/>
          </a:xfrm>
        </p:spPr>
      </p:pic>
    </p:spTree>
    <p:extLst>
      <p:ext uri="{BB962C8B-B14F-4D97-AF65-F5344CB8AC3E}">
        <p14:creationId xmlns:p14="http://schemas.microsoft.com/office/powerpoint/2010/main" val="236877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D87ECB-98E1-6DB0-D565-F2558432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5.Use API-526 to determine the designation and the inlet and outlet sizing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Since it is less than 0.11 inch then D is selected. Also, by checking its rating and temperature  </a:t>
            </a:r>
          </a:p>
          <a:p>
            <a:pPr marL="0" indent="0">
              <a:buNone/>
            </a:pPr>
            <a:r>
              <a:rPr lang="en-US" dirty="0">
                <a:latin typeface="Century" panose="02040604050505020304" pitchFamily="18" charset="0"/>
              </a:rPr>
              <a:t>limitation, 1D2 is </a:t>
            </a:r>
            <a:r>
              <a:rPr lang="en-US" dirty="0" smtClean="0">
                <a:latin typeface="Century" panose="02040604050505020304" pitchFamily="18" charset="0"/>
              </a:rPr>
              <a:t>selected. But </a:t>
            </a:r>
            <a:r>
              <a:rPr lang="en-US" dirty="0" err="1" smtClean="0">
                <a:latin typeface="Century" panose="02040604050505020304" pitchFamily="18" charset="0"/>
              </a:rPr>
              <a:t>Topsoe</a:t>
            </a:r>
            <a:r>
              <a:rPr lang="en-US" dirty="0" smtClean="0">
                <a:latin typeface="Century" panose="02040604050505020304" pitchFamily="18" charset="0"/>
              </a:rPr>
              <a:t> has selected 1E2 in site .</a:t>
            </a: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fa-IR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1F3E407-2F0E-4DF7-DD4D-E69E4F0B6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15" y="1890944"/>
            <a:ext cx="4805082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62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</TotalTime>
  <Words>381</Words>
  <Application>Microsoft Office PowerPoint</Application>
  <PresentationFormat>Custom</PresentationFormat>
  <Paragraphs>133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markazi</cp:lastModifiedBy>
  <cp:revision>13</cp:revision>
  <dcterms:created xsi:type="dcterms:W3CDTF">2022-07-30T13:26:46Z</dcterms:created>
  <dcterms:modified xsi:type="dcterms:W3CDTF">2022-08-24T09:45:59Z</dcterms:modified>
</cp:coreProperties>
</file>