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322" r:id="rId6"/>
    <p:sldId id="323" r:id="rId7"/>
    <p:sldId id="260" r:id="rId8"/>
    <p:sldId id="324" r:id="rId9"/>
    <p:sldId id="325" r:id="rId10"/>
    <p:sldId id="326" r:id="rId11"/>
    <p:sldId id="327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  </a:t>
            </a:r>
            <a:r>
              <a:rPr lang="en-US" dirty="0" smtClean="0">
                <a:latin typeface="Century" panose="02040604050505020304" pitchFamily="18" charset="0"/>
              </a:rPr>
              <a:t>          </a:t>
            </a:r>
            <a:r>
              <a:rPr lang="en-US" b="1" dirty="0" smtClean="0">
                <a:latin typeface="Century" panose="02040604050505020304" pitchFamily="18" charset="0"/>
              </a:rPr>
              <a:t>PSV-1038</a:t>
            </a: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Fire Scenario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Unwetted 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kazi\Pictures\Camera Roll\Captur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6" y="864296"/>
            <a:ext cx="8439411" cy="4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1.5 and 18.5 </a:t>
            </a:r>
            <a:r>
              <a:rPr lang="en-US" dirty="0" err="1" smtClean="0">
                <a:latin typeface="Century" panose="02040604050505020304" pitchFamily="18" charset="0"/>
              </a:rPr>
              <a:t>barg</a:t>
            </a:r>
            <a:r>
              <a:rPr lang="en-US" dirty="0" smtClean="0">
                <a:latin typeface="Century" panose="02040604050505020304" pitchFamily="18" charset="0"/>
              </a:rPr>
              <a:t>. Since the backpressure is constant and the maximum backpressure is 36% a balanced type could be selected.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64523"/>
              </p:ext>
            </p:extLst>
          </p:nvPr>
        </p:nvGraphicFramePr>
        <p:xfrm>
          <a:off x="3507518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xmlns="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58673" y="2342368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                               Since it is NG, A216 WCB could be used for its body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</p:txBody>
      </p:sp>
      <p:pic>
        <p:nvPicPr>
          <p:cNvPr id="1026" name="Picture 2" descr="C:\Users\markazi\Pictures\Camera Roll\Captur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42" y="1294944"/>
            <a:ext cx="7365304" cy="51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Discussion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entury" panose="02040604050505020304" pitchFamily="18" charset="0"/>
              </a:rPr>
              <a:t>Topsoe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has calculated 1200 kg/</a:t>
            </a:r>
            <a:r>
              <a:rPr lang="en-US" dirty="0" err="1" smtClean="0">
                <a:latin typeface="Century" panose="02040604050505020304" pitchFamily="18" charset="0"/>
              </a:rPr>
              <a:t>hr</a:t>
            </a:r>
            <a:r>
              <a:rPr lang="en-US" dirty="0" smtClean="0">
                <a:latin typeface="Century" panose="02040604050505020304" pitchFamily="18" charset="0"/>
              </a:rPr>
              <a:t> for its relief loading but my calculation and that of TCC show otherwise.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Also notice that the exposed height for reactor, TT has been taken into account and the higher the height, the 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higher the relief load. So it depends on how exposed area is selected , relief load can vary. For instance for a 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exposed height of 2.9 m the relief </a:t>
            </a:r>
            <a:r>
              <a:rPr lang="en-US" smtClean="0">
                <a:latin typeface="Century" panose="02040604050505020304" pitchFamily="18" charset="0"/>
              </a:rPr>
              <a:t>load becomes 3215 kg/h.</a:t>
            </a: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R-1002 </a:t>
            </a:r>
            <a:r>
              <a:rPr lang="en-US" dirty="0">
                <a:latin typeface="Century" panose="02040604050505020304" pitchFamily="18" charset="0"/>
              </a:rPr>
              <a:t>and exposed to fire then a fire scenario is defined.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81247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0340184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12811002"/>
                    </a:ext>
                  </a:extLst>
                </a:gridCol>
                <a:gridCol w="2257889">
                  <a:extLst>
                    <a:ext uri="{9D8B030D-6E8A-4147-A177-3AD203B41FA5}">
                      <a16:colId xmlns:a16="http://schemas.microsoft.com/office/drawing/2014/main" xmlns="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:a16="http://schemas.microsoft.com/office/drawing/2014/main" xmlns="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4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16.54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Height-TT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1.5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55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67.55 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78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B4BFEE-11B4-3440-D24E-47B6BE7E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998"/>
            <a:ext cx="9123385" cy="562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C17455-0E39-C32D-81CD-988AD702A056}"/>
              </a:ext>
            </a:extLst>
          </p:cNvPr>
          <p:cNvSpPr txBox="1"/>
          <p:nvPr/>
        </p:nvSpPr>
        <p:spPr>
          <a:xfrm>
            <a:off x="199748" y="8610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</p:txBody>
      </p:sp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7A0E4F-D02D-EBFA-4254-94B977BE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03" y="90533"/>
            <a:ext cx="8582433" cy="6441541"/>
          </a:xfrm>
        </p:spPr>
      </p:pic>
    </p:spTree>
    <p:extLst>
      <p:ext uri="{BB962C8B-B14F-4D97-AF65-F5344CB8AC3E}">
        <p14:creationId xmlns:p14="http://schemas.microsoft.com/office/powerpoint/2010/main" val="24140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389EE49-8908-01A9-D9CD-1CD35A8F1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9249"/>
            <a:ext cx="8596312" cy="3733028"/>
          </a:xfrm>
        </p:spPr>
      </p:pic>
    </p:spTree>
    <p:extLst>
      <p:ext uri="{BB962C8B-B14F-4D97-AF65-F5344CB8AC3E}">
        <p14:creationId xmlns:p14="http://schemas.microsoft.com/office/powerpoint/2010/main" val="2765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Calculation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</a:t>
            </a:r>
            <a:endParaRPr lang="en-US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smtClean="0">
                <a:latin typeface="Century" panose="02040604050505020304" pitchFamily="18" charset="0"/>
              </a:rPr>
              <a:t>                </a:t>
            </a:r>
            <a:r>
              <a:rPr lang="en-US" dirty="0" smtClean="0">
                <a:latin typeface="Century" panose="02040604050505020304" pitchFamily="18" charset="0"/>
              </a:rPr>
              <a:t>Note </a:t>
            </a:r>
            <a:r>
              <a:rPr lang="en-US" dirty="0">
                <a:latin typeface="Century" panose="02040604050505020304" pitchFamily="18" charset="0"/>
              </a:rPr>
              <a:t>that since F’ is less than 182 the corresponding equation has been used in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</a:t>
            </a:r>
            <a:r>
              <a:rPr lang="en-US" dirty="0" smtClean="0">
                <a:latin typeface="Century" panose="02040604050505020304" pitchFamily="18" charset="0"/>
              </a:rPr>
              <a:t>  which </a:t>
            </a:r>
            <a:r>
              <a:rPr lang="en-US" dirty="0">
                <a:latin typeface="Century" panose="02040604050505020304" pitchFamily="18" charset="0"/>
              </a:rPr>
              <a:t>F’ is set to 182. Remember that in F’ calculation T1 is set to max 400 C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72801"/>
              </p:ext>
            </p:extLst>
          </p:nvPr>
        </p:nvGraphicFramePr>
        <p:xfrm>
          <a:off x="1135356" y="172284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1244898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473335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829711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36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K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9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131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10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0.0395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Relief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2165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kg/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hr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0.0254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51009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37715"/>
              </p:ext>
            </p:extLst>
          </p:nvPr>
        </p:nvGraphicFramePr>
        <p:xfrm>
          <a:off x="1173018" y="53470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Relief load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API-521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Topsoe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TCC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Value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2165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1200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2256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E0C2C-8224-D46B-6616-6E6CA509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Use the following formula to calculate orifice area :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By</a:t>
            </a:r>
            <a:r>
              <a:rPr lang="en-US" dirty="0"/>
              <a:t> </a:t>
            </a:r>
            <a:r>
              <a:rPr lang="en-US" dirty="0">
                <a:latin typeface="Century" panose="02040604050505020304" pitchFamily="18" charset="0"/>
              </a:rPr>
              <a:t>setting F’, A</a:t>
            </a:r>
            <a:r>
              <a:rPr lang="en-US" sz="1200" dirty="0">
                <a:latin typeface="Century" panose="02040604050505020304" pitchFamily="18" charset="0"/>
              </a:rPr>
              <a:t>w</a:t>
            </a:r>
            <a:r>
              <a:rPr lang="en-US" dirty="0">
                <a:latin typeface="Century" panose="02040604050505020304" pitchFamily="18" charset="0"/>
              </a:rPr>
              <a:t>, p</a:t>
            </a:r>
            <a:r>
              <a:rPr lang="en-US" sz="1200" dirty="0">
                <a:latin typeface="Century" panose="02040604050505020304" pitchFamily="18" charset="0"/>
              </a:rPr>
              <a:t>1</a:t>
            </a:r>
            <a:r>
              <a:rPr lang="en-US" dirty="0">
                <a:latin typeface="Century" panose="02040604050505020304" pitchFamily="18" charset="0"/>
              </a:rPr>
              <a:t> to </a:t>
            </a:r>
            <a:r>
              <a:rPr lang="en-US" dirty="0" smtClean="0">
                <a:latin typeface="Century" panose="02040604050505020304" pitchFamily="18" charset="0"/>
              </a:rPr>
              <a:t>182, 36.2 </a:t>
            </a:r>
            <a:r>
              <a:rPr lang="en-US" dirty="0">
                <a:latin typeface="Century" panose="02040604050505020304" pitchFamily="18" charset="0"/>
              </a:rPr>
              <a:t>and </a:t>
            </a:r>
            <a:r>
              <a:rPr lang="en-US" dirty="0" smtClean="0">
                <a:latin typeface="Century" panose="02040604050505020304" pitchFamily="18" charset="0"/>
              </a:rPr>
              <a:t>67500 </a:t>
            </a:r>
            <a:r>
              <a:rPr lang="en-US" dirty="0">
                <a:latin typeface="Century" panose="02040604050505020304" pitchFamily="18" charset="0"/>
              </a:rPr>
              <a:t>kpa, we obtain </a:t>
            </a:r>
            <a:r>
              <a:rPr lang="en-US" dirty="0" smtClean="0">
                <a:latin typeface="Century" panose="02040604050505020304" pitchFamily="18" charset="0"/>
              </a:rPr>
              <a:t>0.12 </a:t>
            </a:r>
            <a:r>
              <a:rPr lang="en-US" dirty="0">
                <a:latin typeface="Century" panose="02040604050505020304" pitchFamily="18" charset="0"/>
              </a:rPr>
              <a:t>inch^2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5DA028-5CC1-019C-6844-3BBE2CA2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51" y="1761259"/>
            <a:ext cx="1348738" cy="8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 </a:t>
            </a:r>
            <a:r>
              <a:rPr lang="en-US" dirty="0">
                <a:latin typeface="Century" panose="02040604050505020304" pitchFamily="18" charset="0"/>
              </a:rPr>
              <a:t>than 0.11 inch </a:t>
            </a:r>
            <a:r>
              <a:rPr lang="en-US" dirty="0" smtClean="0">
                <a:latin typeface="Century" panose="02040604050505020304" pitchFamily="18" charset="0"/>
              </a:rPr>
              <a:t>and less than 0.196 , then </a:t>
            </a:r>
            <a:r>
              <a:rPr lang="en-US" dirty="0">
                <a:latin typeface="Century" panose="02040604050505020304" pitchFamily="18" charset="0"/>
              </a:rPr>
              <a:t>E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</a:t>
            </a:r>
            <a:r>
              <a:rPr lang="en-US" dirty="0" smtClean="0">
                <a:latin typeface="Century" panose="02040604050505020304" pitchFamily="18" charset="0"/>
              </a:rPr>
              <a:t>temperature limitation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1E2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429</Words>
  <Application>Microsoft Office PowerPoint</Application>
  <PresentationFormat>Custom</PresentationFormat>
  <Paragraphs>126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16</cp:revision>
  <dcterms:created xsi:type="dcterms:W3CDTF">2022-07-30T13:26:46Z</dcterms:created>
  <dcterms:modified xsi:type="dcterms:W3CDTF">2022-08-24T08:05:06Z</dcterms:modified>
</cp:coreProperties>
</file>