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0" r:id="rId2"/>
    <p:sldId id="257" r:id="rId3"/>
    <p:sldId id="259" r:id="rId4"/>
    <p:sldId id="268" r:id="rId5"/>
    <p:sldId id="322" r:id="rId6"/>
    <p:sldId id="323" r:id="rId7"/>
    <p:sldId id="260" r:id="rId8"/>
    <p:sldId id="324" r:id="rId9"/>
    <p:sldId id="325" r:id="rId10"/>
    <p:sldId id="326" r:id="rId11"/>
    <p:sldId id="327" r:id="rId12"/>
    <p:sldId id="328" r:id="rId13"/>
    <p:sldId id="32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6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7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036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61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1920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56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46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5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8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1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8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9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2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1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7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4308B-3D13-42B1-85F7-099E839A5F35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2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7BD627-3E57-9C21-6D49-D9C2D8C4A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                                                                </a:t>
            </a:r>
            <a:r>
              <a:rPr lang="en-US" b="1" dirty="0">
                <a:latin typeface="Century" panose="02040604050505020304" pitchFamily="18" charset="0"/>
              </a:rPr>
              <a:t>PSV-1031-1038-1043</a:t>
            </a: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                                                                      Fire Scenario</a:t>
            </a: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                                                                  Unwetted Surface</a:t>
            </a:r>
          </a:p>
        </p:txBody>
      </p:sp>
    </p:spTree>
    <p:extLst>
      <p:ext uri="{BB962C8B-B14F-4D97-AF65-F5344CB8AC3E}">
        <p14:creationId xmlns:p14="http://schemas.microsoft.com/office/powerpoint/2010/main" val="4258316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arkazi\Pictures\Camera Roll\Capture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66" y="864296"/>
            <a:ext cx="8439411" cy="472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125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7DFCD4-4115-59AC-5797-7D421C25A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>
                <a:latin typeface="Century" panose="02040604050505020304" pitchFamily="18" charset="0"/>
              </a:rPr>
              <a:t>Select proper PSV type by checking backpressure</a:t>
            </a:r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According to licensor data, superimposed and build-up backpressure are max 1.5 and 18.5 </a:t>
            </a:r>
            <a:r>
              <a:rPr lang="en-US" dirty="0" err="1" smtClean="0">
                <a:latin typeface="Century" panose="02040604050505020304" pitchFamily="18" charset="0"/>
              </a:rPr>
              <a:t>barg</a:t>
            </a:r>
            <a:r>
              <a:rPr lang="en-US" dirty="0" smtClean="0">
                <a:latin typeface="Century" panose="02040604050505020304" pitchFamily="18" charset="0"/>
              </a:rPr>
              <a:t>. Since the backpressure is constant and the maximum backpressure is 36% a balanced type could be selected.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985B6204-77F7-84EF-7F23-BDCF3FAA4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464523"/>
              </p:ext>
            </p:extLst>
          </p:nvPr>
        </p:nvGraphicFramePr>
        <p:xfrm>
          <a:off x="3507518" y="1163548"/>
          <a:ext cx="528319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066">
                  <a:extLst>
                    <a:ext uri="{9D8B030D-6E8A-4147-A177-3AD203B41FA5}">
                      <a16:colId xmlns="" xmlns:a16="http://schemas.microsoft.com/office/drawing/2014/main" val="3662270742"/>
                    </a:ext>
                  </a:extLst>
                </a:gridCol>
                <a:gridCol w="1761066">
                  <a:extLst>
                    <a:ext uri="{9D8B030D-6E8A-4147-A177-3AD203B41FA5}">
                      <a16:colId xmlns="" xmlns:a16="http://schemas.microsoft.com/office/drawing/2014/main" val="1512758537"/>
                    </a:ext>
                  </a:extLst>
                </a:gridCol>
                <a:gridCol w="1761066">
                  <a:extLst>
                    <a:ext uri="{9D8B030D-6E8A-4147-A177-3AD203B41FA5}">
                      <a16:colId xmlns="" xmlns:a16="http://schemas.microsoft.com/office/drawing/2014/main" val="22398385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superimposed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Build-up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82232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1.5 barg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18.5 barg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 barg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87902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78587345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BDB3763-C334-3F77-38C8-80E675A465F0}"/>
              </a:ext>
            </a:extLst>
          </p:cNvPr>
          <p:cNvGrpSpPr>
            <a:grpSpLocks/>
          </p:cNvGrpSpPr>
          <p:nvPr/>
        </p:nvGrpSpPr>
        <p:grpSpPr bwMode="auto">
          <a:xfrm>
            <a:off x="2658673" y="2342368"/>
            <a:ext cx="7327900" cy="3991042"/>
            <a:chOff x="0" y="0"/>
            <a:chExt cx="11540" cy="9882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8135E3BF-242E-6535-9661-911D71F40E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" y="0"/>
              <a:ext cx="1152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904883BB-6AC5-2990-1FA3-B054F73279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"/>
              <a:ext cx="11540" cy="9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6877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AA62AF-5E6B-0C85-A49F-4E6B6C546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 algn="ctr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entury" panose="02040604050505020304" pitchFamily="18" charset="0"/>
              </a:rPr>
              <a:t>                                                                Material Selection</a:t>
            </a:r>
          </a:p>
          <a:p>
            <a:pPr marL="0" indent="0">
              <a:buNone/>
            </a:pPr>
            <a:r>
              <a:rPr lang="en-US" dirty="0" smtClean="0">
                <a:latin typeface="Century" panose="02040604050505020304" pitchFamily="18" charset="0"/>
              </a:rPr>
              <a:t>                                Since it is NG, A216 WCB could be used for its body</a:t>
            </a:r>
            <a:endParaRPr lang="en-US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 algn="ctr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C:\Users\markazi\Pictures\Camera Roll\Capture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700" y="1304469"/>
            <a:ext cx="7440461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792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D4E053E-2CB7-D2CC-9B7E-0D59F62BF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Century" panose="02040604050505020304" pitchFamily="18" charset="0"/>
              </a:rPr>
              <a:t>Discussion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The selected PSV in site is </a:t>
            </a:r>
            <a:r>
              <a:rPr lang="en-US" dirty="0" smtClean="0">
                <a:latin typeface="Century" panose="02040604050505020304" pitchFamily="18" charset="0"/>
              </a:rPr>
              <a:t>11/2F2 </a:t>
            </a:r>
            <a:r>
              <a:rPr lang="en-US" dirty="0">
                <a:latin typeface="Century" panose="02040604050505020304" pitchFamily="18" charset="0"/>
              </a:rPr>
              <a:t>but calculation shows that it should be </a:t>
            </a:r>
            <a:r>
              <a:rPr lang="en-US" dirty="0" smtClean="0">
                <a:latin typeface="Century" panose="02040604050505020304" pitchFamily="18" charset="0"/>
              </a:rPr>
              <a:t>1E2</a:t>
            </a:r>
            <a:r>
              <a:rPr lang="en-US" dirty="0">
                <a:latin typeface="Century" panose="02040604050505020304" pitchFamily="18" charset="0"/>
              </a:rPr>
              <a:t>, then what is the cause</a:t>
            </a:r>
            <a:r>
              <a:rPr lang="en-US" dirty="0" smtClean="0">
                <a:latin typeface="Century" panose="020406040505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 err="1" smtClean="0">
                <a:latin typeface="Century" panose="02040604050505020304" pitchFamily="18" charset="0"/>
              </a:rPr>
              <a:t>Topsoe</a:t>
            </a:r>
            <a:r>
              <a:rPr lang="en-US" dirty="0" smtClean="0">
                <a:latin typeface="Century" panose="02040604050505020304" pitchFamily="18" charset="0"/>
              </a:rPr>
              <a:t> has calculated 1200 kg/</a:t>
            </a:r>
            <a:r>
              <a:rPr lang="en-US" dirty="0" err="1" smtClean="0">
                <a:latin typeface="Century" panose="02040604050505020304" pitchFamily="18" charset="0"/>
              </a:rPr>
              <a:t>hr</a:t>
            </a:r>
            <a:r>
              <a:rPr lang="en-US" dirty="0" smtClean="0">
                <a:latin typeface="Century" panose="02040604050505020304" pitchFamily="18" charset="0"/>
              </a:rPr>
              <a:t> for its relief loading but my calculation and that of TCC show otherwise.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Century" panose="02040604050505020304" pitchFamily="18" charset="0"/>
              </a:rPr>
              <a:t>Remember that according to API526 1E2 should be selected but TOPSOE has selected 11/2F2</a:t>
            </a: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256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285388-267A-F778-CE0B-0D291641B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PSV SIZING PROCEDURE FOR UNWETTED FIRE SCENARIO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1.Determine the scenario, using API-521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2.Calculate the relief load, using API-520 Part1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3.Calculate the orifice area, using API-520 Part1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4.Select proper PSV type by checking backpressure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5.Use API-526 to determine the designation and the inlet and outlet sizing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6.Use API-520 Part2 to detail its construction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761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285388-267A-F778-CE0B-0D291641B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1.Determine the scenario, using API-521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Since it is R-1001 and exposed to fire then a fire scenario is defined.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F2BA6C36-06AA-7608-4D45-7B3262DC29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389532"/>
              </p:ext>
            </p:extLst>
          </p:nvPr>
        </p:nvGraphicFramePr>
        <p:xfrm>
          <a:off x="149933" y="1918151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4034018492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1712811002"/>
                    </a:ext>
                  </a:extLst>
                </a:gridCol>
                <a:gridCol w="2257889">
                  <a:extLst>
                    <a:ext uri="{9D8B030D-6E8A-4147-A177-3AD203B41FA5}">
                      <a16:colId xmlns="" xmlns:a16="http://schemas.microsoft.com/office/drawing/2014/main" val="886052805"/>
                    </a:ext>
                  </a:extLst>
                </a:gridCol>
                <a:gridCol w="1806111">
                  <a:extLst>
                    <a:ext uri="{9D8B030D-6E8A-4147-A177-3AD203B41FA5}">
                      <a16:colId xmlns="" xmlns:a16="http://schemas.microsoft.com/office/drawing/2014/main" val="19055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Parameters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71938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Diameter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4.45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16.54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352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Height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3.1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Set Pressure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55 barg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52337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Fluid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Natural 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Relieving Pressure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67.55 bara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239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1.01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Accumulation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0.21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03086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Cp/</a:t>
                      </a:r>
                      <a:r>
                        <a:rPr lang="en-US" dirty="0" err="1">
                          <a:latin typeface="Century" panose="02040604050505020304" pitchFamily="18" charset="0"/>
                        </a:rPr>
                        <a:t>Cv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1.18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94781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155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7B4BFEE-11B4-3440-D24E-47B6BE7E6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998"/>
            <a:ext cx="9123385" cy="56240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CC17455-0E39-C32D-81CD-988AD702A056}"/>
              </a:ext>
            </a:extLst>
          </p:cNvPr>
          <p:cNvSpPr txBox="1"/>
          <p:nvPr/>
        </p:nvSpPr>
        <p:spPr>
          <a:xfrm>
            <a:off x="199748" y="86102"/>
            <a:ext cx="6098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2.Calculate the relief load, using API-520 Part1</a:t>
            </a:r>
          </a:p>
        </p:txBody>
      </p:sp>
    </p:spTree>
    <p:extLst>
      <p:ext uri="{BB962C8B-B14F-4D97-AF65-F5344CB8AC3E}">
        <p14:creationId xmlns:p14="http://schemas.microsoft.com/office/powerpoint/2010/main" val="1064849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5C7A0E4F-D02D-EBFA-4254-94B977BEE9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603" y="90533"/>
            <a:ext cx="8582433" cy="6441541"/>
          </a:xfrm>
        </p:spPr>
      </p:pic>
    </p:spTree>
    <p:extLst>
      <p:ext uri="{BB962C8B-B14F-4D97-AF65-F5344CB8AC3E}">
        <p14:creationId xmlns:p14="http://schemas.microsoft.com/office/powerpoint/2010/main" val="2414058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0389EE49-8908-01A9-D9CD-1CD35A8F11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99249"/>
            <a:ext cx="8596312" cy="3733028"/>
          </a:xfrm>
        </p:spPr>
      </p:pic>
    </p:spTree>
    <p:extLst>
      <p:ext uri="{BB962C8B-B14F-4D97-AF65-F5344CB8AC3E}">
        <p14:creationId xmlns:p14="http://schemas.microsoft.com/office/powerpoint/2010/main" val="276572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285388-267A-F778-CE0B-0D291641B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                                                                 </a:t>
            </a: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                                                                       Calculation</a:t>
            </a: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                </a:t>
            </a:r>
            <a:endParaRPr lang="en-US" b="1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 </a:t>
            </a:r>
            <a:r>
              <a:rPr lang="en-US" b="1" dirty="0" smtClean="0">
                <a:latin typeface="Century" panose="02040604050505020304" pitchFamily="18" charset="0"/>
              </a:rPr>
              <a:t>                </a:t>
            </a:r>
            <a:r>
              <a:rPr lang="en-US" dirty="0" smtClean="0">
                <a:latin typeface="Century" panose="02040604050505020304" pitchFamily="18" charset="0"/>
              </a:rPr>
              <a:t>Note </a:t>
            </a:r>
            <a:r>
              <a:rPr lang="en-US" dirty="0">
                <a:latin typeface="Century" panose="02040604050505020304" pitchFamily="18" charset="0"/>
              </a:rPr>
              <a:t>that since F’ is less than 182 the corresponding equation has been used in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                </a:t>
            </a:r>
            <a:r>
              <a:rPr lang="en-US" dirty="0" smtClean="0">
                <a:latin typeface="Century" panose="02040604050505020304" pitchFamily="18" charset="0"/>
              </a:rPr>
              <a:t>  which </a:t>
            </a:r>
            <a:r>
              <a:rPr lang="en-US" dirty="0">
                <a:latin typeface="Century" panose="02040604050505020304" pitchFamily="18" charset="0"/>
              </a:rPr>
              <a:t>F’ is set to 182. Remember that in F’ calculation T1 is set to max 400 C </a:t>
            </a: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F5E3FA42-4588-A0F5-5747-35380E1FD2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036022"/>
              </p:ext>
            </p:extLst>
          </p:nvPr>
        </p:nvGraphicFramePr>
        <p:xfrm>
          <a:off x="1135356" y="1722842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194284009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1124489895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1473335076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38297113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4213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A</a:t>
                      </a:r>
                      <a:r>
                        <a:rPr lang="en-US" sz="1400" dirty="0">
                          <a:latin typeface="Century" panose="02040604050505020304" pitchFamily="18" charset="0"/>
                        </a:rPr>
                        <a:t>w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65 </a:t>
                      </a:r>
                      <a:r>
                        <a:rPr lang="en-US" dirty="0">
                          <a:latin typeface="Century" panose="02040604050505020304" pitchFamily="18" charset="0"/>
                        </a:rPr>
                        <a:t>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K</a:t>
                      </a:r>
                      <a:r>
                        <a:rPr lang="en-US" sz="1100" dirty="0">
                          <a:latin typeface="Century" panose="02040604050505020304" pitchFamily="18" charset="0"/>
                        </a:rPr>
                        <a:t>D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0.975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35408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C</a:t>
                      </a:r>
                      <a:r>
                        <a:rPr lang="en-US" sz="1200" dirty="0">
                          <a:latin typeface="Century" panose="02040604050505020304" pitchFamily="18" charset="0"/>
                        </a:rPr>
                        <a:t>9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0.2772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F’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131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85265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C</a:t>
                      </a:r>
                      <a:r>
                        <a:rPr lang="en-US" sz="1100" dirty="0">
                          <a:latin typeface="Century" panose="02040604050505020304" pitchFamily="18" charset="0"/>
                        </a:rPr>
                        <a:t>10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0.0395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Relief 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3874 </a:t>
                      </a:r>
                      <a:r>
                        <a:rPr lang="en-US" dirty="0">
                          <a:latin typeface="Century" panose="02040604050505020304" pitchFamily="18" charset="0"/>
                        </a:rPr>
                        <a:t>kg/</a:t>
                      </a:r>
                      <a:r>
                        <a:rPr lang="en-US" dirty="0" err="1">
                          <a:latin typeface="Century" panose="02040604050505020304" pitchFamily="18" charset="0"/>
                        </a:rPr>
                        <a:t>hr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25785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0.0254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6510091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096197"/>
              </p:ext>
            </p:extLst>
          </p:nvPr>
        </p:nvGraphicFramePr>
        <p:xfrm>
          <a:off x="1173018" y="5347084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Relief load</a:t>
                      </a:r>
                      <a:endParaRPr lang="en-US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API-521</a:t>
                      </a:r>
                      <a:endParaRPr lang="en-US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Topsoe</a:t>
                      </a:r>
                      <a:endParaRPr lang="en-US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TCC</a:t>
                      </a:r>
                      <a:endParaRPr lang="en-US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Value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3874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1200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3825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1807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9EE0C2C-8224-D46B-6616-6E6CA509B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3.Calculate the orifice area, using API-520 Part1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Use the following formula to calculate orifice area :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By</a:t>
            </a:r>
            <a:r>
              <a:rPr lang="en-US" dirty="0"/>
              <a:t> </a:t>
            </a:r>
            <a:r>
              <a:rPr lang="en-US" dirty="0">
                <a:latin typeface="Century" panose="02040604050505020304" pitchFamily="18" charset="0"/>
              </a:rPr>
              <a:t>setting F’, A</a:t>
            </a:r>
            <a:r>
              <a:rPr lang="en-US" sz="1200" dirty="0">
                <a:latin typeface="Century" panose="02040604050505020304" pitchFamily="18" charset="0"/>
              </a:rPr>
              <a:t>w</a:t>
            </a:r>
            <a:r>
              <a:rPr lang="en-US" dirty="0">
                <a:latin typeface="Century" panose="02040604050505020304" pitchFamily="18" charset="0"/>
              </a:rPr>
              <a:t>, p</a:t>
            </a:r>
            <a:r>
              <a:rPr lang="en-US" sz="1200" dirty="0">
                <a:latin typeface="Century" panose="02040604050505020304" pitchFamily="18" charset="0"/>
              </a:rPr>
              <a:t>1</a:t>
            </a:r>
            <a:r>
              <a:rPr lang="en-US" dirty="0">
                <a:latin typeface="Century" panose="02040604050505020304" pitchFamily="18" charset="0"/>
              </a:rPr>
              <a:t> to </a:t>
            </a:r>
            <a:r>
              <a:rPr lang="en-US" dirty="0" smtClean="0">
                <a:latin typeface="Century" panose="02040604050505020304" pitchFamily="18" charset="0"/>
              </a:rPr>
              <a:t>132, 65 </a:t>
            </a:r>
            <a:r>
              <a:rPr lang="en-US" dirty="0">
                <a:latin typeface="Century" panose="02040604050505020304" pitchFamily="18" charset="0"/>
              </a:rPr>
              <a:t>and </a:t>
            </a:r>
            <a:r>
              <a:rPr lang="en-US" dirty="0" smtClean="0">
                <a:latin typeface="Century" panose="02040604050505020304" pitchFamily="18" charset="0"/>
              </a:rPr>
              <a:t>67500 </a:t>
            </a:r>
            <a:r>
              <a:rPr lang="en-US" dirty="0">
                <a:latin typeface="Century" panose="02040604050505020304" pitchFamily="18" charset="0"/>
              </a:rPr>
              <a:t>kpa, we obtain </a:t>
            </a:r>
            <a:r>
              <a:rPr lang="en-US" dirty="0" smtClean="0">
                <a:latin typeface="Century" panose="02040604050505020304" pitchFamily="18" charset="0"/>
              </a:rPr>
              <a:t>0.16 </a:t>
            </a:r>
            <a:r>
              <a:rPr lang="en-US" dirty="0">
                <a:latin typeface="Century" panose="02040604050505020304" pitchFamily="18" charset="0"/>
              </a:rPr>
              <a:t>inch^2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75DA028-5CC1-019C-6844-3BBE2CA2E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151" y="1761259"/>
            <a:ext cx="1348738" cy="84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67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D87ECB-98E1-6DB0-D565-F25584325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5.Use API-526 to determine the designation and the inlet and outlet sizing</a:t>
            </a:r>
            <a:endParaRPr lang="fa-IR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Since it is </a:t>
            </a:r>
            <a:r>
              <a:rPr lang="en-US" dirty="0" smtClean="0">
                <a:latin typeface="Century" panose="02040604050505020304" pitchFamily="18" charset="0"/>
              </a:rPr>
              <a:t>more </a:t>
            </a:r>
            <a:r>
              <a:rPr lang="en-US" dirty="0">
                <a:latin typeface="Century" panose="02040604050505020304" pitchFamily="18" charset="0"/>
              </a:rPr>
              <a:t>than 0.11 inch </a:t>
            </a:r>
            <a:r>
              <a:rPr lang="en-US" dirty="0" smtClean="0">
                <a:latin typeface="Century" panose="02040604050505020304" pitchFamily="18" charset="0"/>
              </a:rPr>
              <a:t>and less than 0.196 , then </a:t>
            </a:r>
            <a:r>
              <a:rPr lang="en-US" dirty="0">
                <a:latin typeface="Century" panose="02040604050505020304" pitchFamily="18" charset="0"/>
              </a:rPr>
              <a:t>E</a:t>
            </a:r>
            <a:r>
              <a:rPr lang="en-US" dirty="0" smtClean="0">
                <a:latin typeface="Century" panose="02040604050505020304" pitchFamily="18" charset="0"/>
              </a:rPr>
              <a:t> </a:t>
            </a:r>
            <a:r>
              <a:rPr lang="en-US" dirty="0">
                <a:latin typeface="Century" panose="02040604050505020304" pitchFamily="18" charset="0"/>
              </a:rPr>
              <a:t>is selected. Also, by checking its rating and </a:t>
            </a:r>
            <a:r>
              <a:rPr lang="en-US" dirty="0" smtClean="0">
                <a:latin typeface="Century" panose="02040604050505020304" pitchFamily="18" charset="0"/>
              </a:rPr>
              <a:t>temperature limitation</a:t>
            </a:r>
            <a:r>
              <a:rPr lang="en-US" dirty="0">
                <a:latin typeface="Century" panose="02040604050505020304" pitchFamily="18" charset="0"/>
              </a:rPr>
              <a:t>, </a:t>
            </a:r>
            <a:r>
              <a:rPr lang="en-US" dirty="0" smtClean="0">
                <a:latin typeface="Century" panose="02040604050505020304" pitchFamily="18" charset="0"/>
              </a:rPr>
              <a:t>1E2 </a:t>
            </a:r>
            <a:r>
              <a:rPr lang="en-US" dirty="0">
                <a:latin typeface="Century" panose="02040604050505020304" pitchFamily="18" charset="0"/>
              </a:rPr>
              <a:t>is </a:t>
            </a:r>
            <a:r>
              <a:rPr lang="en-US" dirty="0" smtClean="0">
                <a:latin typeface="Century" panose="02040604050505020304" pitchFamily="18" charset="0"/>
              </a:rPr>
              <a:t>selected.</a:t>
            </a:r>
            <a:endParaRPr lang="fa-IR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fa-IR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1F3E407-2F0E-4DF7-DD4D-E69E4F0B6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615" y="1890944"/>
            <a:ext cx="4805082" cy="472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6226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301</TotalTime>
  <Words>407</Words>
  <Application>Microsoft Office PowerPoint</Application>
  <PresentationFormat>Custom</PresentationFormat>
  <Paragraphs>127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Behrouzi Mohamadreza</dc:creator>
  <cp:lastModifiedBy>markazi</cp:lastModifiedBy>
  <cp:revision>13</cp:revision>
  <dcterms:created xsi:type="dcterms:W3CDTF">2022-07-30T13:26:46Z</dcterms:created>
  <dcterms:modified xsi:type="dcterms:W3CDTF">2022-08-24T06:57:39Z</dcterms:modified>
</cp:coreProperties>
</file>