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322" r:id="rId6"/>
    <p:sldId id="323" r:id="rId7"/>
    <p:sldId id="260" r:id="rId8"/>
    <p:sldId id="324" r:id="rId9"/>
    <p:sldId id="325" r:id="rId10"/>
    <p:sldId id="326" r:id="rId11"/>
    <p:sldId id="327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 </a:t>
            </a:r>
            <a:r>
              <a:rPr lang="en-US" b="1" dirty="0">
                <a:latin typeface="Century" panose="02040604050505020304" pitchFamily="18" charset="0"/>
              </a:rPr>
              <a:t>PSV-1031-1038-1043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Fire Scenario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Unwetted 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0067E9-84F8-B010-183D-C1F48D6DD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674703"/>
            <a:ext cx="7812389" cy="50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1.5 and 18.5 barg. Even though selecting  Conventional type is not fully recommended, Conventional type has been selected by LESER.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81265"/>
              </p:ext>
            </p:extLst>
          </p:nvPr>
        </p:nvGraphicFramePr>
        <p:xfrm>
          <a:off x="2129655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1230706" y="2405849"/>
            <a:ext cx="7327900" cy="3895309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Material Selection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Since it is Natural Gas then A-216 WCB is selected for its body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EF641-5080-34D1-4B7A-48DCB4F5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19" y="1341440"/>
            <a:ext cx="4325196" cy="3926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D11A6-E8ED-E6B6-BC61-7724FAFE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67" y="1341441"/>
            <a:ext cx="3912093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selected PSV in site is 1E2 but calculation shows that it should be 1D2, then what is the cause?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TCC has selected T1 equal to 87C or 360K which is the design temperature of knockout Drum, thanks to which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calculated  F’ becomes 590 and if you set A</a:t>
            </a:r>
            <a:r>
              <a:rPr lang="en-US" sz="1400" dirty="0">
                <a:latin typeface="Century" panose="02040604050505020304" pitchFamily="18" charset="0"/>
              </a:rPr>
              <a:t>w </a:t>
            </a:r>
            <a:r>
              <a:rPr lang="en-US" dirty="0">
                <a:latin typeface="Century" panose="02040604050505020304" pitchFamily="18" charset="0"/>
              </a:rPr>
              <a:t>equal to 16 m2 it becomes 560 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resultant relief load and effective area become 3600 kg/h and 0.17 inch respectively, which means that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type 1E2 is selected</a:t>
            </a: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R-1001 and 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89532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340184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2811002"/>
                    </a:ext>
                  </a:extLst>
                </a:gridCol>
                <a:gridCol w="2257889">
                  <a:extLst>
                    <a:ext uri="{9D8B030D-6E8A-4147-A177-3AD203B41FA5}">
                      <a16:colId xmlns:a16="http://schemas.microsoft.com/office/drawing/2014/main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:a16="http://schemas.microsoft.com/office/drawing/2014/main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4.45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16.54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3.1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55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67.55 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78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4BFEE-11B4-3440-D24E-47B6BE7E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998"/>
            <a:ext cx="9123385" cy="562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17455-0E39-C32D-81CD-988AD702A056}"/>
              </a:ext>
            </a:extLst>
          </p:cNvPr>
          <p:cNvSpPr txBox="1"/>
          <p:nvPr/>
        </p:nvSpPr>
        <p:spPr>
          <a:xfrm>
            <a:off x="199748" y="8610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</p:txBody>
      </p:sp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A0E4F-D02D-EBFA-4254-94B977BE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03" y="90533"/>
            <a:ext cx="8582433" cy="6441541"/>
          </a:xfrm>
        </p:spPr>
      </p:pic>
    </p:spTree>
    <p:extLst>
      <p:ext uri="{BB962C8B-B14F-4D97-AF65-F5344CB8AC3E}">
        <p14:creationId xmlns:p14="http://schemas.microsoft.com/office/powerpoint/2010/main" val="24140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89EE49-8908-01A9-D9CD-1CD35A8F1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9249"/>
            <a:ext cx="8596312" cy="3733028"/>
          </a:xfrm>
        </p:spPr>
      </p:pic>
    </p:spTree>
    <p:extLst>
      <p:ext uri="{BB962C8B-B14F-4D97-AF65-F5344CB8AC3E}">
        <p14:creationId xmlns:p14="http://schemas.microsoft.com/office/powerpoint/2010/main" val="2765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</a:t>
            </a:r>
            <a:r>
              <a:rPr lang="en-US" dirty="0">
                <a:latin typeface="Century" panose="02040604050505020304" pitchFamily="18" charset="0"/>
              </a:rPr>
              <a:t>Note that since F’ is less than 182 the corresponding equation has been used in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which F’ is set to 182. Remember that in F’ calculation T1 is set to max 400 C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8514"/>
              </p:ext>
            </p:extLst>
          </p:nvPr>
        </p:nvGraphicFramePr>
        <p:xfrm>
          <a:off x="1135356" y="172284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44898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3335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9711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15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K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10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0.0395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Relief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964 kg/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hr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10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0C2C-8224-D46B-6616-6E6CA509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Use the following formula to calculate orifice area :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By</a:t>
            </a:r>
            <a:r>
              <a:rPr lang="en-US" dirty="0"/>
              <a:t> </a:t>
            </a:r>
            <a:r>
              <a:rPr lang="en-US" dirty="0">
                <a:latin typeface="Century" panose="02040604050505020304" pitchFamily="18" charset="0"/>
              </a:rPr>
              <a:t>setting F’, A</a:t>
            </a:r>
            <a:r>
              <a:rPr lang="en-US" sz="1200" dirty="0">
                <a:latin typeface="Century" panose="02040604050505020304" pitchFamily="18" charset="0"/>
              </a:rPr>
              <a:t>w</a:t>
            </a:r>
            <a:r>
              <a:rPr lang="en-US" dirty="0">
                <a:latin typeface="Century" panose="02040604050505020304" pitchFamily="18" charset="0"/>
              </a:rPr>
              <a:t>, p</a:t>
            </a:r>
            <a:r>
              <a:rPr lang="en-US" sz="1200" dirty="0">
                <a:latin typeface="Century" panose="02040604050505020304" pitchFamily="18" charset="0"/>
              </a:rPr>
              <a:t>1</a:t>
            </a:r>
            <a:r>
              <a:rPr lang="en-US" dirty="0">
                <a:latin typeface="Century" panose="02040604050505020304" pitchFamily="18" charset="0"/>
              </a:rPr>
              <a:t> to 128, 15 and 73600 kpa, we obtain 0.034 inch^2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DA028-5CC1-019C-6844-3BBE2CA2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51" y="1761259"/>
            <a:ext cx="1348738" cy="8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less than 0.11 inch then D is selected. Also, by checking its rating and temperature 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limitation, 1D2 is selected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445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4</cp:revision>
  <dcterms:created xsi:type="dcterms:W3CDTF">2022-07-30T13:26:46Z</dcterms:created>
  <dcterms:modified xsi:type="dcterms:W3CDTF">2022-07-31T05:34:19Z</dcterms:modified>
</cp:coreProperties>
</file>