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30" r:id="rId2"/>
    <p:sldId id="257" r:id="rId3"/>
    <p:sldId id="259" r:id="rId4"/>
    <p:sldId id="268" r:id="rId5"/>
    <p:sldId id="322" r:id="rId6"/>
    <p:sldId id="323" r:id="rId7"/>
    <p:sldId id="260" r:id="rId8"/>
    <p:sldId id="324" r:id="rId9"/>
    <p:sldId id="325" r:id="rId10"/>
    <p:sldId id="326" r:id="rId11"/>
    <p:sldId id="327" r:id="rId12"/>
    <p:sldId id="328" r:id="rId13"/>
    <p:sldId id="32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68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27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036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161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31920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756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6465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055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05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582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913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180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597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327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310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873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4308B-3D13-42B1-85F7-099E839A5F35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422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7BD627-3E57-9C21-6D49-D9C2D8C4A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                                                       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                                                                </a:t>
            </a:r>
            <a:r>
              <a:rPr lang="en-US" b="1" dirty="0">
                <a:latin typeface="Century" panose="02040604050505020304" pitchFamily="18" charset="0"/>
              </a:rPr>
              <a:t>PSV-1015</a:t>
            </a:r>
          </a:p>
          <a:p>
            <a:pPr marL="0" indent="0">
              <a:buNone/>
            </a:pPr>
            <a:endParaRPr lang="en-US" b="1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Century" panose="02040604050505020304" pitchFamily="18" charset="0"/>
              </a:rPr>
              <a:t>                                                             Fire Scenario</a:t>
            </a:r>
          </a:p>
          <a:p>
            <a:pPr marL="0" indent="0">
              <a:buNone/>
            </a:pPr>
            <a:endParaRPr lang="en-US" b="1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Century" panose="02040604050505020304" pitchFamily="18" charset="0"/>
              </a:rPr>
              <a:t>                                                          Unwetted Surface</a:t>
            </a:r>
          </a:p>
        </p:txBody>
      </p:sp>
    </p:spTree>
    <p:extLst>
      <p:ext uri="{BB962C8B-B14F-4D97-AF65-F5344CB8AC3E}">
        <p14:creationId xmlns:p14="http://schemas.microsoft.com/office/powerpoint/2010/main" val="4258316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10067E9-84F8-B010-183D-C1F48D6DD0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855" y="674703"/>
            <a:ext cx="7812389" cy="508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125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DFCD4-4115-59AC-5797-7D421C25A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Select proper PSV type by checking backpressure</a:t>
            </a: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According to licensor data, superimposed and build-up backpressure are max 1.5 and 18.5 barg. Even though selecting  Conventional type is not fully recommended, Conventional type has been selected by LESER.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85B6204-77F7-84EF-7F23-BDCF3FAA49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7981265"/>
              </p:ext>
            </p:extLst>
          </p:nvPr>
        </p:nvGraphicFramePr>
        <p:xfrm>
          <a:off x="2129655" y="1163548"/>
          <a:ext cx="528319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1066">
                  <a:extLst>
                    <a:ext uri="{9D8B030D-6E8A-4147-A177-3AD203B41FA5}">
                      <a16:colId xmlns:a16="http://schemas.microsoft.com/office/drawing/2014/main" val="3662270742"/>
                    </a:ext>
                  </a:extLst>
                </a:gridCol>
                <a:gridCol w="1761066">
                  <a:extLst>
                    <a:ext uri="{9D8B030D-6E8A-4147-A177-3AD203B41FA5}">
                      <a16:colId xmlns:a16="http://schemas.microsoft.com/office/drawing/2014/main" val="1512758537"/>
                    </a:ext>
                  </a:extLst>
                </a:gridCol>
                <a:gridCol w="1761066">
                  <a:extLst>
                    <a:ext uri="{9D8B030D-6E8A-4147-A177-3AD203B41FA5}">
                      <a16:colId xmlns:a16="http://schemas.microsoft.com/office/drawing/2014/main" val="22398385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superimposed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Build-up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2232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1.5 barg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18.5 barg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 barg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7902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8587345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4BDB3763-C334-3F77-38C8-80E675A465F0}"/>
              </a:ext>
            </a:extLst>
          </p:cNvPr>
          <p:cNvGrpSpPr>
            <a:grpSpLocks/>
          </p:cNvGrpSpPr>
          <p:nvPr/>
        </p:nvGrpSpPr>
        <p:grpSpPr bwMode="auto">
          <a:xfrm>
            <a:off x="1230706" y="2405849"/>
            <a:ext cx="7327900" cy="3895309"/>
            <a:chOff x="0" y="0"/>
            <a:chExt cx="11540" cy="988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135E3BF-242E-6535-9661-911D71F40E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" y="0"/>
              <a:ext cx="11520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04883BB-6AC5-2990-1FA3-B054F73279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"/>
              <a:ext cx="11540" cy="9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06877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A62AF-5E6B-0C85-A49F-4E6B6C546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Century" panose="02040604050505020304" pitchFamily="18" charset="0"/>
              </a:rPr>
              <a:t>Material Selection</a:t>
            </a:r>
          </a:p>
          <a:p>
            <a:pPr marL="0" indent="0" algn="ctr">
              <a:buNone/>
            </a:pPr>
            <a:r>
              <a:rPr lang="en-US" dirty="0">
                <a:latin typeface="Century" panose="02040604050505020304" pitchFamily="18" charset="0"/>
              </a:rPr>
              <a:t>Since it is Natural Gas then A-216 WCB is selected for its body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AEF641-5080-34D1-4B7A-48DCB4F580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019" y="1341440"/>
            <a:ext cx="4325196" cy="39265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18D11A6-E8ED-E6B6-BC61-7724FAFEEB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9067" y="1341441"/>
            <a:ext cx="3912093" cy="392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792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E053E-2CB7-D2CC-9B7E-0D59F62BF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  <a:latin typeface="Century" panose="02040604050505020304" pitchFamily="18" charset="0"/>
              </a:rPr>
              <a:t>Discussion</a:t>
            </a: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The selected PSV in site is 1E2 but calculation shows that it should be 1D2, then what is the cause?</a:t>
            </a: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TCC has selected T1 equal to 87C or 360K which is the design temperature of knockout Drum, thanks to which </a:t>
            </a: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the calculated  F’ becomes 590 and if you set A</a:t>
            </a:r>
            <a:r>
              <a:rPr lang="en-US" sz="1400" dirty="0">
                <a:latin typeface="Century" panose="02040604050505020304" pitchFamily="18" charset="0"/>
              </a:rPr>
              <a:t>w </a:t>
            </a:r>
            <a:r>
              <a:rPr lang="en-US" dirty="0">
                <a:latin typeface="Century" panose="02040604050505020304" pitchFamily="18" charset="0"/>
              </a:rPr>
              <a:t>equal to 16 m2 it becomes 560 .</a:t>
            </a: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The resultant relief load and effective area become 3600 kg/h and 0.17 inch respectively, which means that </a:t>
            </a: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type 1E2 is selected</a:t>
            </a:r>
          </a:p>
        </p:txBody>
      </p:sp>
    </p:spTree>
    <p:extLst>
      <p:ext uri="{BB962C8B-B14F-4D97-AF65-F5344CB8AC3E}">
        <p14:creationId xmlns:p14="http://schemas.microsoft.com/office/powerpoint/2010/main" val="2427256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85388-267A-F778-CE0B-0D291641B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Century" panose="02040604050505020304" pitchFamily="18" charset="0"/>
              </a:rPr>
              <a:t>PSV SIZING PROCEDURE FOR UNWETTED FIRE SCENARIO</a:t>
            </a: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1.Determine the scenario, using API-521</a:t>
            </a: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2.Calculate the relief load, using API-520 Part1</a:t>
            </a: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3.Calculate the orifice area, using API-520 Part1</a:t>
            </a: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4.Select proper PSV type by checking backpressure</a:t>
            </a: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5.Use API-526 to determine the designation and the inlet and outlet sizing</a:t>
            </a: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6.Use API-520 Part2 to detail its construction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761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85388-267A-F778-CE0B-0D291641B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1.Determine the scenario, using API-521</a:t>
            </a: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Since it is K.N Drum and exposed to fire then a fire scenario is defined.</a:t>
            </a: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2BA6C36-06AA-7608-4D45-7B3262DC29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7363117"/>
              </p:ext>
            </p:extLst>
          </p:nvPr>
        </p:nvGraphicFramePr>
        <p:xfrm>
          <a:off x="149933" y="1918151"/>
          <a:ext cx="8128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403401849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712811002"/>
                    </a:ext>
                  </a:extLst>
                </a:gridCol>
                <a:gridCol w="2257889">
                  <a:extLst>
                    <a:ext uri="{9D8B030D-6E8A-4147-A177-3AD203B41FA5}">
                      <a16:colId xmlns:a16="http://schemas.microsoft.com/office/drawing/2014/main" val="886052805"/>
                    </a:ext>
                  </a:extLst>
                </a:gridCol>
                <a:gridCol w="1806111">
                  <a:extLst>
                    <a:ext uri="{9D8B030D-6E8A-4147-A177-3AD203B41FA5}">
                      <a16:colId xmlns:a16="http://schemas.microsoft.com/office/drawing/2014/main" val="19055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Parameters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Parameters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19387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Diameter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1.55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16.74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3526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Height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2.55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Set Pressure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60 barg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2337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Fluid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Natural Gas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Relieving Pressure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73.6 bara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39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0.95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Accumulation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0.21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3086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Cp/</a:t>
                      </a:r>
                      <a:r>
                        <a:rPr lang="en-US" dirty="0" err="1">
                          <a:latin typeface="Century" panose="02040604050505020304" pitchFamily="18" charset="0"/>
                        </a:rPr>
                        <a:t>Cv</a:t>
                      </a:r>
                      <a:endParaRPr lang="en-US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1.26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Material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4781636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4848BAA2-7DE4-89DD-5250-36634B9CBD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094" y="-1"/>
            <a:ext cx="35629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155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7B4BFEE-11B4-3440-D24E-47B6BE7E6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6998"/>
            <a:ext cx="9123385" cy="56240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C17455-0E39-C32D-81CD-988AD702A056}"/>
              </a:ext>
            </a:extLst>
          </p:cNvPr>
          <p:cNvSpPr txBox="1"/>
          <p:nvPr/>
        </p:nvSpPr>
        <p:spPr>
          <a:xfrm>
            <a:off x="199748" y="86102"/>
            <a:ext cx="60989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2.Calculate the relief load, using API-520 Part1</a:t>
            </a:r>
          </a:p>
        </p:txBody>
      </p:sp>
    </p:spTree>
    <p:extLst>
      <p:ext uri="{BB962C8B-B14F-4D97-AF65-F5344CB8AC3E}">
        <p14:creationId xmlns:p14="http://schemas.microsoft.com/office/powerpoint/2010/main" val="1064849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C7A0E4F-D02D-EBFA-4254-94B977BEE9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9603" y="90533"/>
            <a:ext cx="8582433" cy="6441541"/>
          </a:xfrm>
        </p:spPr>
      </p:pic>
    </p:spTree>
    <p:extLst>
      <p:ext uri="{BB962C8B-B14F-4D97-AF65-F5344CB8AC3E}">
        <p14:creationId xmlns:p14="http://schemas.microsoft.com/office/powerpoint/2010/main" val="2414058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89EE49-8908-01A9-D9CD-1CD35A8F11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99249"/>
            <a:ext cx="8596312" cy="3733028"/>
          </a:xfrm>
        </p:spPr>
      </p:pic>
    </p:spTree>
    <p:extLst>
      <p:ext uri="{BB962C8B-B14F-4D97-AF65-F5344CB8AC3E}">
        <p14:creationId xmlns:p14="http://schemas.microsoft.com/office/powerpoint/2010/main" val="276572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85388-267A-F778-CE0B-0D291641B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Century" panose="02040604050505020304" pitchFamily="18" charset="0"/>
              </a:rPr>
              <a:t>                                                                 </a:t>
            </a:r>
          </a:p>
          <a:p>
            <a:pPr marL="0" indent="0">
              <a:buNone/>
            </a:pPr>
            <a:endParaRPr lang="en-US" b="1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Century" panose="02040604050505020304" pitchFamily="18" charset="0"/>
              </a:rPr>
              <a:t>                                                                       Calculation</a:t>
            </a:r>
          </a:p>
          <a:p>
            <a:pPr marL="0" indent="0">
              <a:buNone/>
            </a:pPr>
            <a:endParaRPr lang="en-US" b="1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b="1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b="1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b="1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b="1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Century" panose="02040604050505020304" pitchFamily="18" charset="0"/>
              </a:rPr>
              <a:t>                </a:t>
            </a:r>
            <a:r>
              <a:rPr lang="en-US" dirty="0">
                <a:latin typeface="Century" panose="02040604050505020304" pitchFamily="18" charset="0"/>
              </a:rPr>
              <a:t>Note that since F’ is less than 182 the corresponding equation has been used in</a:t>
            </a: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                which F’ is set to 182. Remember that in F’ calculation T1 is set to max 400 C </a:t>
            </a:r>
          </a:p>
          <a:p>
            <a:pPr marL="0" indent="0">
              <a:buNone/>
            </a:pPr>
            <a:endParaRPr lang="en-US" b="1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5E3FA42-4588-A0F5-5747-35380E1FD2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38514"/>
              </p:ext>
            </p:extLst>
          </p:nvPr>
        </p:nvGraphicFramePr>
        <p:xfrm>
          <a:off x="1135356" y="1722842"/>
          <a:ext cx="8128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19428400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12448989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47333507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8297113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Parameters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Parameters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42135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A</a:t>
                      </a:r>
                      <a:r>
                        <a:rPr lang="en-US" sz="1400" dirty="0">
                          <a:latin typeface="Century" panose="02040604050505020304" pitchFamily="18" charset="0"/>
                        </a:rPr>
                        <a:t>w</a:t>
                      </a:r>
                      <a:endParaRPr lang="en-US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15 m2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K</a:t>
                      </a:r>
                      <a:r>
                        <a:rPr lang="en-US" sz="1100" dirty="0">
                          <a:latin typeface="Century" panose="02040604050505020304" pitchFamily="18" charset="0"/>
                        </a:rPr>
                        <a:t>D</a:t>
                      </a:r>
                      <a:endParaRPr lang="en-US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0.975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5408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C</a:t>
                      </a:r>
                      <a:r>
                        <a:rPr lang="en-US" sz="1200" dirty="0">
                          <a:latin typeface="Century" panose="02040604050505020304" pitchFamily="18" charset="0"/>
                        </a:rPr>
                        <a:t>9</a:t>
                      </a:r>
                      <a:endParaRPr lang="en-US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0.2772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F’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128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5265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C</a:t>
                      </a:r>
                      <a:r>
                        <a:rPr lang="en-US" sz="1100" dirty="0">
                          <a:latin typeface="Century" panose="02040604050505020304" pitchFamily="18" charset="0"/>
                        </a:rPr>
                        <a:t>10</a:t>
                      </a:r>
                      <a:endParaRPr lang="en-US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0.0395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Relief Load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964 kg/</a:t>
                      </a:r>
                      <a:r>
                        <a:rPr lang="en-US" dirty="0" err="1">
                          <a:latin typeface="Century" panose="02040604050505020304" pitchFamily="18" charset="0"/>
                        </a:rPr>
                        <a:t>hr</a:t>
                      </a:r>
                      <a:endParaRPr lang="en-US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5785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0.026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65100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1807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E0C2C-8224-D46B-6616-6E6CA509B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3.Calculate the orifice area, using API-520 Part1</a:t>
            </a: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Use the following formula to calculate orifice area :</a:t>
            </a: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By</a:t>
            </a:r>
            <a:r>
              <a:rPr lang="en-US" dirty="0"/>
              <a:t> </a:t>
            </a:r>
            <a:r>
              <a:rPr lang="en-US" dirty="0">
                <a:latin typeface="Century" panose="02040604050505020304" pitchFamily="18" charset="0"/>
              </a:rPr>
              <a:t>setting F’, A</a:t>
            </a:r>
            <a:r>
              <a:rPr lang="en-US" sz="1200" dirty="0">
                <a:latin typeface="Century" panose="02040604050505020304" pitchFamily="18" charset="0"/>
              </a:rPr>
              <a:t>w</a:t>
            </a:r>
            <a:r>
              <a:rPr lang="en-US" dirty="0">
                <a:latin typeface="Century" panose="02040604050505020304" pitchFamily="18" charset="0"/>
              </a:rPr>
              <a:t>, p</a:t>
            </a:r>
            <a:r>
              <a:rPr lang="en-US" sz="1200" dirty="0">
                <a:latin typeface="Century" panose="02040604050505020304" pitchFamily="18" charset="0"/>
              </a:rPr>
              <a:t>1</a:t>
            </a:r>
            <a:r>
              <a:rPr lang="en-US" dirty="0">
                <a:latin typeface="Century" panose="02040604050505020304" pitchFamily="18" charset="0"/>
              </a:rPr>
              <a:t> to 128, 15 and 73600 kpa, we obtain 0.034 inch^2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5DA028-5CC1-019C-6844-3BBE2CA2E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8151" y="1761259"/>
            <a:ext cx="1348738" cy="84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867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D87ECB-98E1-6DB0-D565-F25584325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5.Use API-526 to determine the designation and the inlet and outlet sizing</a:t>
            </a:r>
            <a:endParaRPr lang="fa-IR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Since it is less than 0.11 inch then D is selected. Also, by checking its rating and temperature  </a:t>
            </a: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limitation, 1D2 is selected</a:t>
            </a:r>
            <a:endParaRPr lang="fa-IR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fa-IR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F3E407-2F0E-4DF7-DD4D-E69E4F0B6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8615" y="1890944"/>
            <a:ext cx="4805082" cy="472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16226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181</TotalTime>
  <Words>448</Words>
  <Application>Microsoft Office PowerPoint</Application>
  <PresentationFormat>Widescreen</PresentationFormat>
  <Paragraphs>120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Century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Behrouzi Mohamadreza</dc:creator>
  <cp:lastModifiedBy>Behrouzi Mohamadreza</cp:lastModifiedBy>
  <cp:revision>2</cp:revision>
  <dcterms:created xsi:type="dcterms:W3CDTF">2022-07-30T13:26:46Z</dcterms:created>
  <dcterms:modified xsi:type="dcterms:W3CDTF">2022-07-31T05:10:06Z</dcterms:modified>
</cp:coreProperties>
</file>