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30" r:id="rId2"/>
    <p:sldId id="331" r:id="rId3"/>
    <p:sldId id="332" r:id="rId4"/>
    <p:sldId id="333" r:id="rId5"/>
    <p:sldId id="334" r:id="rId6"/>
    <p:sldId id="336" r:id="rId7"/>
    <p:sldId id="325" r:id="rId8"/>
    <p:sldId id="326" r:id="rId9"/>
    <p:sldId id="327" r:id="rId10"/>
    <p:sldId id="328" r:id="rId11"/>
    <p:sldId id="329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556" autoAdjust="0"/>
  </p:normalViewPr>
  <p:slideViewPr>
    <p:cSldViewPr snapToGrid="0">
      <p:cViewPr varScale="1">
        <p:scale>
          <a:sx n="109" d="100"/>
          <a:sy n="109" d="100"/>
        </p:scale>
        <p:origin x="63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308B-3D13-42B1-85F7-099E839A5F35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98AF-6470-4131-969F-C43AE75E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568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308B-3D13-42B1-85F7-099E839A5F35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98AF-6470-4131-969F-C43AE75E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27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308B-3D13-42B1-85F7-099E839A5F35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98AF-6470-4131-969F-C43AE75E3AD9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60360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308B-3D13-42B1-85F7-099E839A5F35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98AF-6470-4131-969F-C43AE75E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1618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308B-3D13-42B1-85F7-099E839A5F35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98AF-6470-4131-969F-C43AE75E3AD9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319204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308B-3D13-42B1-85F7-099E839A5F35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98AF-6470-4131-969F-C43AE75E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7563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308B-3D13-42B1-85F7-099E839A5F35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98AF-6470-4131-969F-C43AE75E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6465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308B-3D13-42B1-85F7-099E839A5F35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98AF-6470-4131-969F-C43AE75E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055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308B-3D13-42B1-85F7-099E839A5F35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98AF-6470-4131-969F-C43AE75E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05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308B-3D13-42B1-85F7-099E839A5F35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98AF-6470-4131-969F-C43AE75E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582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308B-3D13-42B1-85F7-099E839A5F35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98AF-6470-4131-969F-C43AE75E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913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308B-3D13-42B1-85F7-099E839A5F35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98AF-6470-4131-969F-C43AE75E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180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308B-3D13-42B1-85F7-099E839A5F35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98AF-6470-4131-969F-C43AE75E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597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308B-3D13-42B1-85F7-099E839A5F35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98AF-6470-4131-969F-C43AE75E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327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308B-3D13-42B1-85F7-099E839A5F35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98AF-6470-4131-969F-C43AE75E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310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308B-3D13-42B1-85F7-099E839A5F35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98AF-6470-4131-969F-C43AE75E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873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D4308B-3D13-42B1-85F7-099E839A5F35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F6098AF-6470-4131-969F-C43AE75E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422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7BD627-3E57-9C21-6D49-D9C2D8C4A0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                                                         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Century" panose="02040604050505020304" pitchFamily="18" charset="0"/>
              </a:rPr>
              <a:t>                                                             </a:t>
            </a:r>
            <a:r>
              <a:rPr lang="en-US" b="1" dirty="0">
                <a:latin typeface="Century" panose="02040604050505020304" pitchFamily="18" charset="0"/>
              </a:rPr>
              <a:t>PSV-7253-7254</a:t>
            </a:r>
          </a:p>
          <a:p>
            <a:pPr marL="0" indent="0">
              <a:buNone/>
            </a:pPr>
            <a:r>
              <a:rPr lang="en-US" b="1" dirty="0">
                <a:latin typeface="Century" panose="02040604050505020304" pitchFamily="18" charset="0"/>
              </a:rPr>
              <a:t>                                                          Blocked Outlet Scenario</a:t>
            </a:r>
          </a:p>
        </p:txBody>
      </p:sp>
    </p:spTree>
    <p:extLst>
      <p:ext uri="{BB962C8B-B14F-4D97-AF65-F5344CB8AC3E}">
        <p14:creationId xmlns:p14="http://schemas.microsoft.com/office/powerpoint/2010/main" val="4258316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AA62AF-5E6B-0C85-A49F-4E6B6C546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pPr marL="0" indent="0" algn="ctr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b="1" dirty="0">
                <a:latin typeface="Century" panose="02040604050505020304" pitchFamily="18" charset="0"/>
              </a:rPr>
              <a:t>                                                                Material Selection</a:t>
            </a:r>
          </a:p>
          <a:p>
            <a:pPr marL="0" indent="0">
              <a:buNone/>
            </a:pPr>
            <a:r>
              <a:rPr lang="en-US" dirty="0">
                <a:latin typeface="Century" panose="02040604050505020304" pitchFamily="18" charset="0"/>
              </a:rPr>
              <a:t>                                Since it is Steam , A216 WCB could be used for its body</a:t>
            </a:r>
          </a:p>
          <a:p>
            <a:pPr marL="0" indent="0">
              <a:buNone/>
            </a:pPr>
            <a:endParaRPr lang="en-US" b="1" dirty="0">
              <a:latin typeface="Century" panose="02040604050505020304" pitchFamily="18" charset="0"/>
            </a:endParaRPr>
          </a:p>
          <a:p>
            <a:pPr marL="0" indent="0" algn="ctr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C6C4E9-CFC5-19B5-3BE5-760C174700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204" y="1292470"/>
            <a:ext cx="8780088" cy="5444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7924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4E053E-2CB7-D2CC-9B7E-0D59F62BF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b="1">
                <a:solidFill>
                  <a:schemeClr val="tx1"/>
                </a:solidFill>
                <a:latin typeface="Century" panose="02040604050505020304" pitchFamily="18" charset="0"/>
              </a:rPr>
              <a:t>                                                                                   </a:t>
            </a:r>
            <a:r>
              <a:rPr lang="en-US" b="1" dirty="0">
                <a:solidFill>
                  <a:schemeClr val="tx1"/>
                </a:solidFill>
                <a:latin typeface="Century" panose="02040604050505020304" pitchFamily="18" charset="0"/>
              </a:rPr>
              <a:t>D</a:t>
            </a:r>
            <a:r>
              <a:rPr lang="en-US" sz="2000" dirty="0">
                <a:solidFill>
                  <a:schemeClr val="tx1"/>
                </a:solidFill>
                <a:latin typeface="Century" panose="02040604050505020304" pitchFamily="18" charset="0"/>
              </a:rPr>
              <a:t>iscussion</a:t>
            </a:r>
          </a:p>
          <a:p>
            <a:pPr marL="0" indent="0" algn="ctr">
              <a:buNone/>
            </a:pPr>
            <a:r>
              <a:rPr lang="en-US" sz="2000" dirty="0">
                <a:solidFill>
                  <a:schemeClr val="tx1"/>
                </a:solidFill>
                <a:latin typeface="Century" panose="02040604050505020304" pitchFamily="18" charset="0"/>
              </a:rPr>
              <a:t>In PID TOPSOE has selected 2D3 but in LESER manual, 2J3 has been selected, which is according to my calculation</a:t>
            </a:r>
          </a:p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256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976997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                                                        </a:t>
            </a:r>
            <a:r>
              <a:rPr lang="en-US" sz="2000" dirty="0">
                <a:latin typeface="Century" panose="02040604050505020304" pitchFamily="18" charset="0"/>
              </a:rPr>
              <a:t>Determine relief load</a:t>
            </a:r>
          </a:p>
          <a:p>
            <a:pPr marL="0" indent="0">
              <a:buNone/>
            </a:pPr>
            <a:r>
              <a:rPr lang="en-US" sz="2000" dirty="0">
                <a:latin typeface="Century" panose="020406040505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2000" dirty="0">
                <a:latin typeface="Century" panose="02040604050505020304" pitchFamily="18" charset="0"/>
              </a:rPr>
              <a:t>      The Steam rated for this scenario reported by TOPSOE is 3700 and the normal flow is 1900 kg/h. </a:t>
            </a:r>
          </a:p>
          <a:p>
            <a:pPr marL="0" indent="0">
              <a:buNone/>
            </a:pPr>
            <a:r>
              <a:rPr lang="en-US" sz="2000" dirty="0">
                <a:latin typeface="Century" panose="02040604050505020304" pitchFamily="18" charset="0"/>
              </a:rPr>
              <a:t>       I do not know the reason why it is 3700 kg/h</a:t>
            </a:r>
          </a:p>
        </p:txBody>
      </p:sp>
    </p:spTree>
    <p:extLst>
      <p:ext uri="{BB962C8B-B14F-4D97-AF65-F5344CB8AC3E}">
        <p14:creationId xmlns:p14="http://schemas.microsoft.com/office/powerpoint/2010/main" val="498540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E7D9E-7353-715A-4C17-5137784081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pPr marL="0" indent="0">
              <a:buNone/>
            </a:pPr>
            <a:endParaRPr lang="en-US" b="1" dirty="0">
              <a:solidFill>
                <a:schemeClr val="tx1"/>
              </a:solidFill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latin typeface="Century" panose="02040604050505020304" pitchFamily="18" charset="0"/>
              </a:rPr>
              <a:t>                                                                       </a:t>
            </a:r>
            <a:r>
              <a:rPr lang="en-US" sz="2000" dirty="0">
                <a:solidFill>
                  <a:schemeClr val="tx1"/>
                </a:solidFill>
                <a:latin typeface="Century" panose="02040604050505020304" pitchFamily="18" charset="0"/>
              </a:rPr>
              <a:t>2.Calculate orifice area</a:t>
            </a:r>
            <a:endParaRPr lang="en-US" dirty="0">
              <a:solidFill>
                <a:schemeClr val="tx1"/>
              </a:solidFill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Century" panose="02040604050505020304" pitchFamily="18" charset="0"/>
              </a:rPr>
              <a:t>Determine if it is in critical flow: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latin typeface="Century" panose="02040604050505020304" pitchFamily="18" charset="0"/>
              </a:rPr>
              <a:t>If so, then :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B67090-E28A-FE98-3147-EFDEEC7294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9962" y="1424127"/>
            <a:ext cx="6382871" cy="20618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5EA9852-F28E-2A56-618F-3DE73EE3EC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4382" y="4372254"/>
            <a:ext cx="1900518" cy="537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043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ED78A94-73BD-0B21-8583-EC4900F39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061" y="897645"/>
            <a:ext cx="6705600" cy="3908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263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667CA63-47CF-107E-396D-3475E069BA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6573" y="345141"/>
            <a:ext cx="6239435" cy="6167718"/>
          </a:xfrm>
        </p:spPr>
      </p:pic>
    </p:spTree>
    <p:extLst>
      <p:ext uri="{BB962C8B-B14F-4D97-AF65-F5344CB8AC3E}">
        <p14:creationId xmlns:p14="http://schemas.microsoft.com/office/powerpoint/2010/main" val="1429761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"/>
            <a:ext cx="12192000" cy="6857999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latin typeface="Century" panose="02040604050505020304" pitchFamily="18" charset="0"/>
              </a:rPr>
              <a:t>                                                                  </a:t>
            </a:r>
          </a:p>
          <a:p>
            <a:pPr marL="0" indent="0">
              <a:buNone/>
            </a:pPr>
            <a:r>
              <a:rPr lang="en-US" sz="2000" dirty="0">
                <a:latin typeface="Century" panose="02040604050505020304" pitchFamily="18" charset="0"/>
              </a:rPr>
              <a:t>                                                                   Results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        </a:t>
            </a:r>
            <a:r>
              <a:rPr lang="en-US" sz="2000" dirty="0">
                <a:latin typeface="Century" panose="02040604050505020304" pitchFamily="18" charset="0"/>
              </a:rPr>
              <a:t>Note that the relieving temperature is obtained from TOPSOE EXCEL</a:t>
            </a:r>
          </a:p>
          <a:p>
            <a:pPr marL="0" indent="0">
              <a:buNone/>
            </a:pPr>
            <a:r>
              <a:rPr lang="en-US" sz="2000" dirty="0">
                <a:latin typeface="Century" panose="02040604050505020304" pitchFamily="18" charset="0"/>
              </a:rPr>
              <a:t>          </a:t>
            </a:r>
          </a:p>
          <a:p>
            <a:pPr marL="0" indent="0">
              <a:buNone/>
            </a:pPr>
            <a:endParaRPr lang="en-US" sz="2000" dirty="0">
              <a:latin typeface="Century" panose="020406040505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6259260"/>
              </p:ext>
            </p:extLst>
          </p:nvPr>
        </p:nvGraphicFramePr>
        <p:xfrm>
          <a:off x="1185839" y="1205678"/>
          <a:ext cx="8128000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459 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3700 kg/h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0.92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7.92 cm2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18.02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1.22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 in2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0.025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Accumulation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10%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6107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D87ECB-98E1-6DB0-D565-F25584325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Century" panose="02040604050505020304" pitchFamily="18" charset="0"/>
              </a:rPr>
              <a:t>5.Use API-526 to determine the designation and the inlet and outlet sizing</a:t>
            </a:r>
            <a:endParaRPr lang="fa-IR" dirty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Century" panose="02040604050505020304" pitchFamily="18" charset="0"/>
              </a:rPr>
              <a:t>Since it is less than 1.28inch, then J is selected. Also, by checking its rating and temperature limitation, 6Q8 is selected.</a:t>
            </a:r>
            <a:endParaRPr lang="fa-IR" dirty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fa-IR" dirty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F3E407-2F0E-4DF7-DD4D-E69E4F0B63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0561" y="1863649"/>
            <a:ext cx="4805082" cy="472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162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75AC6C7-F962-F741-C65E-7DB6B544C6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66" y="373672"/>
            <a:ext cx="11001375" cy="611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1258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7DFCD4-4115-59AC-5797-7D421C25AB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b="1" dirty="0">
                <a:latin typeface="Century" panose="02040604050505020304" pitchFamily="18" charset="0"/>
              </a:rPr>
              <a:t>Select proper PSV type by checking backpressure</a:t>
            </a:r>
          </a:p>
          <a:p>
            <a:pPr marL="0" indent="0" algn="ctr">
              <a:buNone/>
            </a:pPr>
            <a:r>
              <a:rPr lang="en-US" dirty="0">
                <a:latin typeface="Century" panose="02040604050505020304" pitchFamily="18" charset="0"/>
              </a:rPr>
              <a:t>According to licensor data, superimposed and build-up backpressure are max 1 barg. Since the backpressure is constant and it is discharged to atmosphere then a conventional type could be selected</a:t>
            </a: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85B6204-77F7-84EF-7F23-BDCF3FAA49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1856288"/>
              </p:ext>
            </p:extLst>
          </p:nvPr>
        </p:nvGraphicFramePr>
        <p:xfrm>
          <a:off x="3521165" y="1448211"/>
          <a:ext cx="528319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1066">
                  <a:extLst>
                    <a:ext uri="{9D8B030D-6E8A-4147-A177-3AD203B41FA5}">
                      <a16:colId xmlns:a16="http://schemas.microsoft.com/office/drawing/2014/main" val="3662270742"/>
                    </a:ext>
                  </a:extLst>
                </a:gridCol>
                <a:gridCol w="1761066">
                  <a:extLst>
                    <a:ext uri="{9D8B030D-6E8A-4147-A177-3AD203B41FA5}">
                      <a16:colId xmlns:a16="http://schemas.microsoft.com/office/drawing/2014/main" val="1512758537"/>
                    </a:ext>
                  </a:extLst>
                </a:gridCol>
                <a:gridCol w="1761066">
                  <a:extLst>
                    <a:ext uri="{9D8B030D-6E8A-4147-A177-3AD203B41FA5}">
                      <a16:colId xmlns:a16="http://schemas.microsoft.com/office/drawing/2014/main" val="22398385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superimposed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Build-up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22324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 barg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 barg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 barg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79020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8587345"/>
                  </a:ext>
                </a:extLst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4BDB3763-C334-3F77-38C8-80E675A465F0}"/>
              </a:ext>
            </a:extLst>
          </p:cNvPr>
          <p:cNvGrpSpPr>
            <a:grpSpLocks/>
          </p:cNvGrpSpPr>
          <p:nvPr/>
        </p:nvGrpSpPr>
        <p:grpSpPr bwMode="auto">
          <a:xfrm>
            <a:off x="2665023" y="2656266"/>
            <a:ext cx="7327900" cy="3991042"/>
            <a:chOff x="0" y="0"/>
            <a:chExt cx="11540" cy="988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135E3BF-242E-6535-9661-911D71F40E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" y="0"/>
              <a:ext cx="11520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04883BB-6AC5-2990-1FA3-B054F73279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"/>
              <a:ext cx="11540" cy="9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0687787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709</TotalTime>
  <Words>241</Words>
  <Application>Microsoft Office PowerPoint</Application>
  <PresentationFormat>Widescreen</PresentationFormat>
  <Paragraphs>70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Century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Behrouzi Mohamadreza</dc:creator>
  <cp:lastModifiedBy>Behrouzi Mohamadreza</cp:lastModifiedBy>
  <cp:revision>29</cp:revision>
  <dcterms:created xsi:type="dcterms:W3CDTF">2022-07-30T13:26:46Z</dcterms:created>
  <dcterms:modified xsi:type="dcterms:W3CDTF">2022-09-03T09:16:30Z</dcterms:modified>
</cp:coreProperties>
</file>