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6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>
                <a:latin typeface="Century" panose="02040604050505020304" pitchFamily="18" charset="0"/>
              </a:rPr>
              <a:t>                                                           </a:t>
            </a:r>
            <a:r>
              <a:rPr lang="en-US" smtClean="0">
                <a:latin typeface="Century" panose="02040604050505020304" pitchFamily="18" charset="0"/>
              </a:rPr>
              <a:t>  </a:t>
            </a:r>
            <a:r>
              <a:rPr lang="en-US" b="1" smtClean="0">
                <a:latin typeface="Century" panose="02040604050505020304" pitchFamily="18" charset="0"/>
              </a:rPr>
              <a:t>PSV-7132-7134-7136-7137</a:t>
            </a: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</a:t>
            </a:r>
            <a:r>
              <a:rPr lang="en-US" b="1" dirty="0" smtClean="0">
                <a:latin typeface="Century" panose="02040604050505020304" pitchFamily="18" charset="0"/>
              </a:rPr>
              <a:t>Blocked Outlet Scenario</a:t>
            </a:r>
            <a:endParaRPr lang="en-US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                               Since it is Steam , 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 descr="C:\Users\markazi\Pictures\Camera Roll\Captur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23890"/>
            <a:ext cx="9248775" cy="51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  D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iscussion</a:t>
            </a: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7699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Determine relief load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The rated capacity of FT-2001 is </a:t>
            </a:r>
            <a:r>
              <a:rPr lang="en-US" sz="2000" dirty="0" smtClean="0">
                <a:latin typeface="Century" panose="02040604050505020304" pitchFamily="18" charset="0"/>
              </a:rPr>
              <a:t>28130</a:t>
            </a:r>
            <a:r>
              <a:rPr lang="en-US" sz="2000" dirty="0" smtClean="0">
                <a:latin typeface="Century" panose="02040604050505020304" pitchFamily="18" charset="0"/>
              </a:rPr>
              <a:t>kg/h </a:t>
            </a:r>
            <a:r>
              <a:rPr lang="en-US" sz="2000" dirty="0" smtClean="0">
                <a:latin typeface="Century" panose="02040604050505020304" pitchFamily="18" charset="0"/>
              </a:rPr>
              <a:t>, so the relief load is </a:t>
            </a:r>
            <a:r>
              <a:rPr lang="en-US" sz="2000" dirty="0" smtClean="0">
                <a:latin typeface="Century" panose="02040604050505020304" pitchFamily="18" charset="0"/>
              </a:rPr>
              <a:t>28130 </a:t>
            </a:r>
            <a:r>
              <a:rPr lang="en-US" sz="2000" dirty="0" smtClean="0">
                <a:latin typeface="Century" panose="02040604050505020304" pitchFamily="18" charset="0"/>
              </a:rPr>
              <a:t>kg/h.</a:t>
            </a:r>
          </a:p>
        </p:txBody>
      </p:sp>
    </p:spTree>
    <p:extLst>
      <p:ext uri="{BB962C8B-B14F-4D97-AF65-F5344CB8AC3E}">
        <p14:creationId xmlns:p14="http://schemas.microsoft.com/office/powerpoint/2010/main" val="498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142976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latin typeface="Century" panose="02040604050505020304" pitchFamily="18" charset="0"/>
              </a:rPr>
              <a:t>                                                                 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</a:t>
            </a:r>
            <a:r>
              <a:rPr lang="en-US" sz="2000" dirty="0" smtClean="0">
                <a:latin typeface="Century" panose="02040604050505020304" pitchFamily="18" charset="0"/>
              </a:rPr>
              <a:t>Note that the relieving temperature is obtained from TOPSOE EXCEL</a:t>
            </a:r>
            <a:endParaRPr lang="en-US" sz="2000" dirty="0">
              <a:latin typeface="Century" panose="020406040505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26004"/>
              </p:ext>
            </p:extLst>
          </p:nvPr>
        </p:nvGraphicFramePr>
        <p:xfrm>
          <a:off x="1185839" y="1205678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464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K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W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28138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kg/h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Z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0.93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60.6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cm2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18.02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9.39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in2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0.0256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Accumulation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10%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</a:t>
            </a:r>
            <a:r>
              <a:rPr lang="en-US" dirty="0" smtClean="0">
                <a:latin typeface="Century" panose="02040604050505020304" pitchFamily="18" charset="0"/>
              </a:rPr>
              <a:t>more </a:t>
            </a:r>
            <a:r>
              <a:rPr lang="en-US" dirty="0">
                <a:latin typeface="Century" panose="02040604050505020304" pitchFamily="18" charset="0"/>
              </a:rPr>
              <a:t>than </a:t>
            </a:r>
            <a:r>
              <a:rPr lang="en-US" dirty="0" smtClean="0">
                <a:latin typeface="Century" panose="02040604050505020304" pitchFamily="18" charset="0"/>
              </a:rPr>
              <a:t>6.38 </a:t>
            </a:r>
            <a:r>
              <a:rPr lang="en-US" dirty="0" smtClean="0">
                <a:latin typeface="Century" panose="02040604050505020304" pitchFamily="18" charset="0"/>
              </a:rPr>
              <a:t>inch, then </a:t>
            </a:r>
            <a:r>
              <a:rPr lang="en-US" dirty="0" smtClean="0">
                <a:latin typeface="Century" panose="02040604050505020304" pitchFamily="18" charset="0"/>
              </a:rPr>
              <a:t>Q </a:t>
            </a:r>
            <a:r>
              <a:rPr lang="en-US" dirty="0">
                <a:latin typeface="Century" panose="02040604050505020304" pitchFamily="18" charset="0"/>
              </a:rPr>
              <a:t>is selected. Also, by checking its rating and </a:t>
            </a:r>
            <a:r>
              <a:rPr lang="en-US" dirty="0" smtClean="0">
                <a:latin typeface="Century" panose="02040604050505020304" pitchFamily="18" charset="0"/>
              </a:rPr>
              <a:t>temperature limitation</a:t>
            </a:r>
            <a:r>
              <a:rPr lang="en-US" dirty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6Q8 </a:t>
            </a:r>
            <a:r>
              <a:rPr lang="en-US" dirty="0">
                <a:latin typeface="Century" panose="02040604050505020304" pitchFamily="18" charset="0"/>
              </a:rPr>
              <a:t>is </a:t>
            </a:r>
            <a:r>
              <a:rPr lang="en-US" dirty="0" smtClean="0">
                <a:latin typeface="Century" panose="02040604050505020304" pitchFamily="18" charset="0"/>
              </a:rPr>
              <a:t>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863649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kazi\Pictures\Camera Roll\Capture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6" y="655093"/>
            <a:ext cx="8757148" cy="49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10 </a:t>
            </a:r>
            <a:r>
              <a:rPr lang="en-US" dirty="0" err="1" smtClean="0">
                <a:latin typeface="Century" panose="02040604050505020304" pitchFamily="18" charset="0"/>
              </a:rPr>
              <a:t>barg</a:t>
            </a:r>
            <a:r>
              <a:rPr lang="en-US" dirty="0" smtClean="0">
                <a:latin typeface="Century" panose="02040604050505020304" pitchFamily="18" charset="0"/>
              </a:rPr>
              <a:t>. Since the backpressure is constant and it is discharged to atmosphere then a conventional type could be selected  even though the percentage is high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74769"/>
              </p:ext>
            </p:extLst>
          </p:nvPr>
        </p:nvGraphicFramePr>
        <p:xfrm>
          <a:off x="3521165" y="1448211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xmlns="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xmlns="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65023" y="2656266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200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26</cp:revision>
  <dcterms:created xsi:type="dcterms:W3CDTF">2022-07-30T13:26:46Z</dcterms:created>
  <dcterms:modified xsi:type="dcterms:W3CDTF">2022-08-26T21:40:01Z</dcterms:modified>
</cp:coreProperties>
</file>