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0" r:id="rId2"/>
    <p:sldId id="331" r:id="rId3"/>
    <p:sldId id="332" r:id="rId4"/>
    <p:sldId id="333" r:id="rId5"/>
    <p:sldId id="334" r:id="rId6"/>
    <p:sldId id="336" r:id="rId7"/>
    <p:sldId id="325" r:id="rId8"/>
    <p:sldId id="326" r:id="rId9"/>
    <p:sldId id="327" r:id="rId10"/>
    <p:sldId id="328" r:id="rId11"/>
    <p:sldId id="32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6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36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192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56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4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5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8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1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2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1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7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2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7BD627-3E57-9C21-6D49-D9C2D8C4A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                                                               </a:t>
            </a:r>
            <a:r>
              <a:rPr lang="en-US" dirty="0" smtClean="0">
                <a:latin typeface="Century" panose="02040604050505020304" pitchFamily="18" charset="0"/>
              </a:rPr>
              <a:t>     </a:t>
            </a:r>
            <a:r>
              <a:rPr lang="en-US" b="1" dirty="0" smtClean="0">
                <a:latin typeface="Century" panose="02040604050505020304" pitchFamily="18" charset="0"/>
              </a:rPr>
              <a:t>PSV-2581</a:t>
            </a: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</a:t>
            </a:r>
            <a:r>
              <a:rPr lang="en-US" b="1" dirty="0" smtClean="0">
                <a:latin typeface="Century" panose="02040604050505020304" pitchFamily="18" charset="0"/>
              </a:rPr>
              <a:t>Blocked </a:t>
            </a:r>
            <a:r>
              <a:rPr lang="en-US" b="1" dirty="0" smtClean="0">
                <a:latin typeface="Century" panose="02040604050505020304" pitchFamily="18" charset="0"/>
              </a:rPr>
              <a:t>Outlet Scenario</a:t>
            </a:r>
            <a:endParaRPr lang="en-US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31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AA62AF-5E6B-0C85-A49F-4E6B6C546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entury" panose="02040604050505020304" pitchFamily="18" charset="0"/>
              </a:rPr>
              <a:t>                                                                Material Selection</a:t>
            </a:r>
          </a:p>
          <a:p>
            <a:pPr marL="0" indent="0">
              <a:buNone/>
            </a:pPr>
            <a:r>
              <a:rPr lang="en-US" dirty="0" smtClean="0">
                <a:latin typeface="Century" panose="02040604050505020304" pitchFamily="18" charset="0"/>
              </a:rPr>
              <a:t>                                Since it is Steam , A216 WCB could be used for its body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2" descr="C:\Users\markazi\Pictures\Camera Roll\Capture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23" y="1404440"/>
            <a:ext cx="8694737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9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4E053E-2CB7-D2CC-9B7E-0D59F62B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                                                                         D</a:t>
            </a: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iscussion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entury" panose="02040604050505020304" pitchFamily="18" charset="0"/>
              </a:rPr>
              <a:t>TOPSOE has selected </a:t>
            </a:r>
            <a:r>
              <a:rPr lang="en-US" dirty="0" smtClean="0">
                <a:solidFill>
                  <a:schemeClr val="tx1"/>
                </a:solidFill>
                <a:latin typeface="Century" panose="02040604050505020304" pitchFamily="18" charset="0"/>
              </a:rPr>
              <a:t>4P6 </a:t>
            </a:r>
            <a:r>
              <a:rPr lang="en-US" dirty="0" smtClean="0">
                <a:solidFill>
                  <a:schemeClr val="tx1"/>
                </a:solidFill>
                <a:latin typeface="Century" panose="02040604050505020304" pitchFamily="18" charset="0"/>
              </a:rPr>
              <a:t>and </a:t>
            </a:r>
            <a:r>
              <a:rPr lang="en-US" dirty="0" smtClean="0">
                <a:solidFill>
                  <a:schemeClr val="tx1"/>
                </a:solidFill>
                <a:latin typeface="Century" panose="02040604050505020304" pitchFamily="18" charset="0"/>
              </a:rPr>
              <a:t>I, </a:t>
            </a:r>
            <a:r>
              <a:rPr lang="en-US" dirty="0" smtClean="0">
                <a:solidFill>
                  <a:schemeClr val="tx1"/>
                </a:solidFill>
                <a:latin typeface="Century" panose="02040604050505020304" pitchFamily="18" charset="0"/>
              </a:rPr>
              <a:t>have selected 6Q8 . If such relief load is real then according to API 6Q8 should be selected . Perhaps </a:t>
            </a:r>
            <a:r>
              <a:rPr lang="en-US" dirty="0" smtClean="0">
                <a:solidFill>
                  <a:schemeClr val="tx1"/>
                </a:solidFill>
                <a:latin typeface="Century" panose="02040604050505020304" pitchFamily="18" charset="0"/>
              </a:rPr>
              <a:t>perhaps</a:t>
            </a:r>
            <a:r>
              <a:rPr lang="en-US" dirty="0" smtClean="0">
                <a:solidFill>
                  <a:schemeClr val="tx1"/>
                </a:solidFill>
                <a:latin typeface="Century" panose="02040604050505020304" pitchFamily="18" charset="0"/>
              </a:rPr>
              <a:t> subcritical phase plays </a:t>
            </a:r>
            <a:r>
              <a:rPr lang="en-US" smtClean="0">
                <a:solidFill>
                  <a:schemeClr val="tx1"/>
                </a:solidFill>
                <a:latin typeface="Century" panose="02040604050505020304" pitchFamily="18" charset="0"/>
              </a:rPr>
              <a:t>a role here.</a:t>
            </a: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5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7699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</a:t>
            </a:r>
            <a:r>
              <a:rPr lang="en-US" sz="2000" dirty="0" smtClean="0">
                <a:latin typeface="Century" panose="02040604050505020304" pitchFamily="18" charset="0"/>
              </a:rPr>
              <a:t>Determine relief load</a:t>
            </a:r>
          </a:p>
          <a:p>
            <a:pPr marL="0" indent="0">
              <a:buNone/>
            </a:pPr>
            <a:r>
              <a:rPr lang="en-US" sz="2000" dirty="0">
                <a:latin typeface="Century" panose="02040604050505020304" pitchFamily="18" charset="0"/>
              </a:rPr>
              <a:t> </a:t>
            </a:r>
            <a:endParaRPr lang="en-US" sz="20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entury" panose="02040604050505020304" pitchFamily="18" charset="0"/>
              </a:rPr>
              <a:t>                   The rated capacity of </a:t>
            </a:r>
            <a:r>
              <a:rPr lang="en-US" sz="2000" dirty="0">
                <a:latin typeface="Century" panose="02040604050505020304" pitchFamily="18" charset="0"/>
              </a:rPr>
              <a:t>C</a:t>
            </a:r>
            <a:r>
              <a:rPr lang="en-US" sz="2000" dirty="0" smtClean="0">
                <a:latin typeface="Century" panose="02040604050505020304" pitchFamily="18" charset="0"/>
              </a:rPr>
              <a:t>-2001 </a:t>
            </a:r>
            <a:r>
              <a:rPr lang="en-US" sz="2000" dirty="0" smtClean="0">
                <a:latin typeface="Century" panose="02040604050505020304" pitchFamily="18" charset="0"/>
              </a:rPr>
              <a:t>is </a:t>
            </a:r>
            <a:r>
              <a:rPr lang="en-US" sz="2000" dirty="0" smtClean="0">
                <a:latin typeface="Century" panose="02040604050505020304" pitchFamily="18" charset="0"/>
              </a:rPr>
              <a:t>39</a:t>
            </a:r>
            <a:r>
              <a:rPr lang="en-US" sz="2000" dirty="0" smtClean="0">
                <a:latin typeface="Century" panose="02040604050505020304" pitchFamily="18" charset="0"/>
              </a:rPr>
              <a:t>000 </a:t>
            </a:r>
            <a:r>
              <a:rPr lang="en-US" sz="2000" dirty="0" smtClean="0">
                <a:latin typeface="Century" panose="02040604050505020304" pitchFamily="18" charset="0"/>
              </a:rPr>
              <a:t>kg/h , so the relief load is </a:t>
            </a:r>
            <a:r>
              <a:rPr lang="en-US" sz="2000" dirty="0" smtClean="0">
                <a:latin typeface="Century" panose="02040604050505020304" pitchFamily="18" charset="0"/>
              </a:rPr>
              <a:t>39</a:t>
            </a:r>
            <a:r>
              <a:rPr lang="en-US" sz="2000" dirty="0" smtClean="0">
                <a:latin typeface="Century" panose="02040604050505020304" pitchFamily="18" charset="0"/>
              </a:rPr>
              <a:t>000 </a:t>
            </a:r>
            <a:r>
              <a:rPr lang="en-US" sz="2000" dirty="0" smtClean="0">
                <a:latin typeface="Century" panose="02040604050505020304" pitchFamily="18" charset="0"/>
              </a:rPr>
              <a:t>kg/h.</a:t>
            </a:r>
          </a:p>
        </p:txBody>
      </p:sp>
    </p:spTree>
    <p:extLst>
      <p:ext uri="{BB962C8B-B14F-4D97-AF65-F5344CB8AC3E}">
        <p14:creationId xmlns:p14="http://schemas.microsoft.com/office/powerpoint/2010/main" val="49854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8E7D9E-7353-715A-4C17-513778408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entury" panose="02040604050505020304" pitchFamily="18" charset="0"/>
              </a:rPr>
              <a:t>                                                                       </a:t>
            </a: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2.Calculate orifice area</a:t>
            </a:r>
            <a:endParaRPr lang="en-US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Determine if it is in critical flow: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If so, then 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B67090-E28A-FE98-3147-EFDEEC729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62" y="1424127"/>
            <a:ext cx="6382871" cy="2061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5EA9852-F28E-2A56-618F-3DE73EE3E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382" y="4372254"/>
            <a:ext cx="1900518" cy="5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4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ED78A94-73BD-0B21-8583-EC4900F39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061" y="897645"/>
            <a:ext cx="6705600" cy="39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6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667CA63-47CF-107E-396D-3475E069B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573" y="345141"/>
            <a:ext cx="6239435" cy="6167718"/>
          </a:xfrm>
        </p:spPr>
      </p:pic>
    </p:spTree>
    <p:extLst>
      <p:ext uri="{BB962C8B-B14F-4D97-AF65-F5344CB8AC3E}">
        <p14:creationId xmlns:p14="http://schemas.microsoft.com/office/powerpoint/2010/main" val="1429761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entury" panose="02040604050505020304" pitchFamily="18" charset="0"/>
              </a:rPr>
              <a:t>                                                                  </a:t>
            </a:r>
          </a:p>
          <a:p>
            <a:pPr marL="0" indent="0">
              <a:buNone/>
            </a:pPr>
            <a:r>
              <a:rPr lang="en-US" sz="2000" dirty="0">
                <a:latin typeface="Century" panose="02040604050505020304" pitchFamily="18" charset="0"/>
              </a:rPr>
              <a:t> </a:t>
            </a:r>
            <a:r>
              <a:rPr lang="en-US" sz="2000" dirty="0" smtClean="0">
                <a:latin typeface="Century" panose="02040604050505020304" pitchFamily="18" charset="0"/>
              </a:rPr>
              <a:t>                                                                  Results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</a:t>
            </a:r>
            <a:r>
              <a:rPr lang="en-US" sz="2000" dirty="0" smtClean="0">
                <a:latin typeface="Century" panose="02040604050505020304" pitchFamily="18" charset="0"/>
              </a:rPr>
              <a:t>Note that the relieving temperature is obtained from TOPSOE EXCEL</a:t>
            </a:r>
            <a:endParaRPr lang="en-US" sz="2000" dirty="0">
              <a:latin typeface="Century" panose="020406040505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884252"/>
              </p:ext>
            </p:extLst>
          </p:nvPr>
        </p:nvGraphicFramePr>
        <p:xfrm>
          <a:off x="1185839" y="1205678"/>
          <a:ext cx="8128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311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K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W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39000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kg/h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Z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A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53.65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cm2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28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A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8.31 in2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0.027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Accumulation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10%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10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D87ECB-98E1-6DB0-D565-F25584325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5.Use API-526 to determine the designation and the inlet and outlet sizing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Since it is </a:t>
            </a:r>
            <a:r>
              <a:rPr lang="en-US" dirty="0" smtClean="0">
                <a:latin typeface="Century" panose="02040604050505020304" pitchFamily="18" charset="0"/>
              </a:rPr>
              <a:t>more </a:t>
            </a:r>
            <a:r>
              <a:rPr lang="en-US" dirty="0">
                <a:latin typeface="Century" panose="02040604050505020304" pitchFamily="18" charset="0"/>
              </a:rPr>
              <a:t>than </a:t>
            </a:r>
            <a:r>
              <a:rPr lang="en-US" dirty="0" smtClean="0">
                <a:latin typeface="Century" panose="02040604050505020304" pitchFamily="18" charset="0"/>
              </a:rPr>
              <a:t>6.38 </a:t>
            </a:r>
            <a:r>
              <a:rPr lang="en-US" dirty="0" smtClean="0">
                <a:latin typeface="Century" panose="02040604050505020304" pitchFamily="18" charset="0"/>
              </a:rPr>
              <a:t>inch, then </a:t>
            </a:r>
            <a:r>
              <a:rPr lang="en-US" dirty="0" smtClean="0">
                <a:latin typeface="Century" panose="02040604050505020304" pitchFamily="18" charset="0"/>
              </a:rPr>
              <a:t>Q </a:t>
            </a:r>
            <a:r>
              <a:rPr lang="en-US" dirty="0">
                <a:latin typeface="Century" panose="02040604050505020304" pitchFamily="18" charset="0"/>
              </a:rPr>
              <a:t>is selected. Also, by checking its rating and </a:t>
            </a:r>
            <a:r>
              <a:rPr lang="en-US" dirty="0" smtClean="0">
                <a:latin typeface="Century" panose="02040604050505020304" pitchFamily="18" charset="0"/>
              </a:rPr>
              <a:t>temperature limitation</a:t>
            </a:r>
            <a:r>
              <a:rPr lang="en-US" dirty="0">
                <a:latin typeface="Century" panose="02040604050505020304" pitchFamily="18" charset="0"/>
              </a:rPr>
              <a:t>, </a:t>
            </a:r>
            <a:r>
              <a:rPr lang="en-US" dirty="0" smtClean="0">
                <a:latin typeface="Century" panose="02040604050505020304" pitchFamily="18" charset="0"/>
              </a:rPr>
              <a:t>6Q8 </a:t>
            </a:r>
            <a:r>
              <a:rPr lang="en-US" dirty="0">
                <a:latin typeface="Century" panose="02040604050505020304" pitchFamily="18" charset="0"/>
              </a:rPr>
              <a:t>is </a:t>
            </a:r>
            <a:r>
              <a:rPr lang="en-US" dirty="0" smtClean="0">
                <a:latin typeface="Century" panose="02040604050505020304" pitchFamily="18" charset="0"/>
              </a:rPr>
              <a:t>selected.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F3E407-2F0E-4DF7-DD4D-E69E4F0B6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561" y="1863649"/>
            <a:ext cx="4805082" cy="47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6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kazi\Pictures\Camera Roll\Capture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35" y="777922"/>
            <a:ext cx="9027260" cy="51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12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7DFCD4-4115-59AC-5797-7D421C25A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latin typeface="Century" panose="02040604050505020304" pitchFamily="18" charset="0"/>
              </a:rPr>
              <a:t>Select proper PSV type by checking backpressure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According to licensor data, superimposed and build-up backpressure are max </a:t>
            </a:r>
            <a:r>
              <a:rPr lang="en-US" dirty="0" smtClean="0">
                <a:latin typeface="Century" panose="02040604050505020304" pitchFamily="18" charset="0"/>
              </a:rPr>
              <a:t>10 </a:t>
            </a:r>
            <a:r>
              <a:rPr lang="en-US" dirty="0" err="1" smtClean="0">
                <a:latin typeface="Century" panose="02040604050505020304" pitchFamily="18" charset="0"/>
              </a:rPr>
              <a:t>barg</a:t>
            </a:r>
            <a:r>
              <a:rPr lang="en-US" dirty="0" smtClean="0">
                <a:latin typeface="Century" panose="02040604050505020304" pitchFamily="18" charset="0"/>
              </a:rPr>
              <a:t>. Since the backpressure is </a:t>
            </a:r>
            <a:r>
              <a:rPr lang="en-US" dirty="0" smtClean="0">
                <a:latin typeface="Century" panose="02040604050505020304" pitchFamily="18" charset="0"/>
              </a:rPr>
              <a:t>high, a conventional type is not recommended  but LESER has selected a conventional type.</a:t>
            </a:r>
          </a:p>
          <a:p>
            <a:pPr marL="0" indent="0" algn="ctr">
              <a:buNone/>
            </a:pPr>
            <a:r>
              <a:rPr lang="en-US" dirty="0" smtClean="0">
                <a:latin typeface="Century" panose="02040604050505020304" pitchFamily="18" charset="0"/>
              </a:rPr>
              <a:t>It seems that it is the maximum built up pressure reported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985B6204-77F7-84EF-7F23-BDCF3FAA4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774769"/>
              </p:ext>
            </p:extLst>
          </p:nvPr>
        </p:nvGraphicFramePr>
        <p:xfrm>
          <a:off x="3521165" y="1448211"/>
          <a:ext cx="52831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066">
                  <a:extLst>
                    <a:ext uri="{9D8B030D-6E8A-4147-A177-3AD203B41FA5}">
                      <a16:colId xmlns:a16="http://schemas.microsoft.com/office/drawing/2014/main" xmlns="" val="3662270742"/>
                    </a:ext>
                  </a:extLst>
                </a:gridCol>
                <a:gridCol w="1761066">
                  <a:extLst>
                    <a:ext uri="{9D8B030D-6E8A-4147-A177-3AD203B41FA5}">
                      <a16:colId xmlns:a16="http://schemas.microsoft.com/office/drawing/2014/main" xmlns="" val="1512758537"/>
                    </a:ext>
                  </a:extLst>
                </a:gridCol>
                <a:gridCol w="1761066">
                  <a:extLst>
                    <a:ext uri="{9D8B030D-6E8A-4147-A177-3AD203B41FA5}">
                      <a16:colId xmlns:a16="http://schemas.microsoft.com/office/drawing/2014/main" xmlns="" val="2239838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superimposed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Build-up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223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 </a:t>
                      </a:r>
                      <a:r>
                        <a:rPr lang="en-US" dirty="0"/>
                        <a:t>barg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</a:t>
                      </a:r>
                      <a:r>
                        <a:rPr lang="en-US" dirty="0"/>
                        <a:t>barg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</a:t>
                      </a:r>
                      <a:r>
                        <a:rPr lang="en-US" dirty="0"/>
                        <a:t>barg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790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858734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BDB3763-C334-3F77-38C8-80E675A465F0}"/>
              </a:ext>
            </a:extLst>
          </p:cNvPr>
          <p:cNvGrpSpPr>
            <a:grpSpLocks/>
          </p:cNvGrpSpPr>
          <p:nvPr/>
        </p:nvGrpSpPr>
        <p:grpSpPr bwMode="auto">
          <a:xfrm>
            <a:off x="2658673" y="2656266"/>
            <a:ext cx="7327900" cy="3991042"/>
            <a:chOff x="0" y="0"/>
            <a:chExt cx="11540" cy="98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135E3BF-242E-6535-9661-911D71F40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" y="0"/>
              <a:ext cx="115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04883BB-6AC5-2990-1FA3-B054F7327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11540" cy="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687787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655</TotalTime>
  <Words>243</Words>
  <Application>Microsoft Office PowerPoint</Application>
  <PresentationFormat>Custom</PresentationFormat>
  <Paragraphs>70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markazi</cp:lastModifiedBy>
  <cp:revision>25</cp:revision>
  <dcterms:created xsi:type="dcterms:W3CDTF">2022-07-30T13:26:46Z</dcterms:created>
  <dcterms:modified xsi:type="dcterms:W3CDTF">2022-08-26T19:49:37Z</dcterms:modified>
</cp:coreProperties>
</file>