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0" r:id="rId2"/>
    <p:sldId id="331" r:id="rId3"/>
    <p:sldId id="332" r:id="rId4"/>
    <p:sldId id="333" r:id="rId5"/>
    <p:sldId id="334" r:id="rId6"/>
    <p:sldId id="336" r:id="rId7"/>
    <p:sldId id="325" r:id="rId8"/>
    <p:sldId id="327" r:id="rId9"/>
    <p:sldId id="32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720" y="-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568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27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60360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1618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1920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756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6465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055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05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582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913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180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597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327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310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873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4308B-3D13-42B1-85F7-099E839A5F35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22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37BD627-3E57-9C21-6D49-D9C2D8C4A0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                                              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Century" panose="02040604050505020304" pitchFamily="18" charset="0"/>
              </a:rPr>
              <a:t>                                                                </a:t>
            </a:r>
            <a:r>
              <a:rPr lang="en-US" dirty="0" smtClean="0">
                <a:latin typeface="Century" panose="02040604050505020304" pitchFamily="18" charset="0"/>
              </a:rPr>
              <a:t>     </a:t>
            </a:r>
            <a:r>
              <a:rPr lang="en-US" b="1" dirty="0" smtClean="0">
                <a:latin typeface="Century" panose="02040604050505020304" pitchFamily="18" charset="0"/>
              </a:rPr>
              <a:t>PSV-2354-2360</a:t>
            </a:r>
            <a:endParaRPr lang="en-US" b="1" dirty="0">
              <a:latin typeface="Century" panose="02040604050505020304" pitchFamily="18" charset="0"/>
            </a:endParaRPr>
          </a:p>
          <a:p>
            <a:pPr marL="0" indent="0">
              <a:buNone/>
            </a:pPr>
            <a:endParaRPr lang="en-US" b="1" dirty="0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Century" panose="02040604050505020304" pitchFamily="18" charset="0"/>
              </a:rPr>
              <a:t>                                                              </a:t>
            </a:r>
            <a:r>
              <a:rPr lang="en-US" b="1" dirty="0" smtClean="0">
                <a:latin typeface="Century" panose="02040604050505020304" pitchFamily="18" charset="0"/>
              </a:rPr>
              <a:t>Blocked Outlet Scenario</a:t>
            </a:r>
            <a:endParaRPr lang="en-US" b="1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316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976997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          </a:t>
            </a:r>
            <a:r>
              <a:rPr lang="en-US" sz="2000" dirty="0" smtClean="0">
                <a:latin typeface="Century" panose="02040604050505020304" pitchFamily="18" charset="0"/>
              </a:rPr>
              <a:t>Determine relief load</a:t>
            </a:r>
          </a:p>
          <a:p>
            <a:pPr marL="0" indent="0">
              <a:buNone/>
            </a:pPr>
            <a:r>
              <a:rPr lang="en-US" sz="2000" dirty="0">
                <a:latin typeface="Century" panose="02040604050505020304" pitchFamily="18" charset="0"/>
              </a:rPr>
              <a:t> </a:t>
            </a:r>
            <a:endParaRPr lang="en-US" sz="2000" dirty="0" smtClean="0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entury" panose="02040604050505020304" pitchFamily="18" charset="0"/>
              </a:rPr>
              <a:t>                   The normal capacity of </a:t>
            </a:r>
            <a:r>
              <a:rPr lang="en-US" sz="2000" dirty="0" err="1" smtClean="0">
                <a:latin typeface="Century" panose="02040604050505020304" pitchFamily="18" charset="0"/>
              </a:rPr>
              <a:t>steamis</a:t>
            </a:r>
            <a:r>
              <a:rPr lang="en-US" sz="2000" dirty="0" smtClean="0">
                <a:latin typeface="Century" panose="02040604050505020304" pitchFamily="18" charset="0"/>
              </a:rPr>
              <a:t> </a:t>
            </a:r>
            <a:r>
              <a:rPr lang="en-US" sz="2000" dirty="0" smtClean="0">
                <a:latin typeface="Century" panose="02040604050505020304" pitchFamily="18" charset="0"/>
              </a:rPr>
              <a:t>about 388000 kg/h and the rated capacity is   </a:t>
            </a:r>
          </a:p>
          <a:p>
            <a:pPr marL="0" indent="0">
              <a:buNone/>
            </a:pPr>
            <a:r>
              <a:rPr lang="en-US" sz="2000" dirty="0">
                <a:latin typeface="Century" panose="02040604050505020304" pitchFamily="18" charset="0"/>
              </a:rPr>
              <a:t> </a:t>
            </a:r>
            <a:r>
              <a:rPr lang="en-US" sz="2000" dirty="0" smtClean="0">
                <a:latin typeface="Century" panose="02040604050505020304" pitchFamily="18" charset="0"/>
              </a:rPr>
              <a:t>                  achieved by multiplying the normal capacity by 1.1 which equals to 430000 kg/h.</a:t>
            </a:r>
          </a:p>
          <a:p>
            <a:pPr marL="0" indent="0">
              <a:buNone/>
            </a:pPr>
            <a:r>
              <a:rPr lang="en-US" sz="2000" dirty="0">
                <a:latin typeface="Century" panose="02040604050505020304" pitchFamily="18" charset="0"/>
              </a:rPr>
              <a:t> </a:t>
            </a:r>
            <a:endParaRPr lang="en-US" sz="2000" dirty="0" smtClean="0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Century" panose="02040604050505020304" pitchFamily="18" charset="0"/>
              </a:rPr>
              <a:t> </a:t>
            </a:r>
            <a:r>
              <a:rPr lang="en-US" sz="2000" dirty="0" smtClean="0">
                <a:latin typeface="Century" panose="02040604050505020304" pitchFamily="18" charset="0"/>
              </a:rPr>
              <a:t>           The total orifice area needed for this case is about 11.75 in2 , which means PSV with Q or R </a:t>
            </a:r>
          </a:p>
          <a:p>
            <a:pPr marL="0" indent="0">
              <a:buNone/>
            </a:pPr>
            <a:r>
              <a:rPr lang="en-US" sz="2000" dirty="0">
                <a:latin typeface="Century" panose="02040604050505020304" pitchFamily="18" charset="0"/>
              </a:rPr>
              <a:t> </a:t>
            </a:r>
            <a:r>
              <a:rPr lang="en-US" sz="2000" dirty="0" smtClean="0">
                <a:latin typeface="Century" panose="02040604050505020304" pitchFamily="18" charset="0"/>
              </a:rPr>
              <a:t>           designation could be used but unfortunately they are not able to withstand such temperature </a:t>
            </a:r>
          </a:p>
          <a:p>
            <a:pPr marL="0" indent="0">
              <a:buNone/>
            </a:pPr>
            <a:r>
              <a:rPr lang="en-US" sz="2000" dirty="0">
                <a:latin typeface="Century" panose="02040604050505020304" pitchFamily="18" charset="0"/>
              </a:rPr>
              <a:t> </a:t>
            </a:r>
            <a:r>
              <a:rPr lang="en-US" sz="2000" dirty="0" smtClean="0">
                <a:latin typeface="Century" panose="02040604050505020304" pitchFamily="18" charset="0"/>
              </a:rPr>
              <a:t>           and pressure rating.</a:t>
            </a:r>
          </a:p>
          <a:p>
            <a:pPr marL="0" indent="0">
              <a:buNone/>
            </a:pPr>
            <a:endParaRPr lang="en-US" sz="2000" dirty="0">
              <a:latin typeface="Century" panose="02040604050505020304" pitchFamily="18" charset="0"/>
            </a:endParaRPr>
          </a:p>
          <a:p>
            <a:pPr marL="0" indent="0">
              <a:buNone/>
            </a:pPr>
            <a:endParaRPr lang="en-US" sz="2000" dirty="0">
              <a:latin typeface="Century" panose="02040604050505020304" pitchFamily="18" charset="0"/>
            </a:endParaRPr>
          </a:p>
          <a:p>
            <a:pPr marL="0" indent="0">
              <a:buNone/>
            </a:pPr>
            <a:endParaRPr lang="en-US" sz="2000" dirty="0" smtClean="0">
              <a:latin typeface="Century" panose="020406040505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95131"/>
              </p:ext>
            </p:extLst>
          </p:nvPr>
        </p:nvGraphicFramePr>
        <p:xfrm>
          <a:off x="1746914" y="3944203"/>
          <a:ext cx="8775510" cy="1495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5170"/>
                <a:gridCol w="2925170"/>
                <a:gridCol w="2925170"/>
              </a:tblGrid>
              <a:tr h="55334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First relief device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Additional relief devices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Accumulation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  <a:tr h="471278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112barg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115.2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119.66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  <a:tr h="471278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100%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103%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106%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8540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58E7D9E-7353-715A-4C17-513778408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pPr marL="0" indent="0">
              <a:buNone/>
            </a:pPr>
            <a:endParaRPr lang="en-US" b="1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Century" panose="02040604050505020304" pitchFamily="18" charset="0"/>
              </a:rPr>
              <a:t>                                                                       </a:t>
            </a:r>
            <a:r>
              <a:rPr lang="en-US" sz="2000" dirty="0" smtClean="0">
                <a:solidFill>
                  <a:schemeClr val="tx1"/>
                </a:solidFill>
                <a:latin typeface="Century" panose="02040604050505020304" pitchFamily="18" charset="0"/>
              </a:rPr>
              <a:t>2.Calculate orifice area</a:t>
            </a:r>
            <a:endParaRPr lang="en-US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Century" panose="02040604050505020304" pitchFamily="18" charset="0"/>
              </a:rPr>
              <a:t>Determine if it is in critical flow: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Century" panose="02040604050505020304" pitchFamily="18" charset="0"/>
              </a:rPr>
              <a:t>If so, then :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5AB67090-E28A-FE98-3147-EFDEEC7294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9962" y="1424127"/>
            <a:ext cx="6382871" cy="206188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C5EA9852-F28E-2A56-618F-3DE73EE3EC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4382" y="4372254"/>
            <a:ext cx="1900518" cy="537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043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ED78A94-73BD-0B21-8583-EC4900F390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061" y="897645"/>
            <a:ext cx="6705600" cy="3908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263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A667CA63-47CF-107E-396D-3475E069BA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66573" y="345141"/>
            <a:ext cx="6239435" cy="6167718"/>
          </a:xfrm>
        </p:spPr>
      </p:pic>
    </p:spTree>
    <p:extLst>
      <p:ext uri="{BB962C8B-B14F-4D97-AF65-F5344CB8AC3E}">
        <p14:creationId xmlns:p14="http://schemas.microsoft.com/office/powerpoint/2010/main" val="1429761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"/>
            <a:ext cx="12192000" cy="6857999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Century" panose="02040604050505020304" pitchFamily="18" charset="0"/>
              </a:rPr>
              <a:t>                                                                  </a:t>
            </a:r>
          </a:p>
          <a:p>
            <a:pPr marL="0" indent="0">
              <a:buNone/>
            </a:pPr>
            <a:r>
              <a:rPr lang="en-US" sz="2000" dirty="0">
                <a:latin typeface="Century" panose="02040604050505020304" pitchFamily="18" charset="0"/>
              </a:rPr>
              <a:t> </a:t>
            </a:r>
            <a:r>
              <a:rPr lang="en-US" sz="2000" dirty="0" smtClean="0">
                <a:latin typeface="Century" panose="02040604050505020304" pitchFamily="18" charset="0"/>
              </a:rPr>
              <a:t>                                                                  Results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</a:t>
            </a:r>
            <a:r>
              <a:rPr lang="en-US" sz="2000" dirty="0" smtClean="0">
                <a:latin typeface="Century" panose="02040604050505020304" pitchFamily="18" charset="0"/>
              </a:rPr>
              <a:t>Note that the relieving temperature is obtained from TOPSOE EXCEL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085517"/>
              </p:ext>
            </p:extLst>
          </p:nvPr>
        </p:nvGraphicFramePr>
        <p:xfrm>
          <a:off x="1185839" y="1205678"/>
          <a:ext cx="812800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T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597K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W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430000kg/h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Z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0.62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75.84 cm2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M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18.02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11.75 in2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0.0242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Accumulation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16%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6107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D87ECB-98E1-6DB0-D565-F25584325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Century" panose="02040604050505020304" pitchFamily="18" charset="0"/>
              </a:rPr>
              <a:t>                 5.Use </a:t>
            </a:r>
            <a:r>
              <a:rPr lang="en-US" dirty="0">
                <a:latin typeface="Century" panose="02040604050505020304" pitchFamily="18" charset="0"/>
              </a:rPr>
              <a:t>API-526 to determine the designation and the inlet and outlet sizing</a:t>
            </a:r>
            <a:endParaRPr lang="fa-IR" dirty="0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Century" panose="02040604050505020304" pitchFamily="18" charset="0"/>
              </a:rPr>
              <a:t>                  TOPSOE has divided the load between 4 PSV with the designation of 3L6</a:t>
            </a:r>
          </a:p>
          <a:p>
            <a:pPr marL="0" indent="0">
              <a:buNone/>
            </a:pP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smtClean="0">
                <a:latin typeface="Century" panose="02040604050505020304" pitchFamily="18" charset="0"/>
              </a:rPr>
              <a:t>                 and I would do the same.</a:t>
            </a:r>
            <a:endParaRPr lang="fa-IR" dirty="0">
              <a:latin typeface="Century" panose="02040604050505020304" pitchFamily="18" charset="0"/>
            </a:endParaRPr>
          </a:p>
          <a:p>
            <a:pPr marL="0" indent="0">
              <a:buNone/>
            </a:pPr>
            <a:endParaRPr lang="fa-IR" dirty="0">
              <a:latin typeface="Century" panose="02040604050505020304" pitchFamily="18" charset="0"/>
            </a:endParaRPr>
          </a:p>
          <a:p>
            <a:pPr marL="0" indent="0">
              <a:buNone/>
            </a:pPr>
            <a:endParaRPr lang="en-US" dirty="0">
              <a:latin typeface="Century" panose="020406040505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1F3E407-2F0E-4DF7-DD4D-E69E4F0B6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9935" y="1563398"/>
            <a:ext cx="4805082" cy="4727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162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77DFCD4-4115-59AC-5797-7D421C25A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b="1" dirty="0">
                <a:latin typeface="Century" panose="02040604050505020304" pitchFamily="18" charset="0"/>
              </a:rPr>
              <a:t>Select proper PSV type by checking backpressure</a:t>
            </a:r>
          </a:p>
          <a:p>
            <a:pPr marL="0" indent="0" algn="ctr">
              <a:buNone/>
            </a:pPr>
            <a:r>
              <a:rPr lang="en-US" dirty="0">
                <a:latin typeface="Century" panose="02040604050505020304" pitchFamily="18" charset="0"/>
              </a:rPr>
              <a:t>According to licensor data, superimposed and build-up backpressure are max </a:t>
            </a:r>
            <a:r>
              <a:rPr lang="en-US" dirty="0" smtClean="0">
                <a:latin typeface="Century" panose="02040604050505020304" pitchFamily="18" charset="0"/>
              </a:rPr>
              <a:t>12 </a:t>
            </a:r>
            <a:r>
              <a:rPr lang="en-US" dirty="0" err="1" smtClean="0">
                <a:latin typeface="Century" panose="02040604050505020304" pitchFamily="18" charset="0"/>
              </a:rPr>
              <a:t>barg</a:t>
            </a:r>
            <a:r>
              <a:rPr lang="en-US" dirty="0" smtClean="0">
                <a:latin typeface="Century" panose="02040604050505020304" pitchFamily="18" charset="0"/>
              </a:rPr>
              <a:t>. Since the backpressure is constant and </a:t>
            </a:r>
            <a:r>
              <a:rPr lang="en-US" dirty="0" err="1" smtClean="0">
                <a:latin typeface="Century" panose="02040604050505020304" pitchFamily="18" charset="0"/>
              </a:rPr>
              <a:t>and</a:t>
            </a:r>
            <a:r>
              <a:rPr lang="en-US" dirty="0" smtClean="0">
                <a:latin typeface="Century" panose="02040604050505020304" pitchFamily="18" charset="0"/>
              </a:rPr>
              <a:t> more than 30% a balanced type could be selected</a:t>
            </a: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985B6204-77F7-84EF-7F23-BDCF3FAA49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801752"/>
              </p:ext>
            </p:extLst>
          </p:nvPr>
        </p:nvGraphicFramePr>
        <p:xfrm>
          <a:off x="3521165" y="1448211"/>
          <a:ext cx="528319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1066">
                  <a:extLst>
                    <a:ext uri="{9D8B030D-6E8A-4147-A177-3AD203B41FA5}">
                      <a16:colId xmlns:a16="http://schemas.microsoft.com/office/drawing/2014/main" xmlns="" val="3662270742"/>
                    </a:ext>
                  </a:extLst>
                </a:gridCol>
                <a:gridCol w="1761066">
                  <a:extLst>
                    <a:ext uri="{9D8B030D-6E8A-4147-A177-3AD203B41FA5}">
                      <a16:colId xmlns:a16="http://schemas.microsoft.com/office/drawing/2014/main" xmlns="" val="1512758537"/>
                    </a:ext>
                  </a:extLst>
                </a:gridCol>
                <a:gridCol w="1761066">
                  <a:extLst>
                    <a:ext uri="{9D8B030D-6E8A-4147-A177-3AD203B41FA5}">
                      <a16:colId xmlns:a16="http://schemas.microsoft.com/office/drawing/2014/main" xmlns="" val="22398385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superimposed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Build-up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82232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 </a:t>
                      </a:r>
                      <a:r>
                        <a:rPr lang="en-US" dirty="0"/>
                        <a:t>barg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</a:t>
                      </a:r>
                      <a:r>
                        <a:rPr lang="en-US" dirty="0"/>
                        <a:t>barg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3barg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87902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2.6%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78587345"/>
                  </a:ext>
                </a:extLst>
              </a:tr>
            </a:tbl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4BDB3763-C334-3F77-38C8-80E675A465F0}"/>
              </a:ext>
            </a:extLst>
          </p:cNvPr>
          <p:cNvGrpSpPr>
            <a:grpSpLocks/>
          </p:cNvGrpSpPr>
          <p:nvPr/>
        </p:nvGrpSpPr>
        <p:grpSpPr bwMode="auto">
          <a:xfrm>
            <a:off x="2665023" y="2656266"/>
            <a:ext cx="7327900" cy="3991042"/>
            <a:chOff x="0" y="0"/>
            <a:chExt cx="11540" cy="9882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xmlns="" id="{8135E3BF-242E-6535-9661-911D71F40E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" y="0"/>
              <a:ext cx="11520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xmlns="" id="{904883BB-6AC5-2990-1FA3-B054F73279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"/>
              <a:ext cx="11540" cy="9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06877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D4E053E-2CB7-D2CC-9B7E-0D59F62BF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  <a:latin typeface="Century" panose="02040604050505020304" pitchFamily="18" charset="0"/>
              </a:rPr>
              <a:t>                                                                         D</a:t>
            </a:r>
            <a:r>
              <a:rPr lang="en-US" sz="2000" dirty="0" smtClean="0">
                <a:solidFill>
                  <a:schemeClr val="tx1"/>
                </a:solidFill>
                <a:latin typeface="Century" panose="02040604050505020304" pitchFamily="18" charset="0"/>
              </a:rPr>
              <a:t>iscussion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Century" panose="02040604050505020304" pitchFamily="18" charset="0"/>
              </a:rPr>
              <a:t>TOPSOE has selected 4 PSV with 3L6 designation. Why other bigger designations are not selected?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Century" panose="02040604050505020304" pitchFamily="18" charset="0"/>
              </a:rPr>
              <a:t>Simply L designation is the first to withstand such temperature and </a:t>
            </a:r>
            <a:r>
              <a:rPr lang="en-US" smtClean="0">
                <a:solidFill>
                  <a:schemeClr val="tx1"/>
                </a:solidFill>
                <a:latin typeface="Century" panose="02040604050505020304" pitchFamily="18" charset="0"/>
              </a:rPr>
              <a:t>pressure rating .</a:t>
            </a:r>
            <a:endParaRPr lang="en-US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marL="0" indent="0">
              <a:buNone/>
            </a:pPr>
            <a:endParaRPr lang="en-US" dirty="0" smtClean="0">
              <a:latin typeface="Century" panose="02040604050505020304" pitchFamily="18" charset="0"/>
            </a:endParaRPr>
          </a:p>
          <a:p>
            <a:pPr marL="0" indent="0">
              <a:buNone/>
            </a:pPr>
            <a:endParaRPr lang="en-US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25607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723</TotalTime>
  <Words>270</Words>
  <Application>Microsoft Office PowerPoint</Application>
  <PresentationFormat>Custom</PresentationFormat>
  <Paragraphs>82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Behrouzi Mohamadreza</dc:creator>
  <cp:lastModifiedBy>markazi</cp:lastModifiedBy>
  <cp:revision>34</cp:revision>
  <dcterms:created xsi:type="dcterms:W3CDTF">2022-07-30T13:26:46Z</dcterms:created>
  <dcterms:modified xsi:type="dcterms:W3CDTF">2022-08-26T19:58:10Z</dcterms:modified>
</cp:coreProperties>
</file>