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59"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374" r:id="rId37"/>
    <p:sldId id="294" r:id="rId38"/>
    <p:sldId id="295" r:id="rId39"/>
    <p:sldId id="297" r:id="rId40"/>
    <p:sldId id="296" r:id="rId41"/>
    <p:sldId id="298" r:id="rId42"/>
    <p:sldId id="299" r:id="rId43"/>
    <p:sldId id="300" r:id="rId44"/>
    <p:sldId id="301" r:id="rId45"/>
    <p:sldId id="302" r:id="rId46"/>
    <p:sldId id="303" r:id="rId47"/>
    <p:sldId id="306" r:id="rId48"/>
    <p:sldId id="304" r:id="rId49"/>
    <p:sldId id="305" r:id="rId50"/>
    <p:sldId id="307" r:id="rId51"/>
    <p:sldId id="308" r:id="rId52"/>
    <p:sldId id="309" r:id="rId53"/>
    <p:sldId id="310" r:id="rId54"/>
    <p:sldId id="311" r:id="rId55"/>
    <p:sldId id="312" r:id="rId56"/>
    <p:sldId id="322" r:id="rId57"/>
    <p:sldId id="323"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2" r:id="rId75"/>
    <p:sldId id="341"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7" r:id="rId90"/>
    <p:sldId id="356" r:id="rId91"/>
    <p:sldId id="359" r:id="rId92"/>
    <p:sldId id="358" r:id="rId93"/>
    <p:sldId id="361" r:id="rId94"/>
    <p:sldId id="363" r:id="rId95"/>
    <p:sldId id="364" r:id="rId96"/>
    <p:sldId id="365" r:id="rId97"/>
    <p:sldId id="366" r:id="rId98"/>
    <p:sldId id="367" r:id="rId99"/>
    <p:sldId id="368" r:id="rId100"/>
    <p:sldId id="369" r:id="rId101"/>
    <p:sldId id="370" r:id="rId102"/>
    <p:sldId id="371" r:id="rId103"/>
    <p:sldId id="372" r:id="rId104"/>
    <p:sldId id="373" r:id="rId105"/>
    <p:sldId id="313" r:id="rId106"/>
    <p:sldId id="314" r:id="rId107"/>
    <p:sldId id="316" r:id="rId108"/>
    <p:sldId id="315" r:id="rId109"/>
    <p:sldId id="319" r:id="rId110"/>
    <p:sldId id="317" r:id="rId111"/>
    <p:sldId id="318" r:id="rId112"/>
    <p:sldId id="320"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snapToGrid="0">
      <p:cViewPr varScale="1">
        <p:scale>
          <a:sx n="108" d="100"/>
          <a:sy n="108" d="100"/>
        </p:scale>
        <p:origin x="6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00239D6-50DD-4F12-ADE5-0C535B877314}" type="datetimeFigureOut">
              <a:rPr lang="en-US" smtClean="0"/>
              <a:t>9/25/2022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8D244CF-CB2F-470E-A3AA-5840F94617D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15769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239D6-50DD-4F12-ADE5-0C535B87731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331305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239D6-50DD-4F12-ADE5-0C535B87731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369488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239D6-50DD-4F12-ADE5-0C535B87731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130761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239D6-50DD-4F12-ADE5-0C535B877314}" type="datetimeFigureOut">
              <a:rPr lang="en-US" smtClean="0"/>
              <a:t>9/25/2022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244CF-CB2F-470E-A3AA-5840F94617D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110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239D6-50DD-4F12-ADE5-0C535B877314}"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31474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0239D6-50DD-4F12-ADE5-0C535B877314}" type="datetimeFigureOut">
              <a:rPr lang="en-US" smtClean="0"/>
              <a:t>9/25/2022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271956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0239D6-50DD-4F12-ADE5-0C535B877314}" type="datetimeFigureOut">
              <a:rPr lang="en-US" smtClean="0"/>
              <a:t>9/25/2022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252968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239D6-50DD-4F12-ADE5-0C535B877314}" type="datetimeFigureOut">
              <a:rPr lang="en-US" smtClean="0"/>
              <a:t>9/25/2022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99112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0239D6-50DD-4F12-ADE5-0C535B877314}"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18096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0239D6-50DD-4F12-ADE5-0C535B877314}" type="datetimeFigureOut">
              <a:rPr lang="en-US" smtClean="0"/>
              <a:t>9/25/2022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244CF-CB2F-470E-A3AA-5840F94617D1}" type="slidenum">
              <a:rPr lang="en-US" smtClean="0"/>
              <a:t>‹#›</a:t>
            </a:fld>
            <a:endParaRPr lang="en-US"/>
          </a:p>
        </p:txBody>
      </p:sp>
    </p:spTree>
    <p:extLst>
      <p:ext uri="{BB962C8B-B14F-4D97-AF65-F5344CB8AC3E}">
        <p14:creationId xmlns:p14="http://schemas.microsoft.com/office/powerpoint/2010/main" val="402471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00239D6-50DD-4F12-ADE5-0C535B877314}" type="datetimeFigureOut">
              <a:rPr lang="en-US" smtClean="0"/>
              <a:t>9/25/2022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8D244CF-CB2F-470E-A3AA-5840F94617D1}" type="slidenum">
              <a:rPr lang="en-US" smtClean="0"/>
              <a:t>‹#›</a:t>
            </a:fld>
            <a:endParaRPr lang="en-US"/>
          </a:p>
        </p:txBody>
      </p:sp>
    </p:spTree>
    <p:extLst>
      <p:ext uri="{BB962C8B-B14F-4D97-AF65-F5344CB8AC3E}">
        <p14:creationId xmlns:p14="http://schemas.microsoft.com/office/powerpoint/2010/main" val="227567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JPG"/></Relationships>
</file>

<file path=ppt/slides/_rels/slide10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95.JPG"/><Relationship Id="rId1" Type="http://schemas.openxmlformats.org/officeDocument/2006/relationships/slideLayout" Target="../slideLayouts/slideLayout2.xml"/><Relationship Id="rId5" Type="http://schemas.openxmlformats.org/officeDocument/2006/relationships/image" Target="../media/image77.JPG"/><Relationship Id="rId4" Type="http://schemas.openxmlformats.org/officeDocument/2006/relationships/image" Target="../media/image96.JPG"/></Relationships>
</file>

<file path=ppt/slides/_rels/slide103.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k:@MSITStore:C:\PROGRA~2\VMG\Flaresim\FSWHelp.chm::/Methods/Point%20method.htm" TargetMode="External"/><Relationship Id="rId2" Type="http://schemas.openxmlformats.org/officeDocument/2006/relationships/hyperlink" Target="mk:@MSITStore:C:\PROGRA~2\VMG\Flaresim\FSWHelp.chm::/Methods/API%20method.ht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k:@MSITStore:C:\PROGRA~2\VMG\Flaresim\FSWHelp.chm::/Methods/Mixed%20method.htm" TargetMode="External"/><Relationship Id="rId2" Type="http://schemas.openxmlformats.org/officeDocument/2006/relationships/hyperlink" Target="mk:@MSITStore:C:\PROGRA~2\VMG\Flaresim\FSWHelp.chm::/Methods/Diffuse%20method.htm" TargetMode="External"/><Relationship Id="rId1" Type="http://schemas.openxmlformats.org/officeDocument/2006/relationships/slideLayout" Target="../slideLayouts/slideLayout2.xml"/><Relationship Id="rId4" Type="http://schemas.openxmlformats.org/officeDocument/2006/relationships/hyperlink" Target="mk:@MSITStore:C:\PROGRA~2\VMG\Flaresim\FSWHelp.chm::/Methods/Brzutowski%20method.ht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mk:@MSITStore:C:\PROGRA~2\VMG\Flaresim\FSWHelp.chm::/Methods/Brzutowski%20method.ht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k:@MSITStore:C:\PROGRA~2\VMG\Flaresim\FSWHelp.chm::/Methods/Noise.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k:@MSITStore:C:\PROGRA~2\VMG\Flaresim\FSWHelp.chm::/Methods/Attenuation%20noise.htm" TargetMode="External"/><Relationship Id="rId2" Type="http://schemas.openxmlformats.org/officeDocument/2006/relationships/hyperlink" Target="mk:@MSITStore:C:\PROGRA~2\VMG\Flaresim\FSWHelp.chm::/Methods/Windchill%20method.ht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JPG"/></Relationships>
</file>

<file path=ppt/slides/_rels/slide92.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6E13E-79F4-FF00-9D56-4E5E3348A7A4}"/>
              </a:ext>
            </a:extLst>
          </p:cNvPr>
          <p:cNvSpPr>
            <a:spLocks noGrp="1"/>
          </p:cNvSpPr>
          <p:nvPr>
            <p:ph idx="1"/>
          </p:nvPr>
        </p:nvSpPr>
        <p:spPr>
          <a:xfrm>
            <a:off x="0" y="0"/>
            <a:ext cx="11283518" cy="685800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dirty="0">
                <a:latin typeface="Century" panose="02040604050505020304" pitchFamily="18" charset="0"/>
              </a:rPr>
              <a:t>MEKPCO FLARE NETWORK DESIGN </a:t>
            </a: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ASPEN FLARENET</a:t>
            </a:r>
          </a:p>
        </p:txBody>
      </p:sp>
      <p:pic>
        <p:nvPicPr>
          <p:cNvPr id="5" name="Picture 4">
            <a:extLst>
              <a:ext uri="{FF2B5EF4-FFF2-40B4-BE49-F238E27FC236}">
                <a16:creationId xmlns:a16="http://schemas.microsoft.com/office/drawing/2014/main" id="{BB34C75B-55B6-90DA-EA0D-22EDDD828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969" y="3662316"/>
            <a:ext cx="929196" cy="785396"/>
          </a:xfrm>
          <a:prstGeom prst="rect">
            <a:avLst/>
          </a:prstGeom>
        </p:spPr>
      </p:pic>
    </p:spTree>
    <p:extLst>
      <p:ext uri="{BB962C8B-B14F-4D97-AF65-F5344CB8AC3E}">
        <p14:creationId xmlns:p14="http://schemas.microsoft.com/office/powerpoint/2010/main" val="305218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ACBA24-CDD0-20D4-3F7A-5878ECEF5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57" y="355107"/>
            <a:ext cx="9596761" cy="6147786"/>
          </a:xfrm>
          <a:prstGeom prst="rect">
            <a:avLst/>
          </a:prstGeom>
        </p:spPr>
      </p:pic>
    </p:spTree>
    <p:extLst>
      <p:ext uri="{BB962C8B-B14F-4D97-AF65-F5344CB8AC3E}">
        <p14:creationId xmlns:p14="http://schemas.microsoft.com/office/powerpoint/2010/main" val="4381662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77994-F2CD-6C51-8612-1F41E7924F54}"/>
              </a:ext>
            </a:extLst>
          </p:cNvPr>
          <p:cNvSpPr>
            <a:spLocks noGrp="1"/>
          </p:cNvSpPr>
          <p:nvPr>
            <p:ph idx="1"/>
          </p:nvPr>
        </p:nvSpPr>
        <p:spPr>
          <a:xfrm>
            <a:off x="1" y="0"/>
            <a:ext cx="11310150" cy="6858000"/>
          </a:xfrm>
        </p:spPr>
        <p:txBody>
          <a:bodyPr/>
          <a:lstStyle/>
          <a:p>
            <a:pPr marL="0" indent="0" algn="ctr">
              <a:buNone/>
            </a:pPr>
            <a:endParaRPr lang="en-US" dirty="0"/>
          </a:p>
          <a:p>
            <a:pPr marL="0" indent="0" algn="ctr">
              <a:buNone/>
            </a:pPr>
            <a:r>
              <a:rPr lang="en-US" dirty="0"/>
              <a:t>A Comparison Study</a:t>
            </a:r>
          </a:p>
          <a:p>
            <a:pPr marL="0" indent="0" algn="ctr">
              <a:buNone/>
            </a:pPr>
            <a:endParaRPr lang="en-US" dirty="0"/>
          </a:p>
          <a:p>
            <a:pPr marL="0" indent="0">
              <a:buNone/>
            </a:pPr>
            <a:r>
              <a:rPr lang="en-US" dirty="0"/>
              <a:t>1.In Calculation Option TAB, </a:t>
            </a:r>
            <a:r>
              <a:rPr lang="en-US" dirty="0">
                <a:solidFill>
                  <a:srgbClr val="000000"/>
                </a:solidFill>
                <a:effectLst/>
              </a:rPr>
              <a:t>Brzustowski method was changed to Flaresim API.</a:t>
            </a:r>
          </a:p>
          <a:p>
            <a:pPr marL="0" indent="0">
              <a:buNone/>
            </a:pPr>
            <a:r>
              <a:rPr lang="en-US" dirty="0"/>
              <a:t>2.In “Options” just  </a:t>
            </a:r>
            <a:r>
              <a:rPr lang="en-US" dirty="0">
                <a:solidFill>
                  <a:srgbClr val="000000"/>
                </a:solidFill>
                <a:effectLst/>
              </a:rPr>
              <a:t>Atm. Noise Attenuation is enabled.</a:t>
            </a:r>
          </a:p>
          <a:p>
            <a:pPr marL="0" indent="0">
              <a:buNone/>
            </a:pPr>
            <a:endParaRPr lang="en-US" dirty="0">
              <a:solidFill>
                <a:srgbClr val="000000"/>
              </a:solidFill>
              <a:effectLst/>
            </a:endParaRPr>
          </a:p>
          <a:p>
            <a:pPr marL="0" indent="0" algn="ctr">
              <a:buNone/>
            </a:pPr>
            <a:r>
              <a:rPr lang="en-US" dirty="0">
                <a:solidFill>
                  <a:srgbClr val="000000"/>
                </a:solidFill>
              </a:rPr>
              <a:t>Results</a:t>
            </a:r>
          </a:p>
          <a:p>
            <a:pPr marL="0" indent="0" algn="ctr">
              <a:buNone/>
            </a:pPr>
            <a:endParaRPr lang="en-US" dirty="0">
              <a:solidFill>
                <a:srgbClr val="000000"/>
              </a:solidFill>
              <a:effectLst/>
            </a:endParaRPr>
          </a:p>
          <a:p>
            <a:pPr marL="0" indent="0">
              <a:buNone/>
            </a:pPr>
            <a:endParaRPr lang="en-US" dirty="0"/>
          </a:p>
        </p:txBody>
      </p:sp>
      <p:graphicFrame>
        <p:nvGraphicFramePr>
          <p:cNvPr id="6" name="Table 6">
            <a:extLst>
              <a:ext uri="{FF2B5EF4-FFF2-40B4-BE49-F238E27FC236}">
                <a16:creationId xmlns:a16="http://schemas.microsoft.com/office/drawing/2014/main" id="{D4EA9979-6A59-5677-4433-1C522A6827D7}"/>
              </a:ext>
            </a:extLst>
          </p:cNvPr>
          <p:cNvGraphicFramePr>
            <a:graphicFrameLocks noGrp="1"/>
          </p:cNvGraphicFramePr>
          <p:nvPr>
            <p:extLst>
              <p:ext uri="{D42A27DB-BD31-4B8C-83A1-F6EECF244321}">
                <p14:modId xmlns:p14="http://schemas.microsoft.com/office/powerpoint/2010/main" val="3141073242"/>
              </p:ext>
            </p:extLst>
          </p:nvPr>
        </p:nvGraphicFramePr>
        <p:xfrm>
          <a:off x="1765669" y="3429000"/>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82155921"/>
                    </a:ext>
                  </a:extLst>
                </a:gridCol>
                <a:gridCol w="2709333">
                  <a:extLst>
                    <a:ext uri="{9D8B030D-6E8A-4147-A177-3AD203B41FA5}">
                      <a16:colId xmlns:a16="http://schemas.microsoft.com/office/drawing/2014/main" val="771422076"/>
                    </a:ext>
                  </a:extLst>
                </a:gridCol>
                <a:gridCol w="2709333">
                  <a:extLst>
                    <a:ext uri="{9D8B030D-6E8A-4147-A177-3AD203B41FA5}">
                      <a16:colId xmlns:a16="http://schemas.microsoft.com/office/drawing/2014/main" val="1825893002"/>
                    </a:ext>
                  </a:extLst>
                </a:gridCol>
              </a:tblGrid>
              <a:tr h="370840">
                <a:tc>
                  <a:txBody>
                    <a:bodyPr/>
                    <a:lstStyle/>
                    <a:p>
                      <a:pPr algn="ctr"/>
                      <a:r>
                        <a:rPr lang="en-US" dirty="0"/>
                        <a:t>Parameter</a:t>
                      </a:r>
                    </a:p>
                  </a:txBody>
                  <a:tcPr/>
                </a:tc>
                <a:tc>
                  <a:txBody>
                    <a:bodyPr/>
                    <a:lstStyle/>
                    <a:p>
                      <a:pPr algn="ctr"/>
                      <a:r>
                        <a:rPr lang="en-US" dirty="0"/>
                        <a:t>Flaresim API</a:t>
                      </a:r>
                    </a:p>
                  </a:txBody>
                  <a:tcPr/>
                </a:tc>
                <a:tc>
                  <a:txBody>
                    <a:bodyPr/>
                    <a:lstStyle/>
                    <a:p>
                      <a:pPr algn="ctr"/>
                      <a:r>
                        <a:rPr lang="en-US" dirty="0">
                          <a:solidFill>
                            <a:schemeClr val="bg1"/>
                          </a:solidFill>
                          <a:effectLst/>
                        </a:rPr>
                        <a:t>Brzustowski</a:t>
                      </a:r>
                      <a:endParaRPr lang="en-US" dirty="0">
                        <a:solidFill>
                          <a:schemeClr val="bg1"/>
                        </a:solidFill>
                      </a:endParaRPr>
                    </a:p>
                  </a:txBody>
                  <a:tcPr/>
                </a:tc>
                <a:extLst>
                  <a:ext uri="{0D108BD9-81ED-4DB2-BD59-A6C34878D82A}">
                    <a16:rowId xmlns:a16="http://schemas.microsoft.com/office/drawing/2014/main" val="4087364395"/>
                  </a:ext>
                </a:extLst>
              </a:tr>
              <a:tr h="370840">
                <a:tc>
                  <a:txBody>
                    <a:bodyPr/>
                    <a:lstStyle/>
                    <a:p>
                      <a:pPr algn="ctr"/>
                      <a:r>
                        <a:rPr lang="en-US" dirty="0">
                          <a:solidFill>
                            <a:schemeClr val="tx1"/>
                          </a:solidFill>
                        </a:rPr>
                        <a:t>Stack Height</a:t>
                      </a:r>
                    </a:p>
                  </a:txBody>
                  <a:tcPr/>
                </a:tc>
                <a:tc>
                  <a:txBody>
                    <a:bodyPr/>
                    <a:lstStyle/>
                    <a:p>
                      <a:pPr algn="ctr"/>
                      <a:r>
                        <a:rPr lang="en-US" dirty="0"/>
                        <a:t>68.4</a:t>
                      </a:r>
                    </a:p>
                  </a:txBody>
                  <a:tcPr/>
                </a:tc>
                <a:tc>
                  <a:txBody>
                    <a:bodyPr/>
                    <a:lstStyle/>
                    <a:p>
                      <a:pPr algn="ctr"/>
                      <a:r>
                        <a:rPr lang="en-US" dirty="0"/>
                        <a:t>70.3</a:t>
                      </a:r>
                    </a:p>
                  </a:txBody>
                  <a:tcPr/>
                </a:tc>
                <a:extLst>
                  <a:ext uri="{0D108BD9-81ED-4DB2-BD59-A6C34878D82A}">
                    <a16:rowId xmlns:a16="http://schemas.microsoft.com/office/drawing/2014/main" val="1783155076"/>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4200788896"/>
                  </a:ext>
                </a:extLst>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845076814"/>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56998681"/>
                  </a:ext>
                </a:extLst>
              </a:tr>
            </a:tbl>
          </a:graphicData>
        </a:graphic>
      </p:graphicFrame>
    </p:spTree>
    <p:extLst>
      <p:ext uri="{BB962C8B-B14F-4D97-AF65-F5344CB8AC3E}">
        <p14:creationId xmlns:p14="http://schemas.microsoft.com/office/powerpoint/2010/main" val="33813549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53EF2-114F-848B-C2FB-0B0DAB1422D0}"/>
              </a:ext>
            </a:extLst>
          </p:cNvPr>
          <p:cNvSpPr>
            <a:spLocks noGrp="1"/>
          </p:cNvSpPr>
          <p:nvPr>
            <p:ph idx="1"/>
          </p:nvPr>
        </p:nvSpPr>
        <p:spPr>
          <a:xfrm>
            <a:off x="0" y="0"/>
            <a:ext cx="11301274" cy="6858000"/>
          </a:xfrm>
        </p:spPr>
        <p:txBody>
          <a:bodyPr/>
          <a:lstStyle/>
          <a:p>
            <a:pPr marL="0" indent="0" algn="ctr">
              <a:buNone/>
            </a:pPr>
            <a:endParaRPr lang="en-US" dirty="0"/>
          </a:p>
          <a:p>
            <a:pPr marL="0" indent="0" algn="ctr">
              <a:buNone/>
            </a:pPr>
            <a:r>
              <a:rPr lang="en-US" dirty="0"/>
              <a:t>Tip Result Comparison</a:t>
            </a:r>
          </a:p>
          <a:p>
            <a:pPr marL="0" indent="0">
              <a:buNone/>
            </a:pPr>
            <a:r>
              <a:rPr lang="en-US" dirty="0"/>
              <a:t>                                                                                                                   Flaresim API</a:t>
            </a:r>
          </a:p>
          <a:p>
            <a:pPr marL="0" indent="0" algn="ctr">
              <a:buNone/>
            </a:pPr>
            <a:endParaRPr lang="en-US" dirty="0"/>
          </a:p>
        </p:txBody>
      </p:sp>
      <p:pic>
        <p:nvPicPr>
          <p:cNvPr id="8" name="Picture 7">
            <a:extLst>
              <a:ext uri="{FF2B5EF4-FFF2-40B4-BE49-F238E27FC236}">
                <a16:creationId xmlns:a16="http://schemas.microsoft.com/office/drawing/2014/main" id="{8595EB41-AE56-5968-889D-2F701D3B3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35151"/>
            <a:ext cx="4441794" cy="2582247"/>
          </a:xfrm>
          <a:prstGeom prst="rect">
            <a:avLst/>
          </a:prstGeom>
        </p:spPr>
      </p:pic>
      <p:pic>
        <p:nvPicPr>
          <p:cNvPr id="10" name="Picture 9">
            <a:extLst>
              <a:ext uri="{FF2B5EF4-FFF2-40B4-BE49-F238E27FC236}">
                <a16:creationId xmlns:a16="http://schemas.microsoft.com/office/drawing/2014/main" id="{87B14FA0-B448-2F0A-C29E-3B5A2E0DE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26" y="1235151"/>
            <a:ext cx="4725059" cy="2582246"/>
          </a:xfrm>
          <a:prstGeom prst="rect">
            <a:avLst/>
          </a:prstGeom>
        </p:spPr>
      </p:pic>
      <p:pic>
        <p:nvPicPr>
          <p:cNvPr id="12" name="Picture 11">
            <a:extLst>
              <a:ext uri="{FF2B5EF4-FFF2-40B4-BE49-F238E27FC236}">
                <a16:creationId xmlns:a16="http://schemas.microsoft.com/office/drawing/2014/main" id="{D39D2D20-0884-D4A4-74C3-DFCA425F2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117899"/>
            <a:ext cx="4441794" cy="1504950"/>
          </a:xfrm>
          <a:prstGeom prst="rect">
            <a:avLst/>
          </a:prstGeom>
        </p:spPr>
      </p:pic>
      <p:pic>
        <p:nvPicPr>
          <p:cNvPr id="13" name="Picture 12">
            <a:extLst>
              <a:ext uri="{FF2B5EF4-FFF2-40B4-BE49-F238E27FC236}">
                <a16:creationId xmlns:a16="http://schemas.microsoft.com/office/drawing/2014/main" id="{C394EFB0-1AA4-7425-4013-37C8A7D29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726" y="4117900"/>
            <a:ext cx="4725059" cy="1504950"/>
          </a:xfrm>
          <a:prstGeom prst="rect">
            <a:avLst/>
          </a:prstGeom>
        </p:spPr>
      </p:pic>
    </p:spTree>
    <p:extLst>
      <p:ext uri="{BB962C8B-B14F-4D97-AF65-F5344CB8AC3E}">
        <p14:creationId xmlns:p14="http://schemas.microsoft.com/office/powerpoint/2010/main" val="14224467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91B21-467C-07B3-FEEA-AF6978BEE3DC}"/>
              </a:ext>
            </a:extLst>
          </p:cNvPr>
          <p:cNvSpPr>
            <a:spLocks noGrp="1"/>
          </p:cNvSpPr>
          <p:nvPr>
            <p:ph idx="1"/>
          </p:nvPr>
        </p:nvSpPr>
        <p:spPr>
          <a:xfrm>
            <a:off x="0" y="0"/>
            <a:ext cx="11283518" cy="6858000"/>
          </a:xfrm>
        </p:spPr>
        <p:txBody>
          <a:bodyPr/>
          <a:lstStyle/>
          <a:p>
            <a:pPr marL="0" indent="0" algn="ctr">
              <a:buNone/>
            </a:pPr>
            <a:endParaRPr lang="en-US" dirty="0"/>
          </a:p>
          <a:p>
            <a:pPr marL="0" indent="0" algn="ctr">
              <a:buNone/>
            </a:pPr>
            <a:r>
              <a:rPr lang="en-US" dirty="0"/>
              <a:t>Point Result Comparison </a:t>
            </a:r>
          </a:p>
          <a:p>
            <a:pPr marL="0" indent="0" algn="ctr">
              <a:buNone/>
            </a:pPr>
            <a:r>
              <a:rPr lang="en-US" dirty="0"/>
              <a:t>                                                                                            Flaresim API</a:t>
            </a:r>
          </a:p>
          <a:p>
            <a:pPr marL="0" indent="0" algn="ctr">
              <a:buNone/>
            </a:pPr>
            <a:endParaRPr lang="en-US" dirty="0"/>
          </a:p>
        </p:txBody>
      </p:sp>
      <p:pic>
        <p:nvPicPr>
          <p:cNvPr id="5" name="Picture 4">
            <a:extLst>
              <a:ext uri="{FF2B5EF4-FFF2-40B4-BE49-F238E27FC236}">
                <a16:creationId xmlns:a16="http://schemas.microsoft.com/office/drawing/2014/main" id="{B3A63C9F-5702-7C19-CF3D-2C54D3BED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428" y="1447800"/>
            <a:ext cx="5024760" cy="2188114"/>
          </a:xfrm>
          <a:prstGeom prst="rect">
            <a:avLst/>
          </a:prstGeom>
        </p:spPr>
      </p:pic>
      <p:pic>
        <p:nvPicPr>
          <p:cNvPr id="6" name="Picture 5">
            <a:extLst>
              <a:ext uri="{FF2B5EF4-FFF2-40B4-BE49-F238E27FC236}">
                <a16:creationId xmlns:a16="http://schemas.microsoft.com/office/drawing/2014/main" id="{4E3F2BFA-5485-198C-E587-44E5C7022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09" y="1447800"/>
            <a:ext cx="5124450" cy="2188114"/>
          </a:xfrm>
          <a:prstGeom prst="rect">
            <a:avLst/>
          </a:prstGeom>
        </p:spPr>
      </p:pic>
      <p:pic>
        <p:nvPicPr>
          <p:cNvPr id="8" name="Picture 7">
            <a:extLst>
              <a:ext uri="{FF2B5EF4-FFF2-40B4-BE49-F238E27FC236}">
                <a16:creationId xmlns:a16="http://schemas.microsoft.com/office/drawing/2014/main" id="{DBEDA986-4AFE-6F2B-C869-40072C9F6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118" y="3838575"/>
            <a:ext cx="5220070" cy="2890837"/>
          </a:xfrm>
          <a:prstGeom prst="rect">
            <a:avLst/>
          </a:prstGeom>
        </p:spPr>
      </p:pic>
      <p:pic>
        <p:nvPicPr>
          <p:cNvPr id="10" name="Picture 9">
            <a:extLst>
              <a:ext uri="{FF2B5EF4-FFF2-40B4-BE49-F238E27FC236}">
                <a16:creationId xmlns:a16="http://schemas.microsoft.com/office/drawing/2014/main" id="{15D2CABD-AC5E-B488-925E-2F14FA0B95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75" y="3838575"/>
            <a:ext cx="5124450" cy="2890837"/>
          </a:xfrm>
          <a:prstGeom prst="rect">
            <a:avLst/>
          </a:prstGeom>
        </p:spPr>
      </p:pic>
    </p:spTree>
    <p:extLst>
      <p:ext uri="{BB962C8B-B14F-4D97-AF65-F5344CB8AC3E}">
        <p14:creationId xmlns:p14="http://schemas.microsoft.com/office/powerpoint/2010/main" val="39658679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53E57F-5BDD-0245-7E0D-4C8F872E5F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980" y="763063"/>
            <a:ext cx="3524250" cy="2352998"/>
          </a:xfrm>
          <a:prstGeom prst="rect">
            <a:avLst/>
          </a:prstGeom>
        </p:spPr>
      </p:pic>
      <p:pic>
        <p:nvPicPr>
          <p:cNvPr id="6" name="Picture 5">
            <a:extLst>
              <a:ext uri="{FF2B5EF4-FFF2-40B4-BE49-F238E27FC236}">
                <a16:creationId xmlns:a16="http://schemas.microsoft.com/office/drawing/2014/main" id="{2B7750A3-EE29-1F5E-343C-3BD5AB74F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635" y="763063"/>
            <a:ext cx="3876397" cy="2352999"/>
          </a:xfrm>
          <a:prstGeom prst="rect">
            <a:avLst/>
          </a:prstGeom>
        </p:spPr>
      </p:pic>
    </p:spTree>
    <p:extLst>
      <p:ext uri="{BB962C8B-B14F-4D97-AF65-F5344CB8AC3E}">
        <p14:creationId xmlns:p14="http://schemas.microsoft.com/office/powerpoint/2010/main" val="1197748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17262-5ED5-7EC3-590A-C0677887EE05}"/>
              </a:ext>
            </a:extLst>
          </p:cNvPr>
          <p:cNvSpPr>
            <a:spLocks noGrp="1"/>
          </p:cNvSpPr>
          <p:nvPr>
            <p:ph idx="1"/>
          </p:nvPr>
        </p:nvSpPr>
        <p:spPr>
          <a:xfrm>
            <a:off x="0" y="0"/>
            <a:ext cx="11301274" cy="6858000"/>
          </a:xfrm>
        </p:spPr>
        <p:txBody>
          <a:bodyPr/>
          <a:lstStyle/>
          <a:p>
            <a:pPr marL="0" indent="0" algn="ctr">
              <a:buNone/>
            </a:pPr>
            <a:endParaRPr lang="en-US" dirty="0"/>
          </a:p>
          <a:p>
            <a:pPr marL="0" indent="0" algn="ctr">
              <a:buNone/>
            </a:pPr>
            <a:r>
              <a:rPr lang="en-US" dirty="0"/>
              <a:t>Notes and Discussion</a:t>
            </a:r>
          </a:p>
          <a:p>
            <a:pPr marL="0" indent="0">
              <a:buNone/>
            </a:pPr>
            <a:endParaRPr lang="en-US" dirty="0"/>
          </a:p>
          <a:p>
            <a:pPr marL="342900" indent="-342900">
              <a:buAutoNum type="arabicPeriod"/>
            </a:pPr>
            <a:r>
              <a:rPr lang="en-US" dirty="0"/>
              <a:t>The radius of public , exposure limit ( 1.58 kW/m2 ) is 172m in Easting Direction.</a:t>
            </a:r>
          </a:p>
          <a:p>
            <a:pPr marL="342900" indent="-342900">
              <a:buAutoNum type="arabicPeriod"/>
            </a:pPr>
            <a:r>
              <a:rPr lang="en-US" dirty="0"/>
              <a:t>The maximum radiation value on ground is 3.135 kW/m2.</a:t>
            </a:r>
          </a:p>
          <a:p>
            <a:pPr marL="342900" indent="-342900">
              <a:buAutoNum type="arabicPeriod"/>
            </a:pPr>
            <a:r>
              <a:rPr lang="en-US" dirty="0"/>
              <a:t>If exposure limit for all direction is set to be 1.58 kW/m2 then the flare stack height should be 152m!</a:t>
            </a:r>
          </a:p>
          <a:p>
            <a:pPr marL="342900" indent="-342900">
              <a:buAutoNum type="arabicPeriod"/>
            </a:pPr>
            <a:r>
              <a:rPr lang="en-US" dirty="0"/>
              <a:t>Vendor has selected a fixed height and no constraint in Point Tab but here we allowed the software </a:t>
            </a:r>
          </a:p>
          <a:p>
            <a:pPr marL="0" indent="0">
              <a:buNone/>
            </a:pPr>
            <a:r>
              <a:rPr lang="en-US" dirty="0"/>
              <a:t>      to size the stack height by setting 3.13 kW/m2 as sizing constraint in Point Tab.</a:t>
            </a:r>
          </a:p>
          <a:p>
            <a:pPr marL="342900" indent="-342900">
              <a:buAutoNum type="arabicPeriod"/>
            </a:pPr>
            <a:endParaRPr lang="en-US" dirty="0"/>
          </a:p>
          <a:p>
            <a:pPr marL="342900" indent="-342900">
              <a:buAutoNum type="arabicPeriod"/>
            </a:pPr>
            <a:endParaRPr lang="en-US" dirty="0"/>
          </a:p>
          <a:p>
            <a:pPr marL="0" indent="0">
              <a:buNone/>
            </a:pPr>
            <a:endParaRPr lang="en-US" dirty="0"/>
          </a:p>
        </p:txBody>
      </p:sp>
    </p:spTree>
    <p:extLst>
      <p:ext uri="{BB962C8B-B14F-4D97-AF65-F5344CB8AC3E}">
        <p14:creationId xmlns:p14="http://schemas.microsoft.com/office/powerpoint/2010/main" val="25113821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00346" cy="6858000"/>
          </a:xfrm>
        </p:spPr>
        <p:txBody>
          <a:bodyPr/>
          <a:lstStyle/>
          <a:p>
            <a:pPr marL="0" indent="0" algn="ctr">
              <a:buNone/>
            </a:pPr>
            <a:r>
              <a:rPr lang="en-US" dirty="0">
                <a:latin typeface="Century" panose="02040604050505020304" pitchFamily="18" charset="0"/>
              </a:rPr>
              <a:t>Flare Burner / Tip</a:t>
            </a:r>
          </a:p>
          <a:p>
            <a:pPr marL="0" indent="0" algn="ctr">
              <a:buNone/>
            </a:pPr>
            <a:endParaRPr lang="en-US" dirty="0">
              <a:latin typeface="Century" panose="02040604050505020304" pitchFamily="18" charset="0"/>
            </a:endParaRPr>
          </a:p>
          <a:p>
            <a:pPr marL="0" indent="0">
              <a:buNone/>
            </a:pPr>
            <a:r>
              <a:rPr lang="en-US" dirty="0">
                <a:latin typeface="Century" panose="02040604050505020304" pitchFamily="18" charset="0"/>
              </a:rPr>
              <a:t>In MEKPCO project, a steam-assisted flare tip is used to not only help the combustion be flameless but </a:t>
            </a:r>
          </a:p>
          <a:p>
            <a:pPr marL="0" indent="0">
              <a:buNone/>
            </a:pPr>
            <a:r>
              <a:rPr lang="en-US" dirty="0">
                <a:latin typeface="Century" panose="02040604050505020304" pitchFamily="18" charset="0"/>
              </a:rPr>
              <a:t>also cool down the equipment.</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The quantity of steam required for smokeless burning is a function of the gas composition, the flare </a:t>
            </a:r>
          </a:p>
          <a:p>
            <a:pPr marL="0" indent="0">
              <a:buNone/>
            </a:pPr>
            <a:r>
              <a:rPr lang="en-US" dirty="0">
                <a:latin typeface="Century" panose="02040604050505020304" pitchFamily="18" charset="0"/>
              </a:rPr>
              <a:t>burner size and design, the steam-injector design and operating pressure, and the environmental </a:t>
            </a:r>
          </a:p>
          <a:p>
            <a:pPr marL="0" indent="0">
              <a:buNone/>
            </a:pPr>
            <a:r>
              <a:rPr lang="en-US" dirty="0">
                <a:latin typeface="Century" panose="02040604050505020304" pitchFamily="18" charset="0"/>
              </a:rPr>
              <a:t>conditions. While steam assist enhances the combustion of relief gases that smoke, it adversely affects </a:t>
            </a:r>
          </a:p>
          <a:p>
            <a:pPr marL="0" indent="0">
              <a:buNone/>
            </a:pPr>
            <a:r>
              <a:rPr lang="en-US" dirty="0">
                <a:latin typeface="Century" panose="02040604050505020304" pitchFamily="18" charset="0"/>
              </a:rPr>
              <a:t>the combustion of relief gases with a high level of </a:t>
            </a:r>
            <a:r>
              <a:rPr lang="en-US" dirty="0" err="1">
                <a:latin typeface="Century" panose="02040604050505020304" pitchFamily="18" charset="0"/>
              </a:rPr>
              <a:t>inerts</a:t>
            </a:r>
            <a:r>
              <a:rPr lang="en-US" dirty="0">
                <a:latin typeface="Century" panose="02040604050505020304" pitchFamily="18" charset="0"/>
              </a:rPr>
              <a:t>. Relief gases with a high level of </a:t>
            </a:r>
            <a:r>
              <a:rPr lang="en-US" dirty="0" err="1">
                <a:latin typeface="Century" panose="02040604050505020304" pitchFamily="18" charset="0"/>
              </a:rPr>
              <a:t>inerts</a:t>
            </a:r>
            <a:r>
              <a:rPr lang="en-US" dirty="0">
                <a:latin typeface="Century" panose="02040604050505020304" pitchFamily="18" charset="0"/>
              </a:rPr>
              <a:t>, when </a:t>
            </a:r>
          </a:p>
          <a:p>
            <a:pPr marL="0" indent="0">
              <a:buNone/>
            </a:pPr>
            <a:r>
              <a:rPr lang="en-US" dirty="0">
                <a:latin typeface="Century" panose="02040604050505020304" pitchFamily="18" charset="0"/>
              </a:rPr>
              <a:t>flared from a steam-assisted flare, can require a greater calorific value to sustain the required flame </a:t>
            </a:r>
          </a:p>
          <a:p>
            <a:pPr marL="0" indent="0">
              <a:buNone/>
            </a:pPr>
            <a:r>
              <a:rPr lang="en-US" dirty="0">
                <a:latin typeface="Century" panose="02040604050505020304" pitchFamily="18" charset="0"/>
              </a:rPr>
              <a:t>stability and hydrocarbon-destruction efficiency. </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Flare tip length is normally between 3-5 meter. In MEKPCO project , pipe flare type is used due to low </a:t>
            </a:r>
          </a:p>
          <a:p>
            <a:pPr marL="0" indent="0">
              <a:buNone/>
            </a:pPr>
            <a:r>
              <a:rPr lang="en-US" dirty="0">
                <a:latin typeface="Century" panose="02040604050505020304" pitchFamily="18" charset="0"/>
              </a:rPr>
              <a:t>Mach number.</a:t>
            </a: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p:txBody>
      </p:sp>
    </p:spTree>
    <p:extLst>
      <p:ext uri="{BB962C8B-B14F-4D97-AF65-F5344CB8AC3E}">
        <p14:creationId xmlns:p14="http://schemas.microsoft.com/office/powerpoint/2010/main" val="26283326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8" cy="6858000"/>
          </a:xfrm>
        </p:spPr>
        <p:txBody>
          <a:bodyPr/>
          <a:lstStyle/>
          <a:p>
            <a:pPr marL="0" indent="0" algn="just">
              <a:buNone/>
            </a:pPr>
            <a:r>
              <a:rPr lang="en-US" dirty="0">
                <a:latin typeface="Century" panose="02040604050505020304" pitchFamily="18" charset="0"/>
              </a:rPr>
              <a:t>Steam is often injected into the relief gas discharge at the top of a flare burner. Typically, a steam ring </a:t>
            </a:r>
          </a:p>
          <a:p>
            <a:pPr marL="0" indent="0" algn="just">
              <a:buNone/>
            </a:pPr>
            <a:r>
              <a:rPr lang="en-US" dirty="0">
                <a:latin typeface="Century" panose="02040604050505020304" pitchFamily="18" charset="0"/>
              </a:rPr>
              <a:t>that has a number of injection nozzles or slots is employed. The design and location of injector nozzles </a:t>
            </a:r>
          </a:p>
          <a:p>
            <a:pPr marL="0" indent="0" algn="just">
              <a:buNone/>
            </a:pPr>
            <a:r>
              <a:rPr lang="en-US" dirty="0">
                <a:latin typeface="Century" panose="02040604050505020304" pitchFamily="18" charset="0"/>
              </a:rPr>
              <a:t>varies as different flare manufacturers each have their own proprietary design. </a:t>
            </a:r>
          </a:p>
          <a:p>
            <a:pPr marL="0" indent="0" algn="just">
              <a:buNone/>
            </a:pPr>
            <a:endParaRPr lang="en-US" dirty="0">
              <a:latin typeface="Century" panose="02040604050505020304" pitchFamily="18" charset="0"/>
            </a:endParaRPr>
          </a:p>
          <a:p>
            <a:pPr marL="0" indent="0" algn="just">
              <a:buNone/>
            </a:pPr>
            <a:r>
              <a:rPr lang="en-US" dirty="0">
                <a:latin typeface="Century" panose="02040604050505020304" pitchFamily="18" charset="0"/>
              </a:rPr>
              <a:t>The upper steam injection functions to </a:t>
            </a:r>
            <a:r>
              <a:rPr lang="en-US" dirty="0" err="1">
                <a:latin typeface="Century" panose="02040604050505020304" pitchFamily="18" charset="0"/>
              </a:rPr>
              <a:t>inspirate</a:t>
            </a:r>
            <a:r>
              <a:rPr lang="en-US" dirty="0">
                <a:latin typeface="Century" panose="02040604050505020304" pitchFamily="18" charset="0"/>
              </a:rPr>
              <a:t> air and to force the air mixture into the relief gas </a:t>
            </a:r>
          </a:p>
          <a:p>
            <a:pPr marL="0" indent="0" algn="just">
              <a:buNone/>
            </a:pPr>
            <a:r>
              <a:rPr lang="en-US" dirty="0">
                <a:latin typeface="Century" panose="02040604050505020304" pitchFamily="18" charset="0"/>
              </a:rPr>
              <a:t>discharging from the flare burner. The steam-injection pattern is intended to enhance fuel-air mixing </a:t>
            </a:r>
          </a:p>
          <a:p>
            <a:pPr marL="0" indent="0" algn="just">
              <a:buNone/>
            </a:pPr>
            <a:r>
              <a:rPr lang="en-US" dirty="0">
                <a:latin typeface="Century" panose="02040604050505020304" pitchFamily="18" charset="0"/>
              </a:rPr>
              <a:t>and can add to the momentum of the relief gas discharge. The steam and air acts to dilute the </a:t>
            </a:r>
          </a:p>
          <a:p>
            <a:pPr marL="0" indent="0" algn="just">
              <a:buNone/>
            </a:pPr>
            <a:r>
              <a:rPr lang="en-US" dirty="0">
                <a:latin typeface="Century" panose="02040604050505020304" pitchFamily="18" charset="0"/>
              </a:rPr>
              <a:t>hydrocarbon fuel content, which also reduces the smoking tendency. The steam vapor can also </a:t>
            </a:r>
          </a:p>
          <a:p>
            <a:pPr marL="0" indent="0" algn="just">
              <a:buNone/>
            </a:pPr>
            <a:r>
              <a:rPr lang="en-US" dirty="0">
                <a:latin typeface="Century" panose="02040604050505020304" pitchFamily="18" charset="0"/>
              </a:rPr>
              <a:t>participate in the combustion kinetics, assisting in the conversion of carbon to carbon monoxide. </a:t>
            </a:r>
          </a:p>
          <a:p>
            <a:pPr marL="0" indent="0" algn="just">
              <a:buNone/>
            </a:pPr>
            <a:endParaRPr lang="en-US" dirty="0">
              <a:latin typeface="Century" panose="02040604050505020304" pitchFamily="18" charset="0"/>
            </a:endParaRPr>
          </a:p>
          <a:p>
            <a:pPr marL="0" indent="0" algn="just">
              <a:buNone/>
            </a:pPr>
            <a:r>
              <a:rPr lang="en-US" dirty="0">
                <a:latin typeface="Century" panose="02040604050505020304" pitchFamily="18" charset="0"/>
              </a:rPr>
              <a:t>The effective addition of steam from an upper steam ring increases the turbulence of combustion. The</a:t>
            </a:r>
          </a:p>
          <a:p>
            <a:pPr marL="0" indent="0" algn="just">
              <a:buNone/>
            </a:pPr>
            <a:r>
              <a:rPr lang="en-US" dirty="0">
                <a:latin typeface="Century" panose="02040604050505020304" pitchFamily="18" charset="0"/>
              </a:rPr>
              <a:t>overall noise level of the flare burner increases due to both the additional combustion noise and jet</a:t>
            </a:r>
          </a:p>
          <a:p>
            <a:pPr marL="0" indent="0" algn="just">
              <a:buNone/>
            </a:pPr>
            <a:r>
              <a:rPr lang="en-US" dirty="0">
                <a:latin typeface="Century" panose="02040604050505020304" pitchFamily="18" charset="0"/>
              </a:rPr>
              <a:t>noise from the steam nozzles. Steam-assisted, smokeless flares can have significantly increased overall</a:t>
            </a:r>
          </a:p>
          <a:p>
            <a:pPr marL="0" indent="0" algn="just">
              <a:buNone/>
            </a:pPr>
            <a:r>
              <a:rPr lang="en-US" dirty="0">
                <a:latin typeface="Century" panose="02040604050505020304" pitchFamily="18" charset="0"/>
              </a:rPr>
              <a:t>noise levels in comparison to flares with no steam assist.</a:t>
            </a:r>
          </a:p>
        </p:txBody>
      </p:sp>
    </p:spTree>
    <p:extLst>
      <p:ext uri="{BB962C8B-B14F-4D97-AF65-F5344CB8AC3E}">
        <p14:creationId xmlns:p14="http://schemas.microsoft.com/office/powerpoint/2010/main" val="28192026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86699" cy="6858000"/>
          </a:xfrm>
        </p:spPr>
        <p:txBody>
          <a:bodyPr/>
          <a:lstStyle/>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The allowable flare burner exit velocity is a function of relief gas composition, flare burner design, and </a:t>
            </a:r>
          </a:p>
          <a:p>
            <a:pPr marL="0" indent="0">
              <a:buNone/>
            </a:pPr>
            <a:r>
              <a:rPr lang="en-US" dirty="0">
                <a:latin typeface="Century" panose="02040604050505020304" pitchFamily="18" charset="0"/>
              </a:rPr>
              <a:t>the gas pressure available. These parameters are interrelated. Some flare tips incorporate a flame-</a:t>
            </a:r>
          </a:p>
          <a:p>
            <a:pPr marL="0" indent="0">
              <a:buNone/>
            </a:pPr>
            <a:r>
              <a:rPr lang="en-US" dirty="0">
                <a:latin typeface="Century" panose="02040604050505020304" pitchFamily="18" charset="0"/>
              </a:rPr>
              <a:t>retention device or other means that provides a stable burning flame either attached or detached </a:t>
            </a:r>
          </a:p>
          <a:p>
            <a:pPr marL="0" indent="0">
              <a:buNone/>
            </a:pPr>
            <a:r>
              <a:rPr lang="en-US" dirty="0">
                <a:latin typeface="Century" panose="02040604050505020304" pitchFamily="18" charset="0"/>
              </a:rPr>
              <a:t>relative to the flare tip. There is evidence that flame stability can be maintained at relatively high</a:t>
            </a:r>
          </a:p>
          <a:p>
            <a:pPr marL="0" indent="0">
              <a:buNone/>
            </a:pPr>
            <a:r>
              <a:rPr lang="en-US" dirty="0">
                <a:latin typeface="Century" panose="02040604050505020304" pitchFamily="18" charset="0"/>
              </a:rPr>
              <a:t> velocities depending on the discharge properties and the type of tip used.</a:t>
            </a:r>
          </a:p>
          <a:p>
            <a:pPr marL="0" indent="0">
              <a:buNone/>
            </a:pPr>
            <a:r>
              <a:rPr lang="en-US" dirty="0">
                <a:latin typeface="Century" panose="02040604050505020304" pitchFamily="18" charset="0"/>
              </a:rPr>
              <a:t>Experience has shown that a properly designed and applied flare burner can have an exit velocity of </a:t>
            </a:r>
          </a:p>
          <a:p>
            <a:pPr marL="0" indent="0">
              <a:buNone/>
            </a:pPr>
            <a:r>
              <a:rPr lang="en-US" dirty="0">
                <a:latin typeface="Century" panose="02040604050505020304" pitchFamily="18" charset="0"/>
              </a:rPr>
              <a:t>more than Mach 0.5, if pressure drop, noise, and other factors permit. Many pipe flares, assisted or </a:t>
            </a:r>
          </a:p>
          <a:p>
            <a:pPr marL="0" indent="0">
              <a:buNone/>
            </a:pPr>
            <a:r>
              <a:rPr lang="en-US" dirty="0">
                <a:latin typeface="Century" panose="02040604050505020304" pitchFamily="18" charset="0"/>
              </a:rPr>
              <a:t>unassisted, and air-assisted flares have been in service for many years with maximum Mach numbers </a:t>
            </a:r>
          </a:p>
          <a:p>
            <a:pPr marL="0" indent="0">
              <a:buNone/>
            </a:pPr>
            <a:r>
              <a:rPr lang="en-US" dirty="0">
                <a:latin typeface="Century" panose="02040604050505020304" pitchFamily="18" charset="0"/>
              </a:rPr>
              <a:t>of Mach 0.8 and higher. </a:t>
            </a:r>
          </a:p>
        </p:txBody>
      </p:sp>
    </p:spTree>
    <p:extLst>
      <p:ext uri="{BB962C8B-B14F-4D97-AF65-F5344CB8AC3E}">
        <p14:creationId xmlns:p14="http://schemas.microsoft.com/office/powerpoint/2010/main" val="40721434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kazi\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126" y="464024"/>
            <a:ext cx="4468250" cy="57730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kazi\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558" y="471367"/>
            <a:ext cx="5909481" cy="576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940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kazi\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1697" y="450376"/>
            <a:ext cx="9471546" cy="61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1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E3A6C-4CC5-139F-250D-043B7820273F}"/>
              </a:ext>
            </a:extLst>
          </p:cNvPr>
          <p:cNvSpPr>
            <a:spLocks noGrp="1"/>
          </p:cNvSpPr>
          <p:nvPr>
            <p:ph idx="1"/>
          </p:nvPr>
        </p:nvSpPr>
        <p:spPr>
          <a:xfrm>
            <a:off x="0" y="0"/>
            <a:ext cx="11292396" cy="6858000"/>
          </a:xfrm>
        </p:spPr>
        <p:txBody>
          <a:bodyPr/>
          <a:lstStyle/>
          <a:p>
            <a:pPr marL="0" indent="0" algn="ctr">
              <a:buNone/>
            </a:pPr>
            <a:r>
              <a:rPr lang="en-US" dirty="0">
                <a:latin typeface="Century" panose="02040604050505020304" pitchFamily="18" charset="0"/>
              </a:rPr>
              <a:t>2</a:t>
            </a:r>
            <a:r>
              <a:rPr lang="en-US" baseline="30000" dirty="0">
                <a:latin typeface="Century" panose="02040604050505020304" pitchFamily="18" charset="0"/>
              </a:rPr>
              <a:t>nd</a:t>
            </a:r>
            <a:r>
              <a:rPr lang="en-US" dirty="0">
                <a:latin typeface="Century" panose="02040604050505020304" pitchFamily="18" charset="0"/>
              </a:rPr>
              <a:t> Step: Checking  “Calculation Setting”  </a:t>
            </a:r>
          </a:p>
        </p:txBody>
      </p:sp>
      <p:pic>
        <p:nvPicPr>
          <p:cNvPr id="5" name="Picture 4">
            <a:extLst>
              <a:ext uri="{FF2B5EF4-FFF2-40B4-BE49-F238E27FC236}">
                <a16:creationId xmlns:a16="http://schemas.microsoft.com/office/drawing/2014/main" id="{0EE66506-44AA-C01D-2660-209E1ED9D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1538"/>
            <a:ext cx="5717218" cy="6316462"/>
          </a:xfrm>
          <a:prstGeom prst="rect">
            <a:avLst/>
          </a:prstGeom>
        </p:spPr>
      </p:pic>
      <p:pic>
        <p:nvPicPr>
          <p:cNvPr id="7" name="Picture 6">
            <a:extLst>
              <a:ext uri="{FF2B5EF4-FFF2-40B4-BE49-F238E27FC236}">
                <a16:creationId xmlns:a16="http://schemas.microsoft.com/office/drawing/2014/main" id="{0C99A331-3A2B-D3C4-1ABB-B6A32C29A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19" y="534878"/>
            <a:ext cx="5575177" cy="6316463"/>
          </a:xfrm>
          <a:prstGeom prst="rect">
            <a:avLst/>
          </a:prstGeom>
        </p:spPr>
      </p:pic>
    </p:spTree>
    <p:extLst>
      <p:ext uri="{BB962C8B-B14F-4D97-AF65-F5344CB8AC3E}">
        <p14:creationId xmlns:p14="http://schemas.microsoft.com/office/powerpoint/2010/main" val="21566122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73050" cy="6858000"/>
          </a:xfrm>
        </p:spPr>
        <p:txBody>
          <a:bodyPr>
            <a:normAutofit lnSpcReduction="10000"/>
          </a:bodyPr>
          <a:lstStyle/>
          <a:p>
            <a:pPr marL="0" indent="0" algn="ctr">
              <a:buNone/>
            </a:pPr>
            <a:r>
              <a:rPr lang="en-US" dirty="0">
                <a:latin typeface="Century" panose="02040604050505020304" pitchFamily="18" charset="0"/>
              </a:rPr>
              <a:t>Molecular Seal </a:t>
            </a:r>
          </a:p>
          <a:p>
            <a:pPr>
              <a:buFont typeface="Wingdings" panose="05000000000000000000" pitchFamily="2" charset="2"/>
              <a:buChar char="ü"/>
            </a:pPr>
            <a:r>
              <a:rPr lang="en-US" dirty="0">
                <a:latin typeface="Century" panose="02040604050505020304" pitchFamily="18" charset="0"/>
              </a:rPr>
              <a:t>Air seals (also called purge reduction or gas seals) prevent air from entering the stack, and are often </a:t>
            </a:r>
          </a:p>
          <a:p>
            <a:pPr marL="0" indent="0">
              <a:buNone/>
            </a:pPr>
            <a:r>
              <a:rPr lang="en-US" dirty="0">
                <a:latin typeface="Century" panose="02040604050505020304" pitchFamily="18" charset="0"/>
              </a:rPr>
              <a:t>recommended to prevent flashbacks and explosions in a flare system.</a:t>
            </a:r>
          </a:p>
          <a:p>
            <a:pPr marL="0" indent="0">
              <a:buNone/>
            </a:pPr>
            <a:endParaRPr lang="en-US" dirty="0">
              <a:latin typeface="Century" panose="02040604050505020304" pitchFamily="18" charset="0"/>
            </a:endParaRPr>
          </a:p>
          <a:p>
            <a:pPr>
              <a:buFont typeface="Wingdings" panose="05000000000000000000" pitchFamily="2" charset="2"/>
              <a:buChar char="ü"/>
            </a:pPr>
            <a:r>
              <a:rPr lang="en-US" dirty="0">
                <a:latin typeface="Century" panose="02040604050505020304" pitchFamily="18" charset="0"/>
              </a:rPr>
              <a:t>Purge-reduction seals are not flame arrestors; that is, they will not stop a flashback. They are </a:t>
            </a:r>
          </a:p>
          <a:p>
            <a:pPr marL="0" indent="0">
              <a:buNone/>
            </a:pPr>
            <a:r>
              <a:rPr lang="en-US" dirty="0">
                <a:latin typeface="Century" panose="02040604050505020304" pitchFamily="18" charset="0"/>
              </a:rPr>
              <a:t>designed as energy-conservation devices to reduce purge-gas flows required to mitigate air infiltration </a:t>
            </a:r>
          </a:p>
          <a:p>
            <a:pPr marL="0" indent="0">
              <a:buNone/>
            </a:pPr>
            <a:r>
              <a:rPr lang="en-US" dirty="0">
                <a:latin typeface="Century" panose="02040604050505020304" pitchFamily="18" charset="0"/>
              </a:rPr>
              <a:t>into the stack.</a:t>
            </a:r>
          </a:p>
          <a:p>
            <a:pPr marL="0" indent="0">
              <a:buNone/>
            </a:pPr>
            <a:endParaRPr lang="en-US" dirty="0">
              <a:latin typeface="Century" panose="02040604050505020304" pitchFamily="18" charset="0"/>
            </a:endParaRPr>
          </a:p>
          <a:p>
            <a:pPr>
              <a:buFont typeface="Wingdings" panose="05000000000000000000" pitchFamily="2" charset="2"/>
              <a:buChar char="ü"/>
            </a:pPr>
            <a:r>
              <a:rPr lang="en-US" dirty="0">
                <a:latin typeface="Century" panose="02040604050505020304" pitchFamily="18" charset="0"/>
              </a:rPr>
              <a:t>Air present in the stack can create a potentially explosive mixture with incoming flare gas during </a:t>
            </a:r>
          </a:p>
          <a:p>
            <a:pPr marL="0" indent="0">
              <a:buNone/>
            </a:pPr>
            <a:r>
              <a:rPr lang="en-US" dirty="0">
                <a:latin typeface="Century" panose="02040604050505020304" pitchFamily="18" charset="0"/>
              </a:rPr>
              <a:t>low-flare gas flow rate conditions.</a:t>
            </a:r>
          </a:p>
          <a:p>
            <a:pPr marL="0" indent="0">
              <a:buNone/>
            </a:pPr>
            <a:endParaRPr lang="en-US" dirty="0">
              <a:latin typeface="Century" panose="02040604050505020304" pitchFamily="18" charset="0"/>
            </a:endParaRPr>
          </a:p>
          <a:p>
            <a:pPr>
              <a:buFont typeface="Wingdings" panose="05000000000000000000" pitchFamily="2" charset="2"/>
              <a:buChar char="ü"/>
            </a:pPr>
            <a:r>
              <a:rPr lang="en-US" dirty="0">
                <a:latin typeface="Century" panose="02040604050505020304" pitchFamily="18" charset="0"/>
              </a:rPr>
              <a:t>There are two common types of mechanical seals, usually located at/or below the flare tip that are </a:t>
            </a:r>
          </a:p>
          <a:p>
            <a:pPr marL="0" indent="0">
              <a:buNone/>
            </a:pPr>
            <a:r>
              <a:rPr lang="en-US" dirty="0">
                <a:latin typeface="Century" panose="02040604050505020304" pitchFamily="18" charset="0"/>
              </a:rPr>
              <a:t>used to reduce the amount of continuous purge gas required to prevent air infiltration into the flare </a:t>
            </a:r>
          </a:p>
          <a:p>
            <a:pPr marL="0" indent="0">
              <a:buNone/>
            </a:pPr>
            <a:r>
              <a:rPr lang="en-US" dirty="0">
                <a:latin typeface="Century" panose="02040604050505020304" pitchFamily="18" charset="0"/>
              </a:rPr>
              <a:t>stack : molecular seals (sometimes called diffusion, buoyancy or labyrinth seals), and velocity (fluidic) </a:t>
            </a:r>
          </a:p>
          <a:p>
            <a:pPr marL="0" indent="0">
              <a:buNone/>
            </a:pPr>
            <a:r>
              <a:rPr lang="en-US" dirty="0">
                <a:latin typeface="Century" panose="02040604050505020304" pitchFamily="18" charset="0"/>
              </a:rPr>
              <a:t>types.</a:t>
            </a: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p:txBody>
      </p:sp>
    </p:spTree>
    <p:extLst>
      <p:ext uri="{BB962C8B-B14F-4D97-AF65-F5344CB8AC3E}">
        <p14:creationId xmlns:p14="http://schemas.microsoft.com/office/powerpoint/2010/main" val="16369828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8" cy="6858000"/>
          </a:xfrm>
        </p:spPr>
        <p:txBody>
          <a:bodyPr/>
          <a:lstStyle/>
          <a:p>
            <a:pPr marL="0" indent="0">
              <a:buNone/>
            </a:pPr>
            <a:endParaRPr lang="en-US" dirty="0">
              <a:latin typeface="Century" panose="02040604050505020304" pitchFamily="18" charset="0"/>
            </a:endParaRPr>
          </a:p>
          <a:p>
            <a:pPr>
              <a:buFont typeface="Wingdings" panose="05000000000000000000" pitchFamily="2" charset="2"/>
              <a:buChar char="ü"/>
            </a:pPr>
            <a:r>
              <a:rPr lang="en-US" dirty="0">
                <a:latin typeface="Century" panose="02040604050505020304" pitchFamily="18" charset="0"/>
              </a:rPr>
              <a:t>In the event of loss of purge-gas flow (and assuming that there is no other waste-gas flow) the oxygen </a:t>
            </a:r>
          </a:p>
          <a:p>
            <a:pPr marL="0" indent="0">
              <a:buNone/>
            </a:pPr>
            <a:r>
              <a:rPr lang="en-US" dirty="0">
                <a:latin typeface="Century" panose="02040604050505020304" pitchFamily="18" charset="0"/>
              </a:rPr>
              <a:t>level below the velocity type seal will almost immediately begin to increase. In the case of the buoyancy </a:t>
            </a:r>
          </a:p>
          <a:p>
            <a:pPr marL="0" indent="0">
              <a:buNone/>
            </a:pPr>
            <a:r>
              <a:rPr lang="en-US" dirty="0">
                <a:latin typeface="Century" panose="02040604050505020304" pitchFamily="18" charset="0"/>
              </a:rPr>
              <a:t>seal there is a time delay between the moment the purge gas flow stops and the time the oxygen level </a:t>
            </a:r>
          </a:p>
          <a:p>
            <a:pPr marL="0" indent="0">
              <a:buNone/>
            </a:pPr>
            <a:r>
              <a:rPr lang="en-US" dirty="0">
                <a:latin typeface="Century" panose="02040604050505020304" pitchFamily="18" charset="0"/>
              </a:rPr>
              <a:t>below the seal begins to increase. </a:t>
            </a:r>
          </a:p>
          <a:p>
            <a:pPr marL="0" indent="0">
              <a:buNone/>
            </a:pPr>
            <a:endParaRPr lang="en-US" dirty="0">
              <a:latin typeface="Century" panose="02040604050505020304" pitchFamily="18" charset="0"/>
            </a:endParaRPr>
          </a:p>
          <a:p>
            <a:pPr>
              <a:buFont typeface="Wingdings" panose="05000000000000000000" pitchFamily="2" charset="2"/>
              <a:buChar char="ü"/>
            </a:pPr>
            <a:r>
              <a:rPr lang="en-US" dirty="0">
                <a:latin typeface="Century" panose="02040604050505020304" pitchFamily="18" charset="0"/>
              </a:rPr>
              <a:t>The molecular seal consists of a baffled concentric cylinder arrangement, which uses the difference in</a:t>
            </a:r>
          </a:p>
          <a:p>
            <a:pPr marL="0" indent="0">
              <a:buNone/>
            </a:pPr>
            <a:r>
              <a:rPr lang="en-US" dirty="0">
                <a:latin typeface="Century" panose="02040604050505020304" pitchFamily="18" charset="0"/>
              </a:rPr>
              <a:t> molecular weight of the flare gas and the ambient air to prevent air from entering the flare stack. This </a:t>
            </a:r>
          </a:p>
          <a:p>
            <a:pPr marL="0" indent="0">
              <a:buNone/>
            </a:pPr>
            <a:r>
              <a:rPr lang="en-US" dirty="0">
                <a:latin typeface="Century" panose="02040604050505020304" pitchFamily="18" charset="0"/>
              </a:rPr>
              <a:t>seal normally reduces the purge-gas velocity required through the tip to 0,003 m/s (0,01 </a:t>
            </a:r>
            <a:r>
              <a:rPr lang="en-US" dirty="0" err="1">
                <a:latin typeface="Century" panose="02040604050505020304" pitchFamily="18" charset="0"/>
              </a:rPr>
              <a:t>ft</a:t>
            </a:r>
            <a:r>
              <a:rPr lang="en-US" dirty="0">
                <a:latin typeface="Century" panose="02040604050505020304" pitchFamily="18" charset="0"/>
              </a:rPr>
              <a:t>/s).</a:t>
            </a:r>
          </a:p>
          <a:p>
            <a:endParaRPr lang="en-US" dirty="0"/>
          </a:p>
        </p:txBody>
      </p:sp>
    </p:spTree>
    <p:extLst>
      <p:ext uri="{BB962C8B-B14F-4D97-AF65-F5344CB8AC3E}">
        <p14:creationId xmlns:p14="http://schemas.microsoft.com/office/powerpoint/2010/main" val="32465567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19" y="552876"/>
            <a:ext cx="8352430" cy="565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8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2A19D-C839-E64C-ECAF-6286CC9CD97A}"/>
              </a:ext>
            </a:extLst>
          </p:cNvPr>
          <p:cNvSpPr>
            <a:spLocks noGrp="1"/>
          </p:cNvSpPr>
          <p:nvPr>
            <p:ph idx="1"/>
          </p:nvPr>
        </p:nvSpPr>
        <p:spPr>
          <a:xfrm>
            <a:off x="0" y="0"/>
            <a:ext cx="11301274" cy="6858000"/>
          </a:xfrm>
        </p:spPr>
        <p:txBody>
          <a:bodyPr/>
          <a:lstStyle/>
          <a:p>
            <a:pPr marL="0" indent="0">
              <a:buNone/>
            </a:pPr>
            <a:r>
              <a:rPr lang="en-US" dirty="0">
                <a:latin typeface="Century" panose="02040604050505020304" pitchFamily="18" charset="0"/>
              </a:rPr>
              <a:t> Note : There is no need to change PSV sizing , Solver, Initialization and AIV tabs in calculation setting.</a:t>
            </a:r>
          </a:p>
        </p:txBody>
      </p:sp>
      <p:pic>
        <p:nvPicPr>
          <p:cNvPr id="4" name="Picture 3">
            <a:extLst>
              <a:ext uri="{FF2B5EF4-FFF2-40B4-BE49-F238E27FC236}">
                <a16:creationId xmlns:a16="http://schemas.microsoft.com/office/drawing/2014/main" id="{9D28A464-1B24-69DE-3B8C-25EF8EB7C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617"/>
            <a:ext cx="5539666" cy="6467382"/>
          </a:xfrm>
          <a:prstGeom prst="rect">
            <a:avLst/>
          </a:prstGeom>
        </p:spPr>
      </p:pic>
      <p:pic>
        <p:nvPicPr>
          <p:cNvPr id="5" name="Picture 4">
            <a:extLst>
              <a:ext uri="{FF2B5EF4-FFF2-40B4-BE49-F238E27FC236}">
                <a16:creationId xmlns:a16="http://schemas.microsoft.com/office/drawing/2014/main" id="{3B8D3847-184E-4676-698A-9BA3D7B64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666" y="390617"/>
            <a:ext cx="5770485" cy="6467382"/>
          </a:xfrm>
          <a:prstGeom prst="rect">
            <a:avLst/>
          </a:prstGeom>
        </p:spPr>
      </p:pic>
    </p:spTree>
    <p:extLst>
      <p:ext uri="{BB962C8B-B14F-4D97-AF65-F5344CB8AC3E}">
        <p14:creationId xmlns:p14="http://schemas.microsoft.com/office/powerpoint/2010/main" val="275931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1F261-3B67-5F13-8F5B-953AB4E94F55}"/>
              </a:ext>
            </a:extLst>
          </p:cNvPr>
          <p:cNvSpPr>
            <a:spLocks noGrp="1"/>
          </p:cNvSpPr>
          <p:nvPr>
            <p:ph idx="1"/>
          </p:nvPr>
        </p:nvSpPr>
        <p:spPr>
          <a:xfrm>
            <a:off x="0" y="0"/>
            <a:ext cx="11292396" cy="6858000"/>
          </a:xfrm>
        </p:spPr>
        <p:txBody>
          <a:bodyPr/>
          <a:lstStyle/>
          <a:p>
            <a:pPr marL="0" indent="0" algn="ctr">
              <a:buNone/>
            </a:pPr>
            <a:r>
              <a:rPr lang="en-US" dirty="0"/>
              <a:t>3</a:t>
            </a:r>
            <a:r>
              <a:rPr lang="en-US" baseline="30000" dirty="0"/>
              <a:t>rd</a:t>
            </a:r>
            <a:r>
              <a:rPr lang="en-US" dirty="0"/>
              <a:t> Step : Create the layout</a:t>
            </a:r>
          </a:p>
          <a:p>
            <a:pPr marL="0" indent="0" algn="ctr">
              <a:buNone/>
            </a:pPr>
            <a:endParaRPr lang="en-US" dirty="0"/>
          </a:p>
        </p:txBody>
      </p:sp>
      <p:pic>
        <p:nvPicPr>
          <p:cNvPr id="5" name="Picture 4">
            <a:extLst>
              <a:ext uri="{FF2B5EF4-FFF2-40B4-BE49-F238E27FC236}">
                <a16:creationId xmlns:a16="http://schemas.microsoft.com/office/drawing/2014/main" id="{6A9DB071-E06B-F7D1-89A8-BC9B3FCB3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608" y="443883"/>
            <a:ext cx="9081856" cy="6414117"/>
          </a:xfrm>
          <a:prstGeom prst="rect">
            <a:avLst/>
          </a:prstGeom>
        </p:spPr>
      </p:pic>
    </p:spTree>
    <p:extLst>
      <p:ext uri="{BB962C8B-B14F-4D97-AF65-F5344CB8AC3E}">
        <p14:creationId xmlns:p14="http://schemas.microsoft.com/office/powerpoint/2010/main" val="217321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B9DC6-12EE-A018-32A8-CD1ECB700B7B}"/>
              </a:ext>
            </a:extLst>
          </p:cNvPr>
          <p:cNvSpPr>
            <a:spLocks noGrp="1"/>
          </p:cNvSpPr>
          <p:nvPr>
            <p:ph idx="1"/>
          </p:nvPr>
        </p:nvSpPr>
        <p:spPr>
          <a:xfrm>
            <a:off x="0" y="0"/>
            <a:ext cx="11283518" cy="6858000"/>
          </a:xfrm>
        </p:spPr>
        <p:txBody>
          <a:bodyPr/>
          <a:lstStyle/>
          <a:p>
            <a:pPr marL="0" indent="0" algn="ctr">
              <a:buNone/>
            </a:pPr>
            <a:r>
              <a:rPr lang="fa-IR" dirty="0">
                <a:latin typeface="Century" panose="02040604050505020304" pitchFamily="18" charset="0"/>
              </a:rPr>
              <a:t>4</a:t>
            </a:r>
            <a:r>
              <a:rPr lang="en-US" baseline="30000" dirty="0">
                <a:latin typeface="Century" panose="02040604050505020304" pitchFamily="18" charset="0"/>
              </a:rPr>
              <a:t>th</a:t>
            </a:r>
            <a:r>
              <a:rPr lang="en-US" dirty="0">
                <a:latin typeface="Century" panose="02040604050505020304" pitchFamily="18" charset="0"/>
              </a:rPr>
              <a:t> Step: Definition of Scenarios</a:t>
            </a:r>
          </a:p>
          <a:p>
            <a:pPr marL="0" indent="0" algn="ctr">
              <a:buNone/>
            </a:pPr>
            <a:endParaRPr lang="en-US" dirty="0"/>
          </a:p>
        </p:txBody>
      </p:sp>
      <p:pic>
        <p:nvPicPr>
          <p:cNvPr id="5" name="Picture 4">
            <a:extLst>
              <a:ext uri="{FF2B5EF4-FFF2-40B4-BE49-F238E27FC236}">
                <a16:creationId xmlns:a16="http://schemas.microsoft.com/office/drawing/2014/main" id="{F74054DC-0DFC-0BE6-3FEF-F615B3DA6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458"/>
            <a:ext cx="5619565" cy="6165542"/>
          </a:xfrm>
          <a:prstGeom prst="rect">
            <a:avLst/>
          </a:prstGeom>
        </p:spPr>
      </p:pic>
      <p:pic>
        <p:nvPicPr>
          <p:cNvPr id="7" name="Picture 6">
            <a:extLst>
              <a:ext uri="{FF2B5EF4-FFF2-40B4-BE49-F238E27FC236}">
                <a16:creationId xmlns:a16="http://schemas.microsoft.com/office/drawing/2014/main" id="{29201CC5-BD64-EFE5-E965-C4994C996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565" y="692458"/>
            <a:ext cx="5663953" cy="6165542"/>
          </a:xfrm>
          <a:prstGeom prst="rect">
            <a:avLst/>
          </a:prstGeom>
        </p:spPr>
      </p:pic>
    </p:spTree>
    <p:extLst>
      <p:ext uri="{BB962C8B-B14F-4D97-AF65-F5344CB8AC3E}">
        <p14:creationId xmlns:p14="http://schemas.microsoft.com/office/powerpoint/2010/main" val="213525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E71BEB-6C28-C8B3-F4FB-63BD9D6DC86C}"/>
              </a:ext>
            </a:extLst>
          </p:cNvPr>
          <p:cNvSpPr>
            <a:spLocks noGrp="1"/>
          </p:cNvSpPr>
          <p:nvPr>
            <p:ph idx="1"/>
          </p:nvPr>
        </p:nvSpPr>
        <p:spPr>
          <a:xfrm>
            <a:off x="0" y="0"/>
            <a:ext cx="11292396" cy="6858000"/>
          </a:xfrm>
        </p:spPr>
        <p:txBody>
          <a:bodyPr/>
          <a:lstStyle/>
          <a:p>
            <a:pPr marL="0" indent="0">
              <a:buNone/>
            </a:pPr>
            <a:r>
              <a:rPr lang="en-US" dirty="0">
                <a:latin typeface="Century" panose="02040604050505020304" pitchFamily="18" charset="0"/>
              </a:rPr>
              <a:t>In order to define a scenario, at first “clone” a new scenario from default scenario and then complete the</a:t>
            </a:r>
          </a:p>
          <a:p>
            <a:pPr marL="0" indent="0">
              <a:buNone/>
            </a:pPr>
            <a:r>
              <a:rPr lang="en-US" dirty="0">
                <a:latin typeface="Century" panose="02040604050505020304" pitchFamily="18" charset="0"/>
              </a:rPr>
              <a:t>Scenario. Also in “sources” tab, do not select the PSVs included in the scenario. </a:t>
            </a:r>
          </a:p>
        </p:txBody>
      </p:sp>
      <p:pic>
        <p:nvPicPr>
          <p:cNvPr id="5" name="Picture 4">
            <a:extLst>
              <a:ext uri="{FF2B5EF4-FFF2-40B4-BE49-F238E27FC236}">
                <a16:creationId xmlns:a16="http://schemas.microsoft.com/office/drawing/2014/main" id="{D11028C4-56CE-7F62-6278-4664CD7F3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04" y="985421"/>
            <a:ext cx="9430837" cy="5810435"/>
          </a:xfrm>
          <a:prstGeom prst="rect">
            <a:avLst/>
          </a:prstGeom>
        </p:spPr>
      </p:pic>
    </p:spTree>
    <p:extLst>
      <p:ext uri="{BB962C8B-B14F-4D97-AF65-F5344CB8AC3E}">
        <p14:creationId xmlns:p14="http://schemas.microsoft.com/office/powerpoint/2010/main" val="95345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A2FEF3-5C80-86DE-BED4-C3087F4E1D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573" y="985420"/>
            <a:ext cx="9442804" cy="5872579"/>
          </a:xfrm>
        </p:spPr>
      </p:pic>
    </p:spTree>
    <p:extLst>
      <p:ext uri="{BB962C8B-B14F-4D97-AF65-F5344CB8AC3E}">
        <p14:creationId xmlns:p14="http://schemas.microsoft.com/office/powerpoint/2010/main" val="1535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991106D-3710-05BF-DFD6-D78909F86EDF}"/>
              </a:ext>
            </a:extLst>
          </p:cNvPr>
          <p:cNvSpPr>
            <a:spLocks noGrp="1"/>
          </p:cNvSpPr>
          <p:nvPr>
            <p:ph idx="1"/>
          </p:nvPr>
        </p:nvSpPr>
        <p:spPr>
          <a:xfrm>
            <a:off x="0" y="0"/>
            <a:ext cx="11292396" cy="6858000"/>
          </a:xfrm>
        </p:spPr>
        <p:txBody>
          <a:bodyPr/>
          <a:lstStyle/>
          <a:p>
            <a:pPr marL="0" indent="0" algn="ctr">
              <a:buNone/>
            </a:pPr>
            <a:r>
              <a:rPr lang="en-US" dirty="0"/>
              <a:t>5</a:t>
            </a:r>
            <a:r>
              <a:rPr lang="en-US" baseline="30000" dirty="0"/>
              <a:t>th</a:t>
            </a:r>
            <a:r>
              <a:rPr lang="en-US" dirty="0"/>
              <a:t> Step: Act accordingly and Run the software</a:t>
            </a:r>
          </a:p>
          <a:p>
            <a:pPr marL="0" indent="0" algn="ctr">
              <a:buNone/>
            </a:pPr>
            <a:endParaRPr lang="en-US" dirty="0"/>
          </a:p>
        </p:txBody>
      </p:sp>
      <p:pic>
        <p:nvPicPr>
          <p:cNvPr id="9" name="Picture 8">
            <a:extLst>
              <a:ext uri="{FF2B5EF4-FFF2-40B4-BE49-F238E27FC236}">
                <a16:creationId xmlns:a16="http://schemas.microsoft.com/office/drawing/2014/main" id="{A558E04C-83DE-5867-069A-E1F305D7C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00" y="408372"/>
            <a:ext cx="9081856" cy="6351973"/>
          </a:xfrm>
          <a:prstGeom prst="rect">
            <a:avLst/>
          </a:prstGeom>
        </p:spPr>
      </p:pic>
    </p:spTree>
    <p:extLst>
      <p:ext uri="{BB962C8B-B14F-4D97-AF65-F5344CB8AC3E}">
        <p14:creationId xmlns:p14="http://schemas.microsoft.com/office/powerpoint/2010/main" val="4250892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A67F4-2A35-2938-5269-4F4BB353B166}"/>
              </a:ext>
            </a:extLst>
          </p:cNvPr>
          <p:cNvSpPr>
            <a:spLocks noGrp="1"/>
          </p:cNvSpPr>
          <p:nvPr>
            <p:ph idx="1"/>
          </p:nvPr>
        </p:nvSpPr>
        <p:spPr>
          <a:xfrm>
            <a:off x="1" y="0"/>
            <a:ext cx="11310150" cy="6858000"/>
          </a:xfrm>
        </p:spPr>
        <p:txBody>
          <a:bodyPr/>
          <a:lstStyle/>
          <a:p>
            <a:pPr marL="0" indent="0" algn="ctr">
              <a:buNone/>
            </a:pPr>
            <a:r>
              <a:rPr lang="en-US" dirty="0"/>
              <a:t>Results</a:t>
            </a:r>
          </a:p>
          <a:p>
            <a:pPr marL="0" indent="0" algn="ctr">
              <a:buNone/>
            </a:pPr>
            <a:endParaRPr lang="en-US" dirty="0"/>
          </a:p>
        </p:txBody>
      </p:sp>
      <p:pic>
        <p:nvPicPr>
          <p:cNvPr id="6" name="Picture 5">
            <a:extLst>
              <a:ext uri="{FF2B5EF4-FFF2-40B4-BE49-F238E27FC236}">
                <a16:creationId xmlns:a16="http://schemas.microsoft.com/office/drawing/2014/main" id="{B9904CBA-7A2F-008F-164E-3B1660836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52" y="541076"/>
            <a:ext cx="10372725" cy="6179320"/>
          </a:xfrm>
          <a:prstGeom prst="rect">
            <a:avLst/>
          </a:prstGeom>
        </p:spPr>
      </p:pic>
    </p:spTree>
    <p:extLst>
      <p:ext uri="{BB962C8B-B14F-4D97-AF65-F5344CB8AC3E}">
        <p14:creationId xmlns:p14="http://schemas.microsoft.com/office/powerpoint/2010/main" val="54454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15B3B-B2A0-473A-5361-773CEBC3B8B7}"/>
              </a:ext>
            </a:extLst>
          </p:cNvPr>
          <p:cNvSpPr>
            <a:spLocks noGrp="1"/>
          </p:cNvSpPr>
          <p:nvPr>
            <p:ph idx="1"/>
          </p:nvPr>
        </p:nvSpPr>
        <p:spPr>
          <a:xfrm>
            <a:off x="0" y="0"/>
            <a:ext cx="11301274" cy="6858000"/>
          </a:xfrm>
        </p:spPr>
        <p:txBody>
          <a:bodyPr/>
          <a:lstStyle/>
          <a:p>
            <a:pPr marL="0" indent="0" algn="ctr">
              <a:buNone/>
            </a:pPr>
            <a:r>
              <a:rPr lang="en-US" dirty="0">
                <a:latin typeface="+mj-lt"/>
              </a:rPr>
              <a:t>Solution</a:t>
            </a:r>
          </a:p>
          <a:p>
            <a:pPr marL="0" indent="0">
              <a:buNone/>
            </a:pPr>
            <a:r>
              <a:rPr lang="en-US" dirty="0">
                <a:latin typeface="+mj-lt"/>
              </a:rPr>
              <a:t>In order to resolve the warnings, pipe diameters (all 12’) are increased till the constrains are met. The </a:t>
            </a:r>
          </a:p>
          <a:p>
            <a:pPr marL="0" indent="0">
              <a:buNone/>
            </a:pPr>
            <a:r>
              <a:rPr lang="en-US" dirty="0">
                <a:latin typeface="+mj-lt"/>
              </a:rPr>
              <a:t>Starting point is from last pipe segment. When the pipe ID is increased to 54’ then the Mach number</a:t>
            </a:r>
          </a:p>
          <a:p>
            <a:pPr marL="0" indent="0">
              <a:buNone/>
            </a:pPr>
            <a:r>
              <a:rPr lang="en-US" dirty="0">
                <a:latin typeface="+mj-lt"/>
              </a:rPr>
              <a:t>for last segment is decreased to 0.46. it was observed that only last pipe has experience Mach number </a:t>
            </a:r>
          </a:p>
          <a:p>
            <a:pPr marL="0" indent="0">
              <a:buNone/>
            </a:pPr>
            <a:r>
              <a:rPr lang="en-US" dirty="0">
                <a:latin typeface="+mj-lt"/>
              </a:rPr>
              <a:t>violation. </a:t>
            </a:r>
          </a:p>
          <a:p>
            <a:pPr marL="0" indent="0">
              <a:buNone/>
            </a:pPr>
            <a:r>
              <a:rPr lang="en-US" dirty="0">
                <a:latin typeface="+mj-lt"/>
              </a:rPr>
              <a:t>This could be justified by the fact that the pressure in other pipe is too high that the volumetric flow </a:t>
            </a:r>
          </a:p>
          <a:p>
            <a:pPr marL="0" indent="0">
              <a:buNone/>
            </a:pPr>
            <a:r>
              <a:rPr lang="en-US" dirty="0">
                <a:latin typeface="+mj-lt"/>
              </a:rPr>
              <a:t>has reduced dramatically in a way that Mach number is not a problem for these pipes. Interesting!!</a:t>
            </a:r>
          </a:p>
          <a:p>
            <a:pPr marL="0" indent="0">
              <a:buNone/>
            </a:pPr>
            <a:r>
              <a:rPr lang="en-US" dirty="0">
                <a:latin typeface="+mj-lt"/>
              </a:rPr>
              <a:t>Then other pipe segment diameter were increased and when other pipe ID, one by one,  reached 46’, the</a:t>
            </a:r>
          </a:p>
          <a:p>
            <a:pPr marL="0" indent="0">
              <a:buNone/>
            </a:pPr>
            <a:r>
              <a:rPr lang="en-US" dirty="0">
                <a:latin typeface="+mj-lt"/>
              </a:rPr>
              <a:t>whole header and tail pipes Mach number met the constraints . By the way for smaller diameter like </a:t>
            </a:r>
          </a:p>
          <a:p>
            <a:pPr marL="0" indent="0">
              <a:buNone/>
            </a:pPr>
            <a:r>
              <a:rPr lang="en-US" dirty="0">
                <a:latin typeface="+mj-lt"/>
              </a:rPr>
              <a:t>42’ the test ere carried out but the pipes in the middle of header could not bear and Mach number </a:t>
            </a:r>
          </a:p>
          <a:p>
            <a:pPr marL="0" indent="0">
              <a:buNone/>
            </a:pPr>
            <a:r>
              <a:rPr lang="en-US" dirty="0">
                <a:latin typeface="+mj-lt"/>
              </a:rPr>
              <a:t>criterion was not met. </a:t>
            </a:r>
          </a:p>
          <a:p>
            <a:pPr marL="0" indent="0">
              <a:buNone/>
            </a:pPr>
            <a:r>
              <a:rPr lang="en-US" dirty="0">
                <a:latin typeface="+mj-lt"/>
              </a:rPr>
              <a:t>Also, tail pipe ID were increased to 20’ but the backpressure on PSV-2356-60 was higher than the set </a:t>
            </a:r>
          </a:p>
          <a:p>
            <a:pPr marL="0" indent="0">
              <a:buNone/>
            </a:pPr>
            <a:r>
              <a:rPr lang="en-US" dirty="0">
                <a:latin typeface="+mj-lt"/>
              </a:rPr>
              <a:t>value, therefore, the PSV type were changed to balanced type and their compatibility to system </a:t>
            </a:r>
          </a:p>
          <a:p>
            <a:pPr marL="0" indent="0">
              <a:buNone/>
            </a:pPr>
            <a:r>
              <a:rPr lang="en-US" dirty="0">
                <a:latin typeface="+mj-lt"/>
              </a:rPr>
              <a:t>backpressure was increased and as a result, the warning disappeared. The final diameter for tail pipes </a:t>
            </a:r>
          </a:p>
          <a:p>
            <a:pPr marL="0" indent="0">
              <a:buNone/>
            </a:pPr>
            <a:r>
              <a:rPr lang="en-US" dirty="0">
                <a:latin typeface="+mj-lt"/>
              </a:rPr>
              <a:t>were 12’ and smaller diameter were tested but the Mach number criterion failed. So 12’ was selected.</a:t>
            </a:r>
          </a:p>
        </p:txBody>
      </p:sp>
    </p:spTree>
    <p:extLst>
      <p:ext uri="{BB962C8B-B14F-4D97-AF65-F5344CB8AC3E}">
        <p14:creationId xmlns:p14="http://schemas.microsoft.com/office/powerpoint/2010/main" val="58000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5C409-B861-89F1-21DC-18DE3ABB2A9B}"/>
              </a:ext>
            </a:extLst>
          </p:cNvPr>
          <p:cNvSpPr>
            <a:spLocks noGrp="1"/>
          </p:cNvSpPr>
          <p:nvPr>
            <p:ph idx="1"/>
          </p:nvPr>
        </p:nvSpPr>
        <p:spPr>
          <a:xfrm>
            <a:off x="0" y="0"/>
            <a:ext cx="11283518" cy="6858000"/>
          </a:xfrm>
        </p:spPr>
        <p:txBody>
          <a:bodyPr/>
          <a:lstStyle/>
          <a:p>
            <a:pPr marL="0" indent="0" algn="ctr">
              <a:buNone/>
            </a:pPr>
            <a:r>
              <a:rPr lang="en-US" dirty="0"/>
              <a:t>Flare System Design Procedure</a:t>
            </a:r>
          </a:p>
          <a:p>
            <a:pPr marL="0" indent="0" algn="ctr">
              <a:buNone/>
            </a:pPr>
            <a:endParaRPr lang="en-US" dirty="0"/>
          </a:p>
          <a:p>
            <a:pPr marL="0" indent="0">
              <a:buNone/>
            </a:pPr>
            <a:r>
              <a:rPr lang="en-US" dirty="0"/>
              <a:t>In order to design a flare package , the following procedure is taken :</a:t>
            </a:r>
          </a:p>
          <a:p>
            <a:pPr marL="342900" indent="-342900">
              <a:buAutoNum type="arabicPeriod"/>
            </a:pPr>
            <a:r>
              <a:rPr lang="en-US" dirty="0"/>
              <a:t>Determination of worst case scenarios</a:t>
            </a:r>
          </a:p>
          <a:p>
            <a:pPr marL="342900" indent="-342900">
              <a:buAutoNum type="arabicPeriod"/>
            </a:pPr>
            <a:r>
              <a:rPr lang="en-US" dirty="0"/>
              <a:t>Flare network line sizing using Aspen flarenet and API-527</a:t>
            </a:r>
          </a:p>
          <a:p>
            <a:pPr marL="342900" indent="-342900">
              <a:buAutoNum type="arabicPeriod"/>
            </a:pPr>
            <a:r>
              <a:rPr lang="en-US" dirty="0"/>
              <a:t>Flare K.O.D sizing using API-527 excel sheet</a:t>
            </a:r>
          </a:p>
          <a:p>
            <a:pPr marL="342900" indent="-342900">
              <a:buAutoNum type="arabicPeriod"/>
            </a:pPr>
            <a:r>
              <a:rPr lang="en-US" dirty="0"/>
              <a:t>Stack height and diameter calculation by API-527</a:t>
            </a:r>
          </a:p>
          <a:p>
            <a:pPr marL="342900" indent="-342900">
              <a:buAutoNum type="arabicPeriod"/>
            </a:pPr>
            <a:endParaRPr lang="en-US" dirty="0"/>
          </a:p>
          <a:p>
            <a:pPr marL="342900" indent="-342900" algn="ctr">
              <a:buAutoNum type="arabicPeriod"/>
            </a:pPr>
            <a:endParaRPr lang="en-US" dirty="0"/>
          </a:p>
          <a:p>
            <a:pPr marL="342900" indent="-342900" algn="ctr">
              <a:buAutoNum type="arabicPeriod"/>
            </a:pPr>
            <a:endParaRPr lang="en-US" dirty="0"/>
          </a:p>
        </p:txBody>
      </p:sp>
    </p:spTree>
    <p:extLst>
      <p:ext uri="{BB962C8B-B14F-4D97-AF65-F5344CB8AC3E}">
        <p14:creationId xmlns:p14="http://schemas.microsoft.com/office/powerpoint/2010/main" val="300833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8AB8E-19B8-ADFF-AAE4-EB08233DA360}"/>
              </a:ext>
            </a:extLst>
          </p:cNvPr>
          <p:cNvSpPr>
            <a:spLocks noGrp="1"/>
          </p:cNvSpPr>
          <p:nvPr>
            <p:ph idx="1"/>
          </p:nvPr>
        </p:nvSpPr>
        <p:spPr>
          <a:xfrm>
            <a:off x="0" y="0"/>
            <a:ext cx="11301274" cy="6858000"/>
          </a:xfrm>
        </p:spPr>
        <p:txBody>
          <a:bodyPr/>
          <a:lstStyle/>
          <a:p>
            <a:pPr marL="0" indent="0">
              <a:buNone/>
            </a:pPr>
            <a:r>
              <a:rPr lang="en-US" dirty="0"/>
              <a:t>Also case B and C were tested and for PV-2481 , the pipe ID of 28’ was suitable . For PV-2536B the pipe </a:t>
            </a:r>
          </a:p>
          <a:p>
            <a:pPr marL="0" indent="0">
              <a:buNone/>
            </a:pPr>
            <a:r>
              <a:rPr lang="en-US" dirty="0"/>
              <a:t>ID of 8’ was found suitable.</a:t>
            </a:r>
          </a:p>
          <a:p>
            <a:pPr marL="0" indent="0">
              <a:buNone/>
            </a:pPr>
            <a:endParaRPr lang="en-US" dirty="0"/>
          </a:p>
          <a:p>
            <a:pPr marL="0" indent="0">
              <a:buNone/>
            </a:pPr>
            <a:r>
              <a:rPr lang="en-US" dirty="0"/>
              <a:t>All above calculation are based on Mach number of max 0.5 . It is interesting to notice that in </a:t>
            </a:r>
            <a:r>
              <a:rPr lang="en-US" dirty="0" err="1"/>
              <a:t>Marjan</a:t>
            </a:r>
            <a:endParaRPr lang="en-US" dirty="0"/>
          </a:p>
          <a:p>
            <a:pPr marL="0" indent="0">
              <a:buNone/>
            </a:pPr>
            <a:r>
              <a:rPr lang="en-US" dirty="0"/>
              <a:t>Project the main header before K.O.D is 48’ and  the header after K.O.D to flare site is expanded to 64’.</a:t>
            </a:r>
          </a:p>
          <a:p>
            <a:pPr marL="0" indent="0">
              <a:buNone/>
            </a:pPr>
            <a:r>
              <a:rPr lang="en-US" dirty="0"/>
              <a:t>It seems that in </a:t>
            </a:r>
            <a:r>
              <a:rPr lang="en-US" dirty="0" err="1"/>
              <a:t>Marjan</a:t>
            </a:r>
            <a:r>
              <a:rPr lang="en-US" dirty="0"/>
              <a:t> Project the max Mach number of 0.5 has been considered as basis of design.</a:t>
            </a:r>
          </a:p>
          <a:p>
            <a:pPr marL="0" indent="0">
              <a:buNone/>
            </a:pPr>
            <a:endParaRPr lang="en-US" dirty="0"/>
          </a:p>
          <a:p>
            <a:pPr marL="0" indent="0">
              <a:buNone/>
            </a:pPr>
            <a:r>
              <a:rPr lang="en-US" dirty="0"/>
              <a:t>In MEKPCO Project , the max Mach number of 0.1 has been regarded as design basis and as a result,</a:t>
            </a:r>
          </a:p>
          <a:p>
            <a:pPr marL="0" indent="0">
              <a:buNone/>
            </a:pPr>
            <a:r>
              <a:rPr lang="en-US" dirty="0"/>
              <a:t>the main header before K.O.D is 56’ and the header after K.O.D to flare site is expanded to 64’.</a:t>
            </a:r>
          </a:p>
          <a:p>
            <a:pPr marL="0" indent="0">
              <a:buNone/>
            </a:pPr>
            <a:endParaRPr lang="en-US" dirty="0"/>
          </a:p>
          <a:p>
            <a:pPr marL="0" indent="0">
              <a:buNone/>
            </a:pPr>
            <a:r>
              <a:rPr lang="en-US" dirty="0"/>
              <a:t>Also ,in next page the comparison between IMPLANT and ASPEN FLARENET results for Mach </a:t>
            </a:r>
          </a:p>
          <a:p>
            <a:pPr marL="0" indent="0">
              <a:buNone/>
            </a:pPr>
            <a:r>
              <a:rPr lang="en-US" dirty="0"/>
              <a:t>number of 0.1 is shown.</a:t>
            </a:r>
          </a:p>
          <a:p>
            <a:pPr marL="0" indent="0">
              <a:buNone/>
            </a:pPr>
            <a:endParaRPr lang="en-US" dirty="0"/>
          </a:p>
        </p:txBody>
      </p:sp>
    </p:spTree>
    <p:extLst>
      <p:ext uri="{BB962C8B-B14F-4D97-AF65-F5344CB8AC3E}">
        <p14:creationId xmlns:p14="http://schemas.microsoft.com/office/powerpoint/2010/main" val="2601793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1C439-8ECC-7BF5-DBFD-D6A6041016DA}"/>
              </a:ext>
            </a:extLst>
          </p:cNvPr>
          <p:cNvSpPr>
            <a:spLocks noGrp="1"/>
          </p:cNvSpPr>
          <p:nvPr>
            <p:ph idx="1"/>
          </p:nvPr>
        </p:nvSpPr>
        <p:spPr>
          <a:xfrm>
            <a:off x="1" y="0"/>
            <a:ext cx="11310150" cy="6858000"/>
          </a:xfrm>
        </p:spPr>
        <p:txBody>
          <a:bodyPr/>
          <a:lstStyle/>
          <a:p>
            <a:pPr marL="0" indent="0" algn="ctr">
              <a:buNone/>
            </a:pPr>
            <a:endParaRPr lang="en-US" dirty="0"/>
          </a:p>
          <a:p>
            <a:pPr marL="0" indent="0" algn="ctr">
              <a:buNone/>
            </a:pPr>
            <a:r>
              <a:rPr lang="en-US" dirty="0"/>
              <a:t>Case A</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Case B</a:t>
            </a:r>
          </a:p>
          <a:p>
            <a:pPr marL="0" indent="0" algn="ctr">
              <a:buNone/>
            </a:pPr>
            <a:endParaRPr lang="en-US" dirty="0"/>
          </a:p>
        </p:txBody>
      </p:sp>
      <p:graphicFrame>
        <p:nvGraphicFramePr>
          <p:cNvPr id="4" name="Table 4">
            <a:extLst>
              <a:ext uri="{FF2B5EF4-FFF2-40B4-BE49-F238E27FC236}">
                <a16:creationId xmlns:a16="http://schemas.microsoft.com/office/drawing/2014/main" id="{D2073C1A-FDC1-B9E6-C5E2-C86036D54F64}"/>
              </a:ext>
            </a:extLst>
          </p:cNvPr>
          <p:cNvGraphicFramePr>
            <a:graphicFrameLocks/>
          </p:cNvGraphicFramePr>
          <p:nvPr>
            <p:extLst>
              <p:ext uri="{D42A27DB-BD31-4B8C-83A1-F6EECF244321}">
                <p14:modId xmlns:p14="http://schemas.microsoft.com/office/powerpoint/2010/main" val="2087728787"/>
              </p:ext>
            </p:extLst>
          </p:nvPr>
        </p:nvGraphicFramePr>
        <p:xfrm>
          <a:off x="0" y="1003177"/>
          <a:ext cx="11292393" cy="1766656"/>
        </p:xfrm>
        <a:graphic>
          <a:graphicData uri="http://schemas.openxmlformats.org/drawingml/2006/table">
            <a:tbl>
              <a:tblPr firstRow="1" bandRow="1">
                <a:tableStyleId>{5C22544A-7EE6-4342-B048-85BDC9FD1C3A}</a:tableStyleId>
              </a:tblPr>
              <a:tblGrid>
                <a:gridCol w="817950">
                  <a:extLst>
                    <a:ext uri="{9D8B030D-6E8A-4147-A177-3AD203B41FA5}">
                      <a16:colId xmlns:a16="http://schemas.microsoft.com/office/drawing/2014/main" val="510344570"/>
                    </a:ext>
                  </a:extLst>
                </a:gridCol>
                <a:gridCol w="1163827">
                  <a:extLst>
                    <a:ext uri="{9D8B030D-6E8A-4147-A177-3AD203B41FA5}">
                      <a16:colId xmlns:a16="http://schemas.microsoft.com/office/drawing/2014/main" val="3168189179"/>
                    </a:ext>
                  </a:extLst>
                </a:gridCol>
                <a:gridCol w="1163827">
                  <a:extLst>
                    <a:ext uri="{9D8B030D-6E8A-4147-A177-3AD203B41FA5}">
                      <a16:colId xmlns:a16="http://schemas.microsoft.com/office/drawing/2014/main" val="558931905"/>
                    </a:ext>
                  </a:extLst>
                </a:gridCol>
                <a:gridCol w="1163827">
                  <a:extLst>
                    <a:ext uri="{9D8B030D-6E8A-4147-A177-3AD203B41FA5}">
                      <a16:colId xmlns:a16="http://schemas.microsoft.com/office/drawing/2014/main" val="3470281838"/>
                    </a:ext>
                  </a:extLst>
                </a:gridCol>
                <a:gridCol w="1163827">
                  <a:extLst>
                    <a:ext uri="{9D8B030D-6E8A-4147-A177-3AD203B41FA5}">
                      <a16:colId xmlns:a16="http://schemas.microsoft.com/office/drawing/2014/main" val="1491650672"/>
                    </a:ext>
                  </a:extLst>
                </a:gridCol>
                <a:gridCol w="1163827">
                  <a:extLst>
                    <a:ext uri="{9D8B030D-6E8A-4147-A177-3AD203B41FA5}">
                      <a16:colId xmlns:a16="http://schemas.microsoft.com/office/drawing/2014/main" val="1920810753"/>
                    </a:ext>
                  </a:extLst>
                </a:gridCol>
                <a:gridCol w="1163827">
                  <a:extLst>
                    <a:ext uri="{9D8B030D-6E8A-4147-A177-3AD203B41FA5}">
                      <a16:colId xmlns:a16="http://schemas.microsoft.com/office/drawing/2014/main" val="4232926078"/>
                    </a:ext>
                  </a:extLst>
                </a:gridCol>
                <a:gridCol w="1163827">
                  <a:extLst>
                    <a:ext uri="{9D8B030D-6E8A-4147-A177-3AD203B41FA5}">
                      <a16:colId xmlns:a16="http://schemas.microsoft.com/office/drawing/2014/main" val="1943578732"/>
                    </a:ext>
                  </a:extLst>
                </a:gridCol>
                <a:gridCol w="1163827">
                  <a:extLst>
                    <a:ext uri="{9D8B030D-6E8A-4147-A177-3AD203B41FA5}">
                      <a16:colId xmlns:a16="http://schemas.microsoft.com/office/drawing/2014/main" val="3629747995"/>
                    </a:ext>
                  </a:extLst>
                </a:gridCol>
                <a:gridCol w="1163827">
                  <a:extLst>
                    <a:ext uri="{9D8B030D-6E8A-4147-A177-3AD203B41FA5}">
                      <a16:colId xmlns:a16="http://schemas.microsoft.com/office/drawing/2014/main" val="4274546179"/>
                    </a:ext>
                  </a:extLst>
                </a:gridCol>
              </a:tblGrid>
              <a:tr h="981476">
                <a:tc>
                  <a:txBody>
                    <a:bodyPr/>
                    <a:lstStyle/>
                    <a:p>
                      <a:pPr algn="ctr"/>
                      <a:r>
                        <a:rPr lang="en-US" sz="1800" dirty="0"/>
                        <a:t>PSV-2354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PSV-2355</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PSV-2356</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PSV-2357</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PSV-2358</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PSV-2359</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P-52-in</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P-52-out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P-57-in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Mach</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P-57-ou Mach</a:t>
                      </a:r>
                      <a:endParaRPr lang="en-US" dirty="0"/>
                    </a:p>
                  </a:txBody>
                  <a:tcPr/>
                </a:tc>
                <a:extLst>
                  <a:ext uri="{0D108BD9-81ED-4DB2-BD59-A6C34878D82A}">
                    <a16:rowId xmlns:a16="http://schemas.microsoft.com/office/drawing/2014/main" val="972988918"/>
                  </a:ext>
                </a:extLst>
              </a:tr>
              <a:tr h="392590">
                <a:tc>
                  <a:txBody>
                    <a:bodyPr/>
                    <a:lstStyle/>
                    <a:p>
                      <a:pPr algn="ctr"/>
                      <a:r>
                        <a:rPr lang="en-US" dirty="0"/>
                        <a:t>2.836</a:t>
                      </a:r>
                    </a:p>
                  </a:txBody>
                  <a:tcPr/>
                </a:tc>
                <a:tc>
                  <a:txBody>
                    <a:bodyPr/>
                    <a:lstStyle/>
                    <a:p>
                      <a:pPr algn="ctr"/>
                      <a:r>
                        <a:rPr lang="en-US" dirty="0"/>
                        <a:t>2.837</a:t>
                      </a:r>
                    </a:p>
                  </a:txBody>
                  <a:tcPr/>
                </a:tc>
                <a:tc>
                  <a:txBody>
                    <a:bodyPr/>
                    <a:lstStyle/>
                    <a:p>
                      <a:pPr algn="ctr"/>
                      <a:r>
                        <a:rPr lang="en-US" dirty="0"/>
                        <a:t>2.838</a:t>
                      </a:r>
                    </a:p>
                  </a:txBody>
                  <a:tcPr/>
                </a:tc>
                <a:tc>
                  <a:txBody>
                    <a:bodyPr/>
                    <a:lstStyle/>
                    <a:p>
                      <a:pPr algn="ctr"/>
                      <a:r>
                        <a:rPr lang="en-US" dirty="0"/>
                        <a:t>2.845</a:t>
                      </a:r>
                    </a:p>
                  </a:txBody>
                  <a:tcPr/>
                </a:tc>
                <a:tc>
                  <a:txBody>
                    <a:bodyPr/>
                    <a:lstStyle/>
                    <a:p>
                      <a:pPr algn="ctr"/>
                      <a:r>
                        <a:rPr lang="en-US" dirty="0"/>
                        <a:t>2.849</a:t>
                      </a:r>
                    </a:p>
                  </a:txBody>
                  <a:tcPr/>
                </a:tc>
                <a:tc>
                  <a:txBody>
                    <a:bodyPr/>
                    <a:lstStyle/>
                    <a:p>
                      <a:pPr algn="ctr"/>
                      <a:r>
                        <a:rPr lang="en-US" dirty="0"/>
                        <a:t>2.85</a:t>
                      </a:r>
                    </a:p>
                  </a:txBody>
                  <a:tcPr/>
                </a:tc>
                <a:tc>
                  <a:txBody>
                    <a:bodyPr/>
                    <a:lstStyle/>
                    <a:p>
                      <a:pPr algn="ctr"/>
                      <a:r>
                        <a:rPr lang="en-US" dirty="0"/>
                        <a:t>2.474</a:t>
                      </a:r>
                    </a:p>
                  </a:txBody>
                  <a:tcPr/>
                </a:tc>
                <a:tc>
                  <a:txBody>
                    <a:bodyPr/>
                    <a:lstStyle/>
                    <a:p>
                      <a:pPr algn="ctr"/>
                      <a:r>
                        <a:rPr lang="en-US" dirty="0"/>
                        <a:t>2.427</a:t>
                      </a:r>
                    </a:p>
                  </a:txBody>
                  <a:tcPr/>
                </a:tc>
                <a:tc>
                  <a:txBody>
                    <a:bodyPr/>
                    <a:lstStyle/>
                    <a:p>
                      <a:pPr algn="ctr"/>
                      <a:r>
                        <a:rPr lang="en-US" dirty="0"/>
                        <a:t>0.11</a:t>
                      </a:r>
                    </a:p>
                  </a:txBody>
                  <a:tcPr/>
                </a:tc>
                <a:tc>
                  <a:txBody>
                    <a:bodyPr/>
                    <a:lstStyle/>
                    <a:p>
                      <a:pPr algn="ctr"/>
                      <a:r>
                        <a:rPr lang="en-US" dirty="0"/>
                        <a:t>0.129</a:t>
                      </a:r>
                    </a:p>
                  </a:txBody>
                  <a:tcPr/>
                </a:tc>
                <a:extLst>
                  <a:ext uri="{0D108BD9-81ED-4DB2-BD59-A6C34878D82A}">
                    <a16:rowId xmlns:a16="http://schemas.microsoft.com/office/drawing/2014/main" val="3111992280"/>
                  </a:ext>
                </a:extLst>
              </a:tr>
              <a:tr h="392590">
                <a:tc>
                  <a:txBody>
                    <a:bodyPr/>
                    <a:lstStyle/>
                    <a:p>
                      <a:pPr algn="ctr"/>
                      <a:r>
                        <a:rPr lang="en-US" dirty="0"/>
                        <a:t>2.02</a:t>
                      </a:r>
                    </a:p>
                  </a:txBody>
                  <a:tcPr/>
                </a:tc>
                <a:tc>
                  <a:txBody>
                    <a:bodyPr/>
                    <a:lstStyle/>
                    <a:p>
                      <a:pPr algn="ctr"/>
                      <a:r>
                        <a:rPr lang="en-US" dirty="0"/>
                        <a:t>2.05</a:t>
                      </a:r>
                    </a:p>
                  </a:txBody>
                  <a:tcPr/>
                </a:tc>
                <a:tc>
                  <a:txBody>
                    <a:bodyPr/>
                    <a:lstStyle/>
                    <a:p>
                      <a:pPr algn="ctr"/>
                      <a:r>
                        <a:rPr lang="en-US" dirty="0"/>
                        <a:t>2.12</a:t>
                      </a:r>
                    </a:p>
                  </a:txBody>
                  <a:tcPr/>
                </a:tc>
                <a:tc>
                  <a:txBody>
                    <a:bodyPr/>
                    <a:lstStyle/>
                    <a:p>
                      <a:pPr algn="ctr"/>
                      <a:r>
                        <a:rPr lang="en-US" dirty="0"/>
                        <a:t>2.17</a:t>
                      </a:r>
                    </a:p>
                  </a:txBody>
                  <a:tcPr/>
                </a:tc>
                <a:tc>
                  <a:txBody>
                    <a:bodyPr/>
                    <a:lstStyle/>
                    <a:p>
                      <a:pPr algn="ctr"/>
                      <a:r>
                        <a:rPr lang="en-US" dirty="0"/>
                        <a:t>2.17</a:t>
                      </a:r>
                    </a:p>
                  </a:txBody>
                  <a:tcPr/>
                </a:tc>
                <a:tc>
                  <a:txBody>
                    <a:bodyPr/>
                    <a:lstStyle/>
                    <a:p>
                      <a:pPr algn="ctr"/>
                      <a:r>
                        <a:rPr lang="en-US" dirty="0"/>
                        <a:t>2.13</a:t>
                      </a:r>
                    </a:p>
                  </a:txBody>
                  <a:tcPr/>
                </a:tc>
                <a:tc>
                  <a:txBody>
                    <a:bodyPr/>
                    <a:lstStyle/>
                    <a:p>
                      <a:pPr algn="ctr"/>
                      <a:r>
                        <a:rPr lang="en-US" dirty="0"/>
                        <a:t>1.55</a:t>
                      </a:r>
                    </a:p>
                  </a:txBody>
                  <a:tcPr/>
                </a:tc>
                <a:tc>
                  <a:txBody>
                    <a:bodyPr/>
                    <a:lstStyle/>
                    <a:p>
                      <a:pPr algn="ctr"/>
                      <a:r>
                        <a:rPr lang="en-US" dirty="0"/>
                        <a:t>1.48</a:t>
                      </a:r>
                    </a:p>
                  </a:txBody>
                  <a:tcPr/>
                </a:tc>
                <a:tc>
                  <a:txBody>
                    <a:bodyPr/>
                    <a:lstStyle/>
                    <a:p>
                      <a:pPr algn="ctr"/>
                      <a:r>
                        <a:rPr lang="en-US" dirty="0"/>
                        <a:t>0.18</a:t>
                      </a:r>
                    </a:p>
                  </a:txBody>
                  <a:tcPr/>
                </a:tc>
                <a:tc>
                  <a:txBody>
                    <a:bodyPr/>
                    <a:lstStyle/>
                    <a:p>
                      <a:pPr algn="ctr"/>
                      <a:r>
                        <a:rPr lang="en-US" dirty="0"/>
                        <a:t>0.33</a:t>
                      </a:r>
                    </a:p>
                  </a:txBody>
                  <a:tcPr/>
                </a:tc>
                <a:extLst>
                  <a:ext uri="{0D108BD9-81ED-4DB2-BD59-A6C34878D82A}">
                    <a16:rowId xmlns:a16="http://schemas.microsoft.com/office/drawing/2014/main" val="2136158443"/>
                  </a:ext>
                </a:extLst>
              </a:tr>
            </a:tbl>
          </a:graphicData>
        </a:graphic>
      </p:graphicFrame>
      <p:graphicFrame>
        <p:nvGraphicFramePr>
          <p:cNvPr id="5" name="Table 5">
            <a:extLst>
              <a:ext uri="{FF2B5EF4-FFF2-40B4-BE49-F238E27FC236}">
                <a16:creationId xmlns:a16="http://schemas.microsoft.com/office/drawing/2014/main" id="{3A38FF87-DA3F-62B6-A468-03F52FA046C9}"/>
              </a:ext>
            </a:extLst>
          </p:cNvPr>
          <p:cNvGraphicFramePr>
            <a:graphicFrameLocks noGrp="1"/>
          </p:cNvGraphicFramePr>
          <p:nvPr>
            <p:extLst>
              <p:ext uri="{D42A27DB-BD31-4B8C-83A1-F6EECF244321}">
                <p14:modId xmlns:p14="http://schemas.microsoft.com/office/powerpoint/2010/main" val="642064650"/>
              </p:ext>
            </p:extLst>
          </p:nvPr>
        </p:nvGraphicFramePr>
        <p:xfrm>
          <a:off x="594802" y="3835729"/>
          <a:ext cx="9880843" cy="1381760"/>
        </p:xfrm>
        <a:graphic>
          <a:graphicData uri="http://schemas.openxmlformats.org/drawingml/2006/table">
            <a:tbl>
              <a:tblPr firstRow="1" bandRow="1">
                <a:tableStyleId>{5C22544A-7EE6-4342-B048-85BDC9FD1C3A}</a:tableStyleId>
              </a:tblPr>
              <a:tblGrid>
                <a:gridCol w="1411549">
                  <a:extLst>
                    <a:ext uri="{9D8B030D-6E8A-4147-A177-3AD203B41FA5}">
                      <a16:colId xmlns:a16="http://schemas.microsoft.com/office/drawing/2014/main" val="2550090526"/>
                    </a:ext>
                  </a:extLst>
                </a:gridCol>
                <a:gridCol w="1411549">
                  <a:extLst>
                    <a:ext uri="{9D8B030D-6E8A-4147-A177-3AD203B41FA5}">
                      <a16:colId xmlns:a16="http://schemas.microsoft.com/office/drawing/2014/main" val="243020969"/>
                    </a:ext>
                  </a:extLst>
                </a:gridCol>
                <a:gridCol w="1411549">
                  <a:extLst>
                    <a:ext uri="{9D8B030D-6E8A-4147-A177-3AD203B41FA5}">
                      <a16:colId xmlns:a16="http://schemas.microsoft.com/office/drawing/2014/main" val="1033541449"/>
                    </a:ext>
                  </a:extLst>
                </a:gridCol>
                <a:gridCol w="1411549">
                  <a:extLst>
                    <a:ext uri="{9D8B030D-6E8A-4147-A177-3AD203B41FA5}">
                      <a16:colId xmlns:a16="http://schemas.microsoft.com/office/drawing/2014/main" val="745725537"/>
                    </a:ext>
                  </a:extLst>
                </a:gridCol>
                <a:gridCol w="1411549">
                  <a:extLst>
                    <a:ext uri="{9D8B030D-6E8A-4147-A177-3AD203B41FA5}">
                      <a16:colId xmlns:a16="http://schemas.microsoft.com/office/drawing/2014/main" val="1280095054"/>
                    </a:ext>
                  </a:extLst>
                </a:gridCol>
                <a:gridCol w="1411549">
                  <a:extLst>
                    <a:ext uri="{9D8B030D-6E8A-4147-A177-3AD203B41FA5}">
                      <a16:colId xmlns:a16="http://schemas.microsoft.com/office/drawing/2014/main" val="4150351147"/>
                    </a:ext>
                  </a:extLst>
                </a:gridCol>
                <a:gridCol w="1411549">
                  <a:extLst>
                    <a:ext uri="{9D8B030D-6E8A-4147-A177-3AD203B41FA5}">
                      <a16:colId xmlns:a16="http://schemas.microsoft.com/office/drawing/2014/main" val="1944175839"/>
                    </a:ext>
                  </a:extLst>
                </a:gridCol>
              </a:tblGrid>
              <a:tr h="370840">
                <a:tc>
                  <a:txBody>
                    <a:bodyPr/>
                    <a:lstStyle/>
                    <a:p>
                      <a:pPr algn="ctr"/>
                      <a:r>
                        <a:rPr lang="en-US" dirty="0"/>
                        <a:t>PV-2481</a:t>
                      </a:r>
                    </a:p>
                  </a:txBody>
                  <a:tcPr/>
                </a:tc>
                <a:tc>
                  <a:txBody>
                    <a:bodyPr/>
                    <a:lstStyle/>
                    <a:p>
                      <a:pPr algn="ctr"/>
                      <a:r>
                        <a:rPr lang="en-US" dirty="0"/>
                        <a:t>USV-2482</a:t>
                      </a:r>
                    </a:p>
                  </a:txBody>
                  <a:tcPr/>
                </a:tc>
                <a:tc>
                  <a:txBody>
                    <a:bodyPr/>
                    <a:lstStyle/>
                    <a:p>
                      <a:pPr algn="ctr"/>
                      <a:r>
                        <a:rPr lang="en-US" dirty="0"/>
                        <a:t>PV-2536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P-52-in</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P-52-out</a:t>
                      </a:r>
                      <a:endParaRPr lang="en-US" dirty="0"/>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P-57-in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Mach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P-57-out Mach</a:t>
                      </a:r>
                      <a:endParaRPr lang="en-US" dirty="0"/>
                    </a:p>
                  </a:txBody>
                  <a:tcPr/>
                </a:tc>
                <a:extLst>
                  <a:ext uri="{0D108BD9-81ED-4DB2-BD59-A6C34878D82A}">
                    <a16:rowId xmlns:a16="http://schemas.microsoft.com/office/drawing/2014/main" val="2868997805"/>
                  </a:ext>
                </a:extLst>
              </a:tr>
              <a:tr h="370840">
                <a:tc>
                  <a:txBody>
                    <a:bodyPr/>
                    <a:lstStyle/>
                    <a:p>
                      <a:pPr algn="ctr"/>
                      <a:r>
                        <a:rPr lang="en-US" dirty="0"/>
                        <a:t>1.37</a:t>
                      </a:r>
                    </a:p>
                  </a:txBody>
                  <a:tcPr/>
                </a:tc>
                <a:tc>
                  <a:txBody>
                    <a:bodyPr/>
                    <a:lstStyle/>
                    <a:p>
                      <a:pPr algn="ctr"/>
                      <a:r>
                        <a:rPr lang="en-US" dirty="0"/>
                        <a:t>1.36</a:t>
                      </a:r>
                    </a:p>
                  </a:txBody>
                  <a:tcPr/>
                </a:tc>
                <a:tc>
                  <a:txBody>
                    <a:bodyPr/>
                    <a:lstStyle/>
                    <a:p>
                      <a:pPr algn="ctr"/>
                      <a:r>
                        <a:rPr lang="en-US" dirty="0"/>
                        <a:t>1.34</a:t>
                      </a:r>
                    </a:p>
                  </a:txBody>
                  <a:tcPr/>
                </a:tc>
                <a:tc>
                  <a:txBody>
                    <a:bodyPr/>
                    <a:lstStyle/>
                    <a:p>
                      <a:pPr algn="ctr"/>
                      <a:r>
                        <a:rPr lang="en-US" dirty="0"/>
                        <a:t>1.22</a:t>
                      </a:r>
                    </a:p>
                  </a:txBody>
                  <a:tcPr/>
                </a:tc>
                <a:tc>
                  <a:txBody>
                    <a:bodyPr/>
                    <a:lstStyle/>
                    <a:p>
                      <a:pPr algn="ctr"/>
                      <a:r>
                        <a:rPr lang="en-US" dirty="0"/>
                        <a:t>1.20</a:t>
                      </a:r>
                    </a:p>
                  </a:txBody>
                  <a:tcPr/>
                </a:tc>
                <a:tc>
                  <a:txBody>
                    <a:bodyPr/>
                    <a:lstStyle/>
                    <a:p>
                      <a:pPr algn="ctr"/>
                      <a:r>
                        <a:rPr lang="en-US" dirty="0"/>
                        <a:t>0.08</a:t>
                      </a:r>
                    </a:p>
                  </a:txBody>
                  <a:tcPr/>
                </a:tc>
                <a:tc>
                  <a:txBody>
                    <a:bodyPr/>
                    <a:lstStyle/>
                    <a:p>
                      <a:pPr algn="ctr"/>
                      <a:r>
                        <a:rPr lang="en-US" dirty="0"/>
                        <a:t>0.09</a:t>
                      </a:r>
                    </a:p>
                  </a:txBody>
                  <a:tcPr/>
                </a:tc>
                <a:extLst>
                  <a:ext uri="{0D108BD9-81ED-4DB2-BD59-A6C34878D82A}">
                    <a16:rowId xmlns:a16="http://schemas.microsoft.com/office/drawing/2014/main" val="2355502651"/>
                  </a:ext>
                </a:extLst>
              </a:tr>
              <a:tr h="370840">
                <a:tc>
                  <a:txBody>
                    <a:bodyPr/>
                    <a:lstStyle/>
                    <a:p>
                      <a:pPr algn="ctr"/>
                      <a:r>
                        <a:rPr lang="en-US" dirty="0"/>
                        <a:t>0.87</a:t>
                      </a:r>
                    </a:p>
                  </a:txBody>
                  <a:tcPr/>
                </a:tc>
                <a:tc>
                  <a:txBody>
                    <a:bodyPr/>
                    <a:lstStyle/>
                    <a:p>
                      <a:pPr algn="ctr"/>
                      <a:r>
                        <a:rPr lang="en-US" dirty="0"/>
                        <a:t>0.99</a:t>
                      </a:r>
                    </a:p>
                  </a:txBody>
                  <a:tcPr/>
                </a:tc>
                <a:tc>
                  <a:txBody>
                    <a:bodyPr/>
                    <a:lstStyle/>
                    <a:p>
                      <a:pPr algn="ctr"/>
                      <a:r>
                        <a:rPr lang="en-US" dirty="0"/>
                        <a:t>0.78</a:t>
                      </a:r>
                    </a:p>
                  </a:txBody>
                  <a:tcPr/>
                </a:tc>
                <a:tc>
                  <a:txBody>
                    <a:bodyPr/>
                    <a:lstStyle/>
                    <a:p>
                      <a:pPr algn="ctr"/>
                      <a:r>
                        <a:rPr lang="en-US" dirty="0"/>
                        <a:t>0.67</a:t>
                      </a:r>
                    </a:p>
                  </a:txBody>
                  <a:tcPr/>
                </a:tc>
                <a:tc>
                  <a:txBody>
                    <a:bodyPr/>
                    <a:lstStyle/>
                    <a:p>
                      <a:pPr algn="ctr"/>
                      <a:r>
                        <a:rPr lang="en-US" dirty="0"/>
                        <a:t>0.65</a:t>
                      </a:r>
                    </a:p>
                  </a:txBody>
                  <a:tcPr/>
                </a:tc>
                <a:tc>
                  <a:txBody>
                    <a:bodyPr/>
                    <a:lstStyle/>
                    <a:p>
                      <a:pPr algn="ctr"/>
                      <a:r>
                        <a:rPr lang="en-US" dirty="0"/>
                        <a:t>0.11</a:t>
                      </a:r>
                    </a:p>
                  </a:txBody>
                  <a:tcPr/>
                </a:tc>
                <a:tc>
                  <a:txBody>
                    <a:bodyPr/>
                    <a:lstStyle/>
                    <a:p>
                      <a:pPr algn="ctr"/>
                      <a:r>
                        <a:rPr lang="en-US" dirty="0"/>
                        <a:t>0.14</a:t>
                      </a:r>
                    </a:p>
                  </a:txBody>
                  <a:tcPr/>
                </a:tc>
                <a:extLst>
                  <a:ext uri="{0D108BD9-81ED-4DB2-BD59-A6C34878D82A}">
                    <a16:rowId xmlns:a16="http://schemas.microsoft.com/office/drawing/2014/main" val="3880886687"/>
                  </a:ext>
                </a:extLst>
              </a:tr>
            </a:tbl>
          </a:graphicData>
        </a:graphic>
      </p:graphicFrame>
    </p:spTree>
    <p:extLst>
      <p:ext uri="{BB962C8B-B14F-4D97-AF65-F5344CB8AC3E}">
        <p14:creationId xmlns:p14="http://schemas.microsoft.com/office/powerpoint/2010/main" val="367005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4E35C-8CC4-511C-65DB-4585735A393C}"/>
              </a:ext>
            </a:extLst>
          </p:cNvPr>
          <p:cNvSpPr>
            <a:spLocks noGrp="1"/>
          </p:cNvSpPr>
          <p:nvPr>
            <p:ph idx="1"/>
          </p:nvPr>
        </p:nvSpPr>
        <p:spPr>
          <a:xfrm>
            <a:off x="0" y="0"/>
            <a:ext cx="11310150" cy="6858000"/>
          </a:xfrm>
        </p:spPr>
        <p:txBody>
          <a:bodyPr/>
          <a:lstStyle/>
          <a:p>
            <a:pPr marL="0" indent="0" algn="ctr">
              <a:buNone/>
            </a:pPr>
            <a:r>
              <a:rPr lang="en-US" b="1" dirty="0">
                <a:latin typeface="Century" panose="02040604050505020304" pitchFamily="18" charset="0"/>
              </a:rPr>
              <a:t>Discussion</a:t>
            </a:r>
          </a:p>
          <a:p>
            <a:pPr marL="0" indent="0">
              <a:buNone/>
            </a:pPr>
            <a:r>
              <a:rPr lang="en-US" dirty="0">
                <a:latin typeface="Century" panose="02040604050505020304" pitchFamily="18" charset="0"/>
              </a:rPr>
              <a:t>It sounds that TCC has set Mach number of 0.1 as the criterion in order to have noise level within</a:t>
            </a:r>
          </a:p>
          <a:p>
            <a:pPr marL="0" indent="0">
              <a:buNone/>
            </a:pPr>
            <a:r>
              <a:rPr lang="en-US" dirty="0">
                <a:latin typeface="Century" panose="02040604050505020304" pitchFamily="18" charset="0"/>
              </a:rPr>
              <a:t>reasonable limits. Furthermore, Implant and Aspen Flarenet results are compared which shows good</a:t>
            </a:r>
          </a:p>
          <a:p>
            <a:pPr marL="0" indent="0">
              <a:buNone/>
            </a:pPr>
            <a:r>
              <a:rPr lang="en-US" dirty="0">
                <a:latin typeface="Century" panose="02040604050505020304" pitchFamily="18" charset="0"/>
              </a:rPr>
              <a:t>Compatibility.</a:t>
            </a:r>
          </a:p>
          <a:p>
            <a:pPr marL="0" indent="0">
              <a:buNone/>
            </a:pPr>
            <a:r>
              <a:rPr lang="en-US" dirty="0">
                <a:latin typeface="Century" panose="02040604050505020304" pitchFamily="18" charset="0"/>
              </a:rPr>
              <a:t>Also the deviation might stem from different composition because in absence of exact composition , MW </a:t>
            </a:r>
          </a:p>
          <a:p>
            <a:pPr marL="0" indent="0">
              <a:buNone/>
            </a:pPr>
            <a:r>
              <a:rPr lang="en-US" dirty="0">
                <a:latin typeface="Century" panose="02040604050505020304" pitchFamily="18" charset="0"/>
              </a:rPr>
              <a:t>Of each source were given to Aspen Flarenet and aspen flarenet estimates the composition. </a:t>
            </a: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p:txBody>
      </p:sp>
    </p:spTree>
    <p:extLst>
      <p:ext uri="{BB962C8B-B14F-4D97-AF65-F5344CB8AC3E}">
        <p14:creationId xmlns:p14="http://schemas.microsoft.com/office/powerpoint/2010/main" val="208481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8" cy="6858000"/>
          </a:xfrm>
        </p:spPr>
        <p:txBody>
          <a:bodyPr/>
          <a:lstStyle/>
          <a:p>
            <a:pPr marL="0" indent="0" algn="ctr">
              <a:buNone/>
            </a:pPr>
            <a:r>
              <a:rPr lang="en-US" dirty="0">
                <a:latin typeface="Century" panose="02040604050505020304" pitchFamily="18" charset="0"/>
              </a:rPr>
              <a:t>Flare K.O.D Sizing</a:t>
            </a:r>
            <a:endParaRPr lang="fa-IR" dirty="0">
              <a:latin typeface="Century" panose="02040604050505020304" pitchFamily="18" charset="0"/>
            </a:endParaRPr>
          </a:p>
          <a:p>
            <a:pPr marL="0" indent="0">
              <a:buNone/>
            </a:pPr>
            <a:r>
              <a:rPr lang="en-US" dirty="0">
                <a:latin typeface="Century" panose="02040604050505020304" pitchFamily="18" charset="0"/>
              </a:rPr>
              <a:t>1.Knockout drums are typically located on the main flare line upstream of the flare stack or any liquid </a:t>
            </a:r>
          </a:p>
          <a:p>
            <a:pPr marL="0" indent="0">
              <a:buNone/>
            </a:pPr>
            <a:r>
              <a:rPr lang="en-US" dirty="0">
                <a:latin typeface="Century" panose="02040604050505020304" pitchFamily="18" charset="0"/>
              </a:rPr>
              <a:t>seal. If there are particular pieces of equipment or process units within a plant that release large </a:t>
            </a:r>
          </a:p>
          <a:p>
            <a:pPr marL="0" indent="0">
              <a:buNone/>
            </a:pPr>
            <a:r>
              <a:rPr lang="en-US" dirty="0">
                <a:latin typeface="Century" panose="02040604050505020304" pitchFamily="18" charset="0"/>
              </a:rPr>
              <a:t>amounts of liquid to the flare header, it is desirable to have knockout drums inside the battery limits to</a:t>
            </a:r>
          </a:p>
          <a:p>
            <a:pPr marL="0" indent="0">
              <a:buNone/>
            </a:pPr>
            <a:r>
              <a:rPr lang="en-US" dirty="0">
                <a:latin typeface="Century" panose="02040604050505020304" pitchFamily="18" charset="0"/>
              </a:rPr>
              <a:t>collect these liquids. This reduces the sizing requirements for the main flare knockout drum, as well as</a:t>
            </a:r>
          </a:p>
          <a:p>
            <a:pPr marL="0" indent="0">
              <a:buNone/>
            </a:pPr>
            <a:r>
              <a:rPr lang="en-US" dirty="0">
                <a:latin typeface="Century" panose="02040604050505020304" pitchFamily="18" charset="0"/>
              </a:rPr>
              <a:t>facilitates product recovery.</a:t>
            </a:r>
          </a:p>
          <a:p>
            <a:pPr marL="0" indent="0">
              <a:buNone/>
            </a:pPr>
            <a:r>
              <a:rPr lang="en-US" dirty="0">
                <a:latin typeface="Century" panose="02040604050505020304" pitchFamily="18" charset="0"/>
              </a:rPr>
              <a:t>2. The economics of drum design can influence the choice between a horizontal and a vertical drum. If a</a:t>
            </a:r>
          </a:p>
          <a:p>
            <a:pPr marL="0" indent="0">
              <a:buNone/>
            </a:pPr>
            <a:r>
              <a:rPr lang="en-US" dirty="0">
                <a:latin typeface="Century" panose="02040604050505020304" pitchFamily="18" charset="0"/>
              </a:rPr>
              <a:t> large liquid storage capacity is desired and the vapor flow is high, a horizontal drum is often more </a:t>
            </a:r>
          </a:p>
          <a:p>
            <a:pPr marL="0" indent="0">
              <a:buNone/>
            </a:pPr>
            <a:r>
              <a:rPr lang="en-US" dirty="0">
                <a:latin typeface="Century" panose="02040604050505020304" pitchFamily="18" charset="0"/>
              </a:rPr>
              <a:t>economical. Also, the pressure drop across horizontal drums is generally the lowest of all the designs. </a:t>
            </a:r>
          </a:p>
          <a:p>
            <a:pPr marL="0" indent="0">
              <a:buNone/>
            </a:pPr>
            <a:r>
              <a:rPr lang="en-US" dirty="0">
                <a:latin typeface="Century" panose="02040604050505020304" pitchFamily="18" charset="0"/>
              </a:rPr>
              <a:t>Vertical knockout drums are typically used if the liquid load is low or limited plot space is available. </a:t>
            </a:r>
          </a:p>
          <a:p>
            <a:pPr marL="0" indent="0">
              <a:buNone/>
            </a:pPr>
            <a:r>
              <a:rPr lang="en-US" dirty="0">
                <a:latin typeface="Century" panose="02040604050505020304" pitchFamily="18" charset="0"/>
              </a:rPr>
              <a:t>They are well suited for incorporating into the base of the flare stack.</a:t>
            </a:r>
          </a:p>
          <a:p>
            <a:pPr marL="0" indent="0">
              <a:buNone/>
            </a:pPr>
            <a:r>
              <a:rPr lang="en-US" dirty="0">
                <a:latin typeface="Century" panose="02040604050505020304" pitchFamily="18" charset="0"/>
              </a:rPr>
              <a:t>3. Among disparate configurations proposed in API-527 , a combination of a vertical drum in the base of</a:t>
            </a:r>
          </a:p>
          <a:p>
            <a:pPr marL="0" indent="0">
              <a:buNone/>
            </a:pPr>
            <a:r>
              <a:rPr lang="en-US" dirty="0">
                <a:latin typeface="Century" panose="02040604050505020304" pitchFamily="18" charset="0"/>
              </a:rPr>
              <a:t> the flare stack and a horizontal drum upstream to remove the bulk of the liquid entrained in the vapor </a:t>
            </a:r>
          </a:p>
          <a:p>
            <a:pPr marL="0" indent="0">
              <a:buNone/>
            </a:pPr>
            <a:r>
              <a:rPr lang="en-US" dirty="0">
                <a:latin typeface="Century" panose="02040604050505020304" pitchFamily="18" charset="0"/>
              </a:rPr>
              <a:t>has been selected for MEKPCO. Horizontal drum with the vapor entering one end of the vessel and </a:t>
            </a:r>
          </a:p>
          <a:p>
            <a:pPr marL="0" indent="0">
              <a:buNone/>
            </a:pPr>
            <a:r>
              <a:rPr lang="en-US" dirty="0">
                <a:latin typeface="Century" panose="02040604050505020304" pitchFamily="18" charset="0"/>
              </a:rPr>
              <a:t>exiting at the top of the opposite end (no internal baffling); </a:t>
            </a:r>
          </a:p>
        </p:txBody>
      </p:sp>
    </p:spTree>
    <p:extLst>
      <p:ext uri="{BB962C8B-B14F-4D97-AF65-F5344CB8AC3E}">
        <p14:creationId xmlns:p14="http://schemas.microsoft.com/office/powerpoint/2010/main" val="96962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9" cy="6858000"/>
          </a:xfrm>
        </p:spPr>
        <p:txBody>
          <a:bodyPr/>
          <a:lstStyle/>
          <a:p>
            <a:pPr marL="0" indent="0">
              <a:buNone/>
            </a:pPr>
            <a:r>
              <a:rPr lang="en-US" dirty="0">
                <a:latin typeface="Century" panose="02040604050505020304" pitchFamily="18" charset="0"/>
              </a:rPr>
              <a:t>4.A split-entry or split-exit configuration can be used to reduce the drum diameter (but increase the </a:t>
            </a:r>
          </a:p>
          <a:p>
            <a:pPr marL="0" indent="0">
              <a:buNone/>
            </a:pPr>
            <a:r>
              <a:rPr lang="en-US" dirty="0">
                <a:latin typeface="Century" panose="02040604050505020304" pitchFamily="18" charset="0"/>
              </a:rPr>
              <a:t>length) for large flow rates and should be considered if the vessel diameter exceeds 3.66 m (12 </a:t>
            </a:r>
            <a:r>
              <a:rPr lang="en-US" dirty="0" err="1">
                <a:latin typeface="Century" panose="02040604050505020304" pitchFamily="18" charset="0"/>
              </a:rPr>
              <a:t>ft</a:t>
            </a:r>
            <a:r>
              <a:rPr lang="en-US" dirty="0">
                <a:latin typeface="Century" panose="02040604050505020304" pitchFamily="18" charset="0"/>
              </a:rPr>
              <a:t>). </a:t>
            </a:r>
          </a:p>
          <a:p>
            <a:pPr marL="0" indent="0">
              <a:buNone/>
            </a:pPr>
            <a:r>
              <a:rPr lang="en-US" dirty="0">
                <a:latin typeface="Century" panose="02040604050505020304" pitchFamily="18" charset="0"/>
              </a:rPr>
              <a:t>Careful consideration should be given to the hydraulics of split-entry configurations to ensure the flow</a:t>
            </a:r>
          </a:p>
          <a:p>
            <a:pPr marL="0" indent="0">
              <a:buNone/>
            </a:pPr>
            <a:r>
              <a:rPr lang="en-US" dirty="0">
                <a:latin typeface="Century" panose="02040604050505020304" pitchFamily="18" charset="0"/>
              </a:rPr>
              <a:t> is indeed split in the desired proportion. Inlet nozzles should include means such as baffles or long </a:t>
            </a:r>
          </a:p>
          <a:p>
            <a:pPr marL="0" indent="0">
              <a:buNone/>
            </a:pPr>
            <a:r>
              <a:rPr lang="en-US" dirty="0">
                <a:latin typeface="Century" panose="02040604050505020304" pitchFamily="18" charset="0"/>
              </a:rPr>
              <a:t>sweep elbows to prevent re-entrainment of liquid. Long sweep elbows are typically used up to DN 300 </a:t>
            </a:r>
          </a:p>
          <a:p>
            <a:pPr marL="0" indent="0">
              <a:buNone/>
            </a:pPr>
            <a:r>
              <a:rPr lang="en-US" dirty="0">
                <a:latin typeface="Century" panose="02040604050505020304" pitchFamily="18" charset="0"/>
              </a:rPr>
              <a:t>(NPS 12) inlet diameter. Baffles are typically used for larger inlet diameters. Neither of these rules has </a:t>
            </a:r>
          </a:p>
          <a:p>
            <a:pPr marL="0" indent="0">
              <a:buNone/>
            </a:pPr>
            <a:r>
              <a:rPr lang="en-US" dirty="0">
                <a:latin typeface="Century" panose="02040604050505020304" pitchFamily="18" charset="0"/>
              </a:rPr>
              <a:t>been applied for MEKPCO application. </a:t>
            </a:r>
          </a:p>
          <a:p>
            <a:pPr marL="0" indent="0">
              <a:buNone/>
            </a:pPr>
            <a:r>
              <a:rPr lang="en-US" dirty="0">
                <a:latin typeface="Century" panose="02040604050505020304" pitchFamily="18" charset="0"/>
              </a:rPr>
              <a:t>5. In general, vapor outlet nozzles should not be fitted with any devices (e.g. deflection plates, baffles, </a:t>
            </a:r>
          </a:p>
          <a:p>
            <a:pPr marL="0" indent="0">
              <a:buNone/>
            </a:pPr>
            <a:r>
              <a:rPr lang="en-US" dirty="0">
                <a:latin typeface="Century" panose="02040604050505020304" pitchFamily="18" charset="0"/>
              </a:rPr>
              <a:t>demister pads, vane packs, etc.), because of the potential for such devices to fail or plug and obstruct </a:t>
            </a:r>
          </a:p>
          <a:p>
            <a:pPr marL="0" indent="0">
              <a:buNone/>
            </a:pPr>
            <a:r>
              <a:rPr lang="en-US" dirty="0">
                <a:latin typeface="Century" panose="02040604050505020304" pitchFamily="18" charset="0"/>
              </a:rPr>
              <a:t>the outlet. Such devices should be used only if the drum is equipped with an alternate outlet nozzle </a:t>
            </a:r>
          </a:p>
          <a:p>
            <a:pPr marL="0" indent="0">
              <a:buNone/>
            </a:pPr>
            <a:r>
              <a:rPr lang="en-US" dirty="0">
                <a:latin typeface="Century" panose="02040604050505020304" pitchFamily="18" charset="0"/>
              </a:rPr>
              <a:t>sized for the drum’s design vapor flow rate and fitted with a rupture disk (or pin-actuated device) </a:t>
            </a:r>
          </a:p>
          <a:p>
            <a:pPr marL="0" indent="0">
              <a:buNone/>
            </a:pPr>
            <a:r>
              <a:rPr lang="en-US" dirty="0">
                <a:latin typeface="Century" panose="02040604050505020304" pitchFamily="18" charset="0"/>
              </a:rPr>
              <a:t>whose burst pressure is selected both to protect the drum against overpressure and to permit proper </a:t>
            </a:r>
          </a:p>
          <a:p>
            <a:pPr marL="0" indent="0">
              <a:buNone/>
            </a:pPr>
            <a:r>
              <a:rPr lang="en-US" dirty="0">
                <a:latin typeface="Century" panose="02040604050505020304" pitchFamily="18" charset="0"/>
              </a:rPr>
              <a:t>operation of the drum and relief system in the event the normal vapor outlet becomes obstructed. </a:t>
            </a:r>
          </a:p>
        </p:txBody>
      </p:sp>
    </p:spTree>
    <p:extLst>
      <p:ext uri="{BB962C8B-B14F-4D97-AF65-F5344CB8AC3E}">
        <p14:creationId xmlns:p14="http://schemas.microsoft.com/office/powerpoint/2010/main" val="1900048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73051" cy="6858000"/>
          </a:xfrm>
        </p:spPr>
        <p:txBody>
          <a:bodyPr>
            <a:normAutofit/>
          </a:bodyPr>
          <a:lstStyle/>
          <a:p>
            <a:pPr marL="0" indent="0">
              <a:buNone/>
            </a:pPr>
            <a:r>
              <a:rPr lang="en-US" dirty="0">
                <a:latin typeface="Century" panose="02040604050505020304" pitchFamily="18" charset="0"/>
              </a:rPr>
              <a:t>6. Liquid droplets 300 um and larger may drop out of the gas stream at less than 2 m/s. If liquids are</a:t>
            </a:r>
          </a:p>
          <a:p>
            <a:pPr marL="0" indent="0">
              <a:buNone/>
            </a:pPr>
            <a:r>
              <a:rPr lang="en-US" dirty="0">
                <a:latin typeface="Century" panose="02040604050505020304" pitchFamily="18" charset="0"/>
              </a:rPr>
              <a:t>not drained from the system, flare flows with gas velocities exceeding about 3 m/s or 4 m/s can entrain</a:t>
            </a:r>
          </a:p>
          <a:p>
            <a:pPr marL="0" indent="0">
              <a:buNone/>
            </a:pPr>
            <a:r>
              <a:rPr lang="en-US" dirty="0">
                <a:latin typeface="Century" panose="02040604050505020304" pitchFamily="18" charset="0"/>
              </a:rPr>
              <a:t>liquid droplets up to 1000 </a:t>
            </a:r>
            <a:r>
              <a:rPr lang="en-US" dirty="0" err="1">
                <a:latin typeface="Century" panose="02040604050505020304" pitchFamily="18" charset="0"/>
              </a:rPr>
              <a:t>μm</a:t>
            </a:r>
            <a:r>
              <a:rPr lang="en-US" dirty="0">
                <a:latin typeface="Century" panose="02040604050505020304" pitchFamily="18" charset="0"/>
              </a:rPr>
              <a:t> in size. Liquid droplets exceeding 1000 </a:t>
            </a:r>
            <a:r>
              <a:rPr lang="en-US" dirty="0" err="1">
                <a:latin typeface="Century" panose="02040604050505020304" pitchFamily="18" charset="0"/>
              </a:rPr>
              <a:t>μm</a:t>
            </a:r>
            <a:r>
              <a:rPr lang="en-US" dirty="0">
                <a:latin typeface="Century" panose="02040604050505020304" pitchFamily="18" charset="0"/>
              </a:rPr>
              <a:t> can readily lead to burning </a:t>
            </a:r>
          </a:p>
          <a:p>
            <a:pPr marL="0" indent="0">
              <a:buNone/>
            </a:pPr>
            <a:r>
              <a:rPr lang="en-US" dirty="0">
                <a:latin typeface="Century" panose="02040604050505020304" pitchFamily="18" charset="0"/>
              </a:rPr>
              <a:t>rain regardless of flare type.</a:t>
            </a:r>
          </a:p>
          <a:p>
            <a:pPr marL="0" indent="0">
              <a:buNone/>
            </a:pPr>
            <a:r>
              <a:rPr lang="en-US" dirty="0">
                <a:latin typeface="Century" panose="02040604050505020304" pitchFamily="18" charset="0"/>
              </a:rPr>
              <a:t>7. Among different flare burner types alluded to in API-527 steam and air-assisted flare burner has </a:t>
            </a:r>
          </a:p>
          <a:p>
            <a:pPr marL="0" indent="0">
              <a:buNone/>
            </a:pPr>
            <a:r>
              <a:rPr lang="en-US" dirty="0">
                <a:latin typeface="Century" panose="02040604050505020304" pitchFamily="18" charset="0"/>
              </a:rPr>
              <a:t>been selected for MEKPCO project. For this design, Flare gases containing less than 1 % by mass of </a:t>
            </a:r>
          </a:p>
          <a:p>
            <a:pPr marL="0" indent="0">
              <a:buNone/>
            </a:pPr>
            <a:r>
              <a:rPr lang="en-US" dirty="0">
                <a:latin typeface="Century" panose="02040604050505020304" pitchFamily="18" charset="0"/>
              </a:rPr>
              <a:t>liquids up to a liquid droplet size of 600 </a:t>
            </a:r>
            <a:r>
              <a:rPr lang="en-US" dirty="0" err="1">
                <a:latin typeface="Century" panose="02040604050505020304" pitchFamily="18" charset="0"/>
              </a:rPr>
              <a:t>μm</a:t>
            </a:r>
            <a:r>
              <a:rPr lang="en-US" dirty="0">
                <a:latin typeface="Century" panose="02040604050505020304" pitchFamily="18" charset="0"/>
              </a:rPr>
              <a:t> can be handled smokeless and without burning rain. </a:t>
            </a:r>
          </a:p>
          <a:p>
            <a:pPr marL="0" indent="0">
              <a:buNone/>
            </a:pPr>
            <a:r>
              <a:rPr lang="en-US" dirty="0">
                <a:latin typeface="Century" panose="02040604050505020304" pitchFamily="18" charset="0"/>
              </a:rPr>
              <a:t>Some air assisted burners with small ports and operated at significant pressures can handle larger </a:t>
            </a:r>
          </a:p>
          <a:p>
            <a:pPr marL="0" indent="0">
              <a:buNone/>
            </a:pPr>
            <a:r>
              <a:rPr lang="en-US" dirty="0">
                <a:latin typeface="Century" panose="02040604050505020304" pitchFamily="18" charset="0"/>
              </a:rPr>
              <a:t>amounts, and with larger droplet size, without smoke. </a:t>
            </a: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p:txBody>
      </p:sp>
    </p:spTree>
    <p:extLst>
      <p:ext uri="{BB962C8B-B14F-4D97-AF65-F5344CB8AC3E}">
        <p14:creationId xmlns:p14="http://schemas.microsoft.com/office/powerpoint/2010/main" val="279159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59403" cy="6858000"/>
          </a:xfrm>
        </p:spPr>
        <p:txBody>
          <a:bodyPr>
            <a:normAutofit lnSpcReduction="10000"/>
          </a:bodyPr>
          <a:lstStyle/>
          <a:p>
            <a:pPr marL="0" indent="0">
              <a:buNone/>
            </a:pPr>
            <a:r>
              <a:rPr lang="en-US" dirty="0">
                <a:latin typeface="Century" panose="02040604050505020304" pitchFamily="18" charset="0"/>
              </a:rPr>
              <a:t>8. The liquid holdup capacity of a flare knockout drum is based on consideration of the amount of liquid</a:t>
            </a:r>
          </a:p>
          <a:p>
            <a:pPr marL="0" indent="0">
              <a:buNone/>
            </a:pPr>
            <a:r>
              <a:rPr lang="en-US" dirty="0">
                <a:latin typeface="Century" panose="02040604050505020304" pitchFamily="18" charset="0"/>
              </a:rPr>
              <a:t> that can be released during an emergency situation without exceeding the maximum level for the </a:t>
            </a:r>
          </a:p>
          <a:p>
            <a:pPr marL="0" indent="0">
              <a:buNone/>
            </a:pPr>
            <a:r>
              <a:rPr lang="en-US" dirty="0">
                <a:latin typeface="Century" panose="02040604050505020304" pitchFamily="18" charset="0"/>
              </a:rPr>
              <a:t>intended degree of liquid disengagement. The holdup times vary between users, but the basic </a:t>
            </a:r>
          </a:p>
          <a:p>
            <a:pPr marL="0" indent="0">
              <a:buNone/>
            </a:pPr>
            <a:r>
              <a:rPr lang="en-US" dirty="0">
                <a:latin typeface="Century" panose="02040604050505020304" pitchFamily="18" charset="0"/>
              </a:rPr>
              <a:t>requirement is to provide sufficient volume for a 20 min to 30 min emergency release. Longer holdup </a:t>
            </a:r>
          </a:p>
          <a:p>
            <a:pPr marL="0" indent="0">
              <a:buNone/>
            </a:pPr>
            <a:r>
              <a:rPr lang="en-US" dirty="0">
                <a:latin typeface="Century" panose="02040604050505020304" pitchFamily="18" charset="0"/>
              </a:rPr>
              <a:t>times might be required if it takes longer to stop the flow. This holdup should also consider any liquid </a:t>
            </a:r>
          </a:p>
          <a:p>
            <a:pPr marL="0" indent="0">
              <a:buNone/>
            </a:pPr>
            <a:r>
              <a:rPr lang="en-US" dirty="0">
                <a:latin typeface="Century" panose="02040604050505020304" pitchFamily="18" charset="0"/>
              </a:rPr>
              <a:t>that can have previously accumulated within the drum that was not pumped out. If there has been a </a:t>
            </a:r>
          </a:p>
          <a:p>
            <a:pPr marL="0" indent="0">
              <a:buNone/>
            </a:pPr>
            <a:r>
              <a:rPr lang="en-US" dirty="0">
                <a:latin typeface="Century" panose="02040604050505020304" pitchFamily="18" charset="0"/>
              </a:rPr>
              <a:t>liquid discharge to the knockout drum whereby the liquid level exceeds the maximum level required for </a:t>
            </a:r>
          </a:p>
          <a:p>
            <a:pPr marL="0" indent="0">
              <a:buNone/>
            </a:pPr>
            <a:r>
              <a:rPr lang="en-US" dirty="0">
                <a:latin typeface="Century" panose="02040604050505020304" pitchFamily="18" charset="0"/>
              </a:rPr>
              <a:t>adequate vapor-liquid separation, then liquid shall be removed to reduce the level back below this </a:t>
            </a:r>
          </a:p>
          <a:p>
            <a:pPr marL="0" indent="0">
              <a:buNone/>
            </a:pPr>
            <a:r>
              <a:rPr lang="en-US" dirty="0">
                <a:latin typeface="Century" panose="02040604050505020304" pitchFamily="18" charset="0"/>
              </a:rPr>
              <a:t>maximum level.</a:t>
            </a:r>
          </a:p>
          <a:p>
            <a:pPr marL="0" indent="0">
              <a:buNone/>
            </a:pPr>
            <a:r>
              <a:rPr lang="en-US" dirty="0">
                <a:latin typeface="Century" panose="02040604050505020304" pitchFamily="18" charset="0"/>
              </a:rPr>
              <a:t>9. It is important to realize as part of the sizing considerations that the maximum vapor release case </a:t>
            </a:r>
          </a:p>
          <a:p>
            <a:pPr marL="0" indent="0">
              <a:buNone/>
            </a:pPr>
            <a:r>
              <a:rPr lang="en-US" dirty="0">
                <a:latin typeface="Century" panose="02040604050505020304" pitchFamily="18" charset="0"/>
              </a:rPr>
              <a:t>might not necessarily coincide with the maximum liquid. Therefore, the knockout drum size should be </a:t>
            </a:r>
          </a:p>
          <a:p>
            <a:pPr marL="0" indent="0">
              <a:buNone/>
            </a:pPr>
            <a:r>
              <a:rPr lang="en-US" dirty="0">
                <a:latin typeface="Century" panose="02040604050505020304" pitchFamily="18" charset="0"/>
              </a:rPr>
              <a:t>determined through consideration of both the maximum vapor release case as well as the release case </a:t>
            </a:r>
          </a:p>
          <a:p>
            <a:pPr marL="0" indent="0">
              <a:buNone/>
            </a:pPr>
            <a:r>
              <a:rPr lang="en-US" dirty="0">
                <a:latin typeface="Century" panose="02040604050505020304" pitchFamily="18" charset="0"/>
              </a:rPr>
              <a:t>with the maximum amount of liquid. If no valid liquid case exists and the vapor is either </a:t>
            </a:r>
            <a:r>
              <a:rPr lang="en-US" dirty="0" err="1">
                <a:latin typeface="Century" panose="02040604050505020304" pitchFamily="18" charset="0"/>
              </a:rPr>
              <a:t>condensible</a:t>
            </a:r>
            <a:r>
              <a:rPr lang="en-US" dirty="0">
                <a:latin typeface="Century" panose="02040604050505020304" pitchFamily="18" charset="0"/>
              </a:rPr>
              <a:t> or</a:t>
            </a:r>
          </a:p>
          <a:p>
            <a:pPr marL="0" indent="0">
              <a:buNone/>
            </a:pPr>
            <a:r>
              <a:rPr lang="en-US" dirty="0">
                <a:latin typeface="Century" panose="02040604050505020304" pitchFamily="18" charset="0"/>
              </a:rPr>
              <a:t> has a condensable component, then the design liquid case should be a minimum of 2 </a:t>
            </a:r>
            <a:r>
              <a:rPr lang="en-US" dirty="0" err="1">
                <a:latin typeface="Century" panose="02040604050505020304" pitchFamily="18" charset="0"/>
              </a:rPr>
              <a:t>wt</a:t>
            </a:r>
            <a:r>
              <a:rPr lang="en-US" dirty="0">
                <a:latin typeface="Century" panose="02040604050505020304" pitchFamily="18" charset="0"/>
              </a:rPr>
              <a:t> % of the </a:t>
            </a:r>
          </a:p>
          <a:p>
            <a:pPr marL="0" indent="0">
              <a:buNone/>
            </a:pPr>
            <a:r>
              <a:rPr lang="en-US" dirty="0">
                <a:latin typeface="Century" panose="02040604050505020304" pitchFamily="18" charset="0"/>
              </a:rPr>
              <a:t>maximum gas rate to the flare knockout drum. </a:t>
            </a:r>
          </a:p>
          <a:p>
            <a:pPr marL="0" indent="0">
              <a:buNone/>
            </a:pPr>
            <a:endParaRPr lang="en-US" dirty="0"/>
          </a:p>
        </p:txBody>
      </p:sp>
    </p:spTree>
    <p:extLst>
      <p:ext uri="{BB962C8B-B14F-4D97-AF65-F5344CB8AC3E}">
        <p14:creationId xmlns:p14="http://schemas.microsoft.com/office/powerpoint/2010/main" val="3548301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kazi\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432" y="541507"/>
            <a:ext cx="10099343" cy="547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44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73050" cy="6858000"/>
          </a:xfrm>
        </p:spPr>
        <p:txBody>
          <a:bodyPr>
            <a:normAutofit lnSpcReduction="10000"/>
          </a:bodyPr>
          <a:lstStyle/>
          <a:p>
            <a:pPr marL="0" indent="0">
              <a:buNone/>
            </a:pPr>
            <a:r>
              <a:rPr lang="en-US" dirty="0"/>
              <a:t>1</a:t>
            </a:r>
            <a:r>
              <a:rPr lang="en-US" baseline="30000" dirty="0"/>
              <a:t>st</a:t>
            </a:r>
            <a:r>
              <a:rPr lang="en-US" dirty="0"/>
              <a:t> Step: Nozzle Sizing </a:t>
            </a:r>
          </a:p>
          <a:p>
            <a:pPr marL="0" indent="0">
              <a:buNone/>
            </a:pPr>
            <a:r>
              <a:rPr lang="en-US" dirty="0"/>
              <a:t>The criterion for inlet nozzle sizing is velocity limitation which should be 7-13 m/s.</a:t>
            </a:r>
          </a:p>
          <a:p>
            <a:pPr marL="0" indent="0">
              <a:buNone/>
            </a:pPr>
            <a:r>
              <a:rPr lang="en-US" dirty="0"/>
              <a:t>The criterion for gas outlet nozzle sizing is velocity limitation which should be 15-30 m/s.</a:t>
            </a:r>
          </a:p>
          <a:p>
            <a:pPr marL="0" indent="0">
              <a:buNone/>
            </a:pPr>
            <a:r>
              <a:rPr lang="en-US" dirty="0"/>
              <a:t>The criterion for inlet nozzle sizing is velocity limitation which should be 2-4 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Note that according to API-521 , when there is no criterion stipulating the exact amount of water which </a:t>
            </a:r>
          </a:p>
          <a:p>
            <a:pPr marL="0" indent="0">
              <a:buNone/>
            </a:pPr>
            <a:r>
              <a:rPr lang="en-US" dirty="0"/>
              <a:t>should be separated a minimum of 2% by weight of total vapor mass could be selected as basis for calc.</a:t>
            </a: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3712291"/>
              </p:ext>
            </p:extLst>
          </p:nvPr>
        </p:nvGraphicFramePr>
        <p:xfrm>
          <a:off x="1596788" y="1866078"/>
          <a:ext cx="7001300" cy="3533201"/>
        </p:xfrm>
        <a:graphic>
          <a:graphicData uri="http://schemas.openxmlformats.org/drawingml/2006/table">
            <a:tbl>
              <a:tblPr firstRow="1" bandRow="1">
                <a:tableStyleId>{5C22544A-7EE6-4342-B048-85BDC9FD1C3A}</a:tableStyleId>
              </a:tblPr>
              <a:tblGrid>
                <a:gridCol w="1750325">
                  <a:extLst>
                    <a:ext uri="{9D8B030D-6E8A-4147-A177-3AD203B41FA5}">
                      <a16:colId xmlns:a16="http://schemas.microsoft.com/office/drawing/2014/main" val="20000"/>
                    </a:ext>
                  </a:extLst>
                </a:gridCol>
                <a:gridCol w="1750325">
                  <a:extLst>
                    <a:ext uri="{9D8B030D-6E8A-4147-A177-3AD203B41FA5}">
                      <a16:colId xmlns:a16="http://schemas.microsoft.com/office/drawing/2014/main" val="20001"/>
                    </a:ext>
                  </a:extLst>
                </a:gridCol>
                <a:gridCol w="1750325">
                  <a:extLst>
                    <a:ext uri="{9D8B030D-6E8A-4147-A177-3AD203B41FA5}">
                      <a16:colId xmlns:a16="http://schemas.microsoft.com/office/drawing/2014/main" val="20002"/>
                    </a:ext>
                  </a:extLst>
                </a:gridCol>
                <a:gridCol w="1750325">
                  <a:extLst>
                    <a:ext uri="{9D8B030D-6E8A-4147-A177-3AD203B41FA5}">
                      <a16:colId xmlns:a16="http://schemas.microsoft.com/office/drawing/2014/main" val="20003"/>
                    </a:ext>
                  </a:extLst>
                </a:gridCol>
              </a:tblGrid>
              <a:tr h="413303">
                <a:tc>
                  <a:txBody>
                    <a:bodyPr/>
                    <a:lstStyle/>
                    <a:p>
                      <a:pPr algn="ctr"/>
                      <a:r>
                        <a:rPr lang="en-US" dirty="0"/>
                        <a:t>Parameter</a:t>
                      </a:r>
                    </a:p>
                  </a:txBody>
                  <a:tcPr/>
                </a:tc>
                <a:tc>
                  <a:txBody>
                    <a:bodyPr/>
                    <a:lstStyle/>
                    <a:p>
                      <a:pPr algn="ctr"/>
                      <a:r>
                        <a:rPr lang="en-US" dirty="0"/>
                        <a:t>Inlet Nozzle</a:t>
                      </a:r>
                    </a:p>
                  </a:txBody>
                  <a:tcPr/>
                </a:tc>
                <a:tc>
                  <a:txBody>
                    <a:bodyPr/>
                    <a:lstStyle/>
                    <a:p>
                      <a:pPr algn="ctr"/>
                      <a:r>
                        <a:rPr lang="en-US" dirty="0"/>
                        <a:t>Gas Outlet</a:t>
                      </a:r>
                      <a:r>
                        <a:rPr lang="en-US" baseline="0" dirty="0"/>
                        <a:t> Nozzle </a:t>
                      </a:r>
                      <a:endParaRPr lang="en-US" dirty="0"/>
                    </a:p>
                  </a:txBody>
                  <a:tcPr/>
                </a:tc>
                <a:tc>
                  <a:txBody>
                    <a:bodyPr/>
                    <a:lstStyle/>
                    <a:p>
                      <a:pPr algn="ctr"/>
                      <a:r>
                        <a:rPr lang="en-US" dirty="0"/>
                        <a:t>Water Outlet Nozzle</a:t>
                      </a:r>
                    </a:p>
                  </a:txBody>
                  <a:tcPr/>
                </a:tc>
                <a:extLst>
                  <a:ext uri="{0D108BD9-81ED-4DB2-BD59-A6C34878D82A}">
                    <a16:rowId xmlns:a16="http://schemas.microsoft.com/office/drawing/2014/main" val="10000"/>
                  </a:ext>
                </a:extLst>
              </a:tr>
              <a:tr h="413303">
                <a:tc>
                  <a:txBody>
                    <a:bodyPr/>
                    <a:lstStyle/>
                    <a:p>
                      <a:pPr algn="ctr"/>
                      <a:r>
                        <a:rPr lang="en-US" dirty="0"/>
                        <a:t>Mass</a:t>
                      </a:r>
                    </a:p>
                  </a:txBody>
                  <a:tcPr/>
                </a:tc>
                <a:tc>
                  <a:txBody>
                    <a:bodyPr/>
                    <a:lstStyle/>
                    <a:p>
                      <a:pPr algn="ctr"/>
                      <a:r>
                        <a:rPr lang="en-US" dirty="0"/>
                        <a:t>540000 kg/h</a:t>
                      </a:r>
                    </a:p>
                  </a:txBody>
                  <a:tcPr/>
                </a:tc>
                <a:tc>
                  <a:txBody>
                    <a:bodyPr/>
                    <a:lstStyle/>
                    <a:p>
                      <a:pPr algn="ctr"/>
                      <a:r>
                        <a:rPr lang="en-US" dirty="0"/>
                        <a:t>510000 kg/h</a:t>
                      </a:r>
                    </a:p>
                  </a:txBody>
                  <a:tcPr/>
                </a:tc>
                <a:tc>
                  <a:txBody>
                    <a:bodyPr/>
                    <a:lstStyle/>
                    <a:p>
                      <a:pPr algn="ctr"/>
                      <a:r>
                        <a:rPr lang="en-US" dirty="0"/>
                        <a:t>30000 kg/h</a:t>
                      </a:r>
                    </a:p>
                  </a:txBody>
                  <a:tcPr/>
                </a:tc>
                <a:extLst>
                  <a:ext uri="{0D108BD9-81ED-4DB2-BD59-A6C34878D82A}">
                    <a16:rowId xmlns:a16="http://schemas.microsoft.com/office/drawing/2014/main" val="10001"/>
                  </a:ext>
                </a:extLst>
              </a:tr>
              <a:tr h="413303">
                <a:tc>
                  <a:txBody>
                    <a:bodyPr/>
                    <a:lstStyle/>
                    <a:p>
                      <a:pPr algn="ctr"/>
                      <a:r>
                        <a:rPr lang="en-US" dirty="0"/>
                        <a:t>Density</a:t>
                      </a:r>
                    </a:p>
                  </a:txBody>
                  <a:tcPr/>
                </a:tc>
                <a:tc>
                  <a:txBody>
                    <a:bodyPr/>
                    <a:lstStyle/>
                    <a:p>
                      <a:pPr algn="ctr"/>
                      <a:endParaRPr lang="en-US" dirty="0"/>
                    </a:p>
                  </a:txBody>
                  <a:tcPr/>
                </a:tc>
                <a:tc>
                  <a:txBody>
                    <a:bodyPr/>
                    <a:lstStyle/>
                    <a:p>
                      <a:pPr algn="ctr"/>
                      <a:r>
                        <a:rPr lang="en-US" dirty="0"/>
                        <a:t>6.82 kg/m3</a:t>
                      </a:r>
                    </a:p>
                  </a:txBody>
                  <a:tcPr/>
                </a:tc>
                <a:tc>
                  <a:txBody>
                    <a:bodyPr/>
                    <a:lstStyle/>
                    <a:p>
                      <a:pPr algn="ctr"/>
                      <a:r>
                        <a:rPr lang="en-US" dirty="0"/>
                        <a:t>988 kg/m3</a:t>
                      </a:r>
                    </a:p>
                  </a:txBody>
                  <a:tcPr/>
                </a:tc>
                <a:extLst>
                  <a:ext uri="{0D108BD9-81ED-4DB2-BD59-A6C34878D82A}">
                    <a16:rowId xmlns:a16="http://schemas.microsoft.com/office/drawing/2014/main" val="10002"/>
                  </a:ext>
                </a:extLst>
              </a:tr>
              <a:tr h="413303">
                <a:tc>
                  <a:txBody>
                    <a:bodyPr/>
                    <a:lstStyle/>
                    <a:p>
                      <a:pPr algn="ctr"/>
                      <a:r>
                        <a:rPr lang="en-US" dirty="0"/>
                        <a:t>Qv</a:t>
                      </a:r>
                    </a:p>
                  </a:txBody>
                  <a:tcPr/>
                </a:tc>
                <a:tc>
                  <a:txBody>
                    <a:bodyPr/>
                    <a:lstStyle/>
                    <a:p>
                      <a:pPr algn="ctr"/>
                      <a:r>
                        <a:rPr lang="en-US" dirty="0"/>
                        <a:t>20.25m3/s</a:t>
                      </a:r>
                    </a:p>
                  </a:txBody>
                  <a:tcPr/>
                </a:tc>
                <a:tc>
                  <a:txBody>
                    <a:bodyPr/>
                    <a:lstStyle/>
                    <a:p>
                      <a:pPr algn="ctr"/>
                      <a:r>
                        <a:rPr lang="en-US" dirty="0"/>
                        <a:t>20.24</a:t>
                      </a:r>
                      <a:r>
                        <a:rPr lang="en-US" baseline="0" dirty="0"/>
                        <a:t> m3/s</a:t>
                      </a:r>
                      <a:endParaRPr lang="en-US" dirty="0"/>
                    </a:p>
                  </a:txBody>
                  <a:tcPr/>
                </a:tc>
                <a:tc>
                  <a:txBody>
                    <a:bodyPr/>
                    <a:lstStyle/>
                    <a:p>
                      <a:pPr algn="ctr"/>
                      <a:r>
                        <a:rPr lang="en-US" dirty="0"/>
                        <a:t>0.01 m3/s</a:t>
                      </a:r>
                    </a:p>
                  </a:txBody>
                  <a:tcPr/>
                </a:tc>
                <a:extLst>
                  <a:ext uri="{0D108BD9-81ED-4DB2-BD59-A6C34878D82A}">
                    <a16:rowId xmlns:a16="http://schemas.microsoft.com/office/drawing/2014/main" val="10003"/>
                  </a:ext>
                </a:extLst>
              </a:tr>
              <a:tr h="413303">
                <a:tc>
                  <a:txBody>
                    <a:bodyPr/>
                    <a:lstStyle/>
                    <a:p>
                      <a:pPr algn="ctr"/>
                      <a:r>
                        <a:rPr lang="en-US" dirty="0"/>
                        <a:t>ID-TCC</a:t>
                      </a:r>
                    </a:p>
                  </a:txBody>
                  <a:tcPr/>
                </a:tc>
                <a:tc>
                  <a:txBody>
                    <a:bodyPr/>
                    <a:lstStyle/>
                    <a:p>
                      <a:pPr algn="ctr"/>
                      <a:r>
                        <a:rPr lang="en-US" dirty="0"/>
                        <a:t>64’</a:t>
                      </a:r>
                    </a:p>
                  </a:txBody>
                  <a:tcPr/>
                </a:tc>
                <a:tc>
                  <a:txBody>
                    <a:bodyPr/>
                    <a:lstStyle/>
                    <a:p>
                      <a:pPr algn="ctr"/>
                      <a:r>
                        <a:rPr lang="en-US" dirty="0"/>
                        <a:t>72’</a:t>
                      </a:r>
                    </a:p>
                  </a:txBody>
                  <a:tcPr/>
                </a:tc>
                <a:tc>
                  <a:txBody>
                    <a:bodyPr/>
                    <a:lstStyle/>
                    <a:p>
                      <a:pPr algn="ctr"/>
                      <a:r>
                        <a:rPr lang="en-US" dirty="0"/>
                        <a:t>4’</a:t>
                      </a:r>
                    </a:p>
                  </a:txBody>
                  <a:tcPr/>
                </a:tc>
                <a:extLst>
                  <a:ext uri="{0D108BD9-81ED-4DB2-BD59-A6C34878D82A}">
                    <a16:rowId xmlns:a16="http://schemas.microsoft.com/office/drawing/2014/main" val="10004"/>
                  </a:ext>
                </a:extLst>
              </a:tr>
              <a:tr h="413303">
                <a:tc>
                  <a:txBody>
                    <a:bodyPr/>
                    <a:lstStyle/>
                    <a:p>
                      <a:pPr algn="ctr"/>
                      <a:r>
                        <a:rPr lang="en-US" dirty="0"/>
                        <a:t>Velocity</a:t>
                      </a:r>
                    </a:p>
                  </a:txBody>
                  <a:tcPr/>
                </a:tc>
                <a:tc>
                  <a:txBody>
                    <a:bodyPr/>
                    <a:lstStyle/>
                    <a:p>
                      <a:pPr algn="ctr"/>
                      <a:r>
                        <a:rPr lang="en-US" dirty="0"/>
                        <a:t>9.76 m/s</a:t>
                      </a:r>
                    </a:p>
                  </a:txBody>
                  <a:tcPr/>
                </a:tc>
                <a:tc>
                  <a:txBody>
                    <a:bodyPr/>
                    <a:lstStyle/>
                    <a:p>
                      <a:pPr algn="ctr"/>
                      <a:r>
                        <a:rPr lang="en-US" dirty="0"/>
                        <a:t>7.7 m/s</a:t>
                      </a:r>
                    </a:p>
                  </a:txBody>
                  <a:tcPr/>
                </a:tc>
                <a:tc>
                  <a:txBody>
                    <a:bodyPr/>
                    <a:lstStyle/>
                    <a:p>
                      <a:pPr algn="ctr"/>
                      <a:r>
                        <a:rPr lang="en-US" dirty="0"/>
                        <a:t>1.04 m/s</a:t>
                      </a:r>
                    </a:p>
                  </a:txBody>
                  <a:tcPr/>
                </a:tc>
                <a:extLst>
                  <a:ext uri="{0D108BD9-81ED-4DB2-BD59-A6C34878D82A}">
                    <a16:rowId xmlns:a16="http://schemas.microsoft.com/office/drawing/2014/main" val="10005"/>
                  </a:ext>
                </a:extLst>
              </a:tr>
              <a:tr h="413303">
                <a:tc>
                  <a:txBody>
                    <a:bodyPr/>
                    <a:lstStyle/>
                    <a:p>
                      <a:pPr algn="ctr"/>
                      <a:r>
                        <a:rPr lang="en-US" dirty="0"/>
                        <a:t>My</a:t>
                      </a:r>
                      <a:r>
                        <a:rPr lang="en-US" baseline="0" dirty="0"/>
                        <a:t> ID</a:t>
                      </a:r>
                      <a:endParaRPr lang="en-US" dirty="0"/>
                    </a:p>
                  </a:txBody>
                  <a:tcPr/>
                </a:tc>
                <a:tc>
                  <a:txBody>
                    <a:bodyPr/>
                    <a:lstStyle/>
                    <a:p>
                      <a:pPr algn="ctr"/>
                      <a:r>
                        <a:rPr lang="en-US" dirty="0"/>
                        <a:t>64’</a:t>
                      </a:r>
                    </a:p>
                  </a:txBody>
                  <a:tcPr/>
                </a:tc>
                <a:tc>
                  <a:txBody>
                    <a:bodyPr/>
                    <a:lstStyle/>
                    <a:p>
                      <a:pPr algn="ctr"/>
                      <a:r>
                        <a:rPr lang="en-US" dirty="0"/>
                        <a:t>64’</a:t>
                      </a:r>
                    </a:p>
                  </a:txBody>
                  <a:tcPr/>
                </a:tc>
                <a:tc>
                  <a:txBody>
                    <a:bodyPr/>
                    <a:lstStyle/>
                    <a:p>
                      <a:pPr algn="ctr"/>
                      <a:r>
                        <a:rPr lang="en-US" dirty="0"/>
                        <a:t>3’</a:t>
                      </a:r>
                    </a:p>
                  </a:txBody>
                  <a:tcPr/>
                </a:tc>
                <a:extLst>
                  <a:ext uri="{0D108BD9-81ED-4DB2-BD59-A6C34878D82A}">
                    <a16:rowId xmlns:a16="http://schemas.microsoft.com/office/drawing/2014/main" val="10006"/>
                  </a:ext>
                </a:extLst>
              </a:tr>
              <a:tr h="413303">
                <a:tc>
                  <a:txBody>
                    <a:bodyPr/>
                    <a:lstStyle/>
                    <a:p>
                      <a:pPr algn="ctr"/>
                      <a:r>
                        <a:rPr lang="en-US" dirty="0"/>
                        <a:t>Velocity</a:t>
                      </a:r>
                    </a:p>
                  </a:txBody>
                  <a:tcPr/>
                </a:tc>
                <a:tc>
                  <a:txBody>
                    <a:bodyPr/>
                    <a:lstStyle/>
                    <a:p>
                      <a:pPr algn="ctr"/>
                      <a:r>
                        <a:rPr lang="en-US" dirty="0"/>
                        <a:t>9.76 m/s</a:t>
                      </a:r>
                    </a:p>
                  </a:txBody>
                  <a:tcPr/>
                </a:tc>
                <a:tc>
                  <a:txBody>
                    <a:bodyPr/>
                    <a:lstStyle/>
                    <a:p>
                      <a:pPr algn="ctr"/>
                      <a:r>
                        <a:rPr lang="en-US" dirty="0"/>
                        <a:t>9.76 m/s</a:t>
                      </a:r>
                    </a:p>
                  </a:txBody>
                  <a:tcPr/>
                </a:tc>
                <a:tc>
                  <a:txBody>
                    <a:bodyPr/>
                    <a:lstStyle/>
                    <a:p>
                      <a:pPr algn="ctr"/>
                      <a:r>
                        <a:rPr lang="en-US" dirty="0"/>
                        <a:t>1.85 m/s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51854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86699" cy="6858000"/>
          </a:xfrm>
        </p:spPr>
        <p:txBody>
          <a:bodyPr/>
          <a:lstStyle/>
          <a:p>
            <a:pPr marL="0" indent="0">
              <a:buNone/>
            </a:pPr>
            <a:r>
              <a:rPr lang="en-US" dirty="0"/>
              <a:t>But TCC has assumed 30000 m3/h as the rated capacity of K.O.D pump which is </a:t>
            </a:r>
          </a:p>
          <a:p>
            <a:pPr marL="0" indent="0">
              <a:buNone/>
            </a:pPr>
            <a:r>
              <a:rPr lang="en-US" dirty="0"/>
              <a:t>Another matter is that the vendor has selected 72’ as outlet nozzle ID which is a bit bigger than what </a:t>
            </a:r>
          </a:p>
          <a:p>
            <a:pPr marL="0" indent="0">
              <a:buNone/>
            </a:pPr>
            <a:r>
              <a:rPr lang="en-US" dirty="0"/>
              <a:t>the criterion stipulates. Perhaps the vendor was more concerned with droplet sizing so that the higher </a:t>
            </a:r>
          </a:p>
          <a:p>
            <a:pPr marL="0" indent="0">
              <a:buNone/>
            </a:pPr>
            <a:r>
              <a:rPr lang="en-US" dirty="0"/>
              <a:t>the outlet nozzle ID, the lower particle sizing. Probably maximum 300 um has been taken for Design </a:t>
            </a:r>
          </a:p>
          <a:p>
            <a:pPr marL="0" indent="0">
              <a:buNone/>
            </a:pPr>
            <a:r>
              <a:rPr lang="en-US" dirty="0"/>
              <a:t>Basis.</a:t>
            </a:r>
          </a:p>
          <a:p>
            <a:pPr marL="0" indent="0">
              <a:buNone/>
            </a:pPr>
            <a:endParaRPr lang="en-US" dirty="0"/>
          </a:p>
        </p:txBody>
      </p:sp>
    </p:spTree>
    <p:extLst>
      <p:ext uri="{BB962C8B-B14F-4D97-AF65-F5344CB8AC3E}">
        <p14:creationId xmlns:p14="http://schemas.microsoft.com/office/powerpoint/2010/main" val="144227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9D80B-EC34-3FD2-FDD9-4C067CEEF1BB}"/>
              </a:ext>
            </a:extLst>
          </p:cNvPr>
          <p:cNvSpPr>
            <a:spLocks noGrp="1"/>
          </p:cNvSpPr>
          <p:nvPr>
            <p:ph idx="1"/>
          </p:nvPr>
        </p:nvSpPr>
        <p:spPr>
          <a:xfrm>
            <a:off x="1" y="0"/>
            <a:ext cx="11319028" cy="6858000"/>
          </a:xfrm>
        </p:spPr>
        <p:txBody>
          <a:bodyPr/>
          <a:lstStyle/>
          <a:p>
            <a:pPr marL="0" indent="0" algn="ctr">
              <a:buNone/>
            </a:pPr>
            <a:r>
              <a:rPr lang="en-US" b="1" dirty="0">
                <a:latin typeface="Century" panose="02040604050505020304" pitchFamily="18" charset="0"/>
              </a:rPr>
              <a:t>System Description</a:t>
            </a:r>
          </a:p>
          <a:p>
            <a:pPr marL="0" indent="0">
              <a:buNone/>
            </a:pPr>
            <a:r>
              <a:rPr lang="en-US" dirty="0">
                <a:latin typeface="Century" panose="02040604050505020304" pitchFamily="18" charset="0"/>
              </a:rPr>
              <a:t>The overall Flare system consists of three parts:</a:t>
            </a:r>
          </a:p>
          <a:p>
            <a:pPr marL="342900" indent="-342900">
              <a:buAutoNum type="arabicPeriod"/>
            </a:pPr>
            <a:r>
              <a:rPr lang="en-US" dirty="0">
                <a:latin typeface="Century" panose="02040604050505020304" pitchFamily="18" charset="0"/>
              </a:rPr>
              <a:t>The first part is made of flare network and K.O.D inside MEKPCO plant. The second part is made of</a:t>
            </a:r>
          </a:p>
          <a:p>
            <a:pPr marL="0" indent="0">
              <a:buNone/>
            </a:pPr>
            <a:r>
              <a:rPr lang="en-US" dirty="0">
                <a:latin typeface="Century" panose="02040604050505020304" pitchFamily="18" charset="0"/>
              </a:rPr>
              <a:t> flare main pipes between the tie-in point of the plant and flare area at the northeast. The third part</a:t>
            </a:r>
          </a:p>
          <a:p>
            <a:pPr marL="0" indent="0">
              <a:buNone/>
            </a:pPr>
            <a:r>
              <a:rPr lang="en-US" dirty="0">
                <a:latin typeface="Century" panose="02040604050505020304" pitchFamily="18" charset="0"/>
              </a:rPr>
              <a:t> consists of flare stack package which will be located on the north mountain. The stack will be located at</a:t>
            </a:r>
          </a:p>
          <a:p>
            <a:pPr marL="0" indent="0">
              <a:buNone/>
            </a:pPr>
            <a:r>
              <a:rPr lang="en-US" dirty="0">
                <a:latin typeface="Century" panose="02040604050505020304" pitchFamily="18" charset="0"/>
              </a:rPr>
              <a:t> X:652388 , Y:3051685 , Z:135 .</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2. The flare main header approximate length is considered 2715 for hydraulic analysis implementation,</a:t>
            </a:r>
          </a:p>
          <a:p>
            <a:pPr marL="0" indent="0">
              <a:buNone/>
            </a:pPr>
            <a:r>
              <a:rPr lang="en-US" dirty="0">
                <a:latin typeface="Century" panose="02040604050505020304" pitchFamily="18" charset="0"/>
              </a:rPr>
              <a:t> including the flare piping length 305m between the starting point and the tie-in point in methanol</a:t>
            </a:r>
          </a:p>
          <a:p>
            <a:pPr marL="0" indent="0">
              <a:buNone/>
            </a:pPr>
            <a:r>
              <a:rPr lang="en-US" dirty="0">
                <a:latin typeface="Century" panose="02040604050505020304" pitchFamily="18" charset="0"/>
              </a:rPr>
              <a:t> plant and the flare piping length 2410 between the tie-in point and the actual flare site.</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3. For the flare piping routing , one stress expansion loop is set at about 60 m distance , about 27 stress </a:t>
            </a:r>
          </a:p>
          <a:p>
            <a:pPr marL="0" indent="0">
              <a:buNone/>
            </a:pPr>
            <a:r>
              <a:rPr lang="en-US" dirty="0">
                <a:latin typeface="Century" panose="02040604050505020304" pitchFamily="18" charset="0"/>
              </a:rPr>
              <a:t>expansion loops between the tie-in point and the flare stack.</a:t>
            </a:r>
          </a:p>
          <a:p>
            <a:pPr marL="0" indent="0">
              <a:buNone/>
            </a:pPr>
            <a:endParaRPr lang="en-US" dirty="0">
              <a:latin typeface="Century" panose="02040604050505020304" pitchFamily="18" charset="0"/>
            </a:endParaRPr>
          </a:p>
          <a:p>
            <a:pPr marL="342900" indent="-342900">
              <a:buAutoNum type="arabicPeriod"/>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6921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9" cy="6858000"/>
          </a:xfrm>
        </p:spPr>
        <p:txBody>
          <a:bodyPr>
            <a:normAutofit fontScale="92500" lnSpcReduction="10000"/>
          </a:bodyPr>
          <a:lstStyle/>
          <a:p>
            <a:pPr marL="0" indent="0">
              <a:buNone/>
            </a:pPr>
            <a:endParaRPr lang="en-US" dirty="0"/>
          </a:p>
          <a:p>
            <a:pPr marL="0" indent="0">
              <a:buNone/>
            </a:pPr>
            <a:r>
              <a:rPr lang="en-US" dirty="0"/>
              <a:t>2</a:t>
            </a:r>
            <a:r>
              <a:rPr lang="en-US" baseline="30000" dirty="0"/>
              <a:t>nd</a:t>
            </a:r>
            <a:r>
              <a:rPr lang="en-US" dirty="0"/>
              <a:t> Step: K.O.D Diameter and Length Sizing </a:t>
            </a:r>
          </a:p>
          <a:p>
            <a:pPr marL="0" indent="0">
              <a:buNone/>
            </a:pPr>
            <a:endParaRPr lang="en-US" dirty="0"/>
          </a:p>
          <a:p>
            <a:pPr marL="0" indent="0">
              <a:buNone/>
            </a:pPr>
            <a:endParaRPr lang="en-US" dirty="0"/>
          </a:p>
          <a:p>
            <a:pPr marL="342900" indent="-342900">
              <a:buAutoNum type="arabicPeriod"/>
            </a:pPr>
            <a:r>
              <a:rPr lang="en-US" dirty="0"/>
              <a:t>Assume Diameter and consider L= 2.5 or 3 D</a:t>
            </a:r>
          </a:p>
          <a:p>
            <a:pPr marL="0" indent="0">
              <a:buNone/>
            </a:pPr>
            <a:endParaRPr lang="en-US" dirty="0"/>
          </a:p>
          <a:p>
            <a:pPr marL="0" indent="0">
              <a:buNone/>
            </a:pPr>
            <a:r>
              <a:rPr lang="en-US" dirty="0"/>
              <a:t>2. Calculate AL and AT according to the following equation :</a:t>
            </a:r>
          </a:p>
          <a:p>
            <a:pPr marL="0" indent="0">
              <a:buNone/>
            </a:pPr>
            <a:endParaRPr lang="en-US" dirty="0"/>
          </a:p>
          <a:p>
            <a:pPr marL="0" indent="0">
              <a:buNone/>
            </a:pPr>
            <a:r>
              <a:rPr lang="en-US" dirty="0"/>
              <a:t>     A</a:t>
            </a:r>
            <a:r>
              <a:rPr lang="en-US" sz="1050" dirty="0"/>
              <a:t>L</a:t>
            </a:r>
            <a:r>
              <a:rPr lang="en-US" dirty="0"/>
              <a:t> = Q.t/(L.N)     A</a:t>
            </a:r>
            <a:r>
              <a:rPr lang="en-US" sz="1000" dirty="0"/>
              <a:t>T</a:t>
            </a:r>
            <a:r>
              <a:rPr lang="en-US" dirty="0"/>
              <a:t> = </a:t>
            </a:r>
            <a:r>
              <a:rPr lang="az-Cyrl-AZ" dirty="0">
                <a:latin typeface="Century"/>
              </a:rPr>
              <a:t>П</a:t>
            </a:r>
            <a:r>
              <a:rPr lang="en-US" dirty="0">
                <a:latin typeface="Century"/>
              </a:rPr>
              <a:t>(D^2)</a:t>
            </a:r>
            <a:r>
              <a:rPr lang="en-US" dirty="0"/>
              <a:t>/4      t = Hold-up time</a:t>
            </a:r>
          </a:p>
          <a:p>
            <a:pPr marL="0" indent="0">
              <a:buNone/>
            </a:pPr>
            <a:endParaRPr lang="en-US" dirty="0"/>
          </a:p>
          <a:p>
            <a:pPr marL="0" indent="0">
              <a:buNone/>
            </a:pPr>
            <a:r>
              <a:rPr lang="en-US" dirty="0"/>
              <a:t>3. Calculate A</a:t>
            </a:r>
            <a:r>
              <a:rPr lang="en-US" sz="1100" dirty="0"/>
              <a:t>L</a:t>
            </a:r>
            <a:r>
              <a:rPr lang="en-US" dirty="0"/>
              <a:t>/A</a:t>
            </a:r>
            <a:r>
              <a:rPr lang="en-US" sz="1050" dirty="0"/>
              <a:t>T</a:t>
            </a:r>
            <a:r>
              <a:rPr lang="en-US" dirty="0"/>
              <a:t> and calculate </a:t>
            </a:r>
            <a:r>
              <a:rPr lang="en-US" dirty="0" err="1"/>
              <a:t>h</a:t>
            </a:r>
            <a:r>
              <a:rPr lang="en-US" sz="1100" dirty="0" err="1"/>
              <a:t>L</a:t>
            </a:r>
            <a:r>
              <a:rPr lang="en-US" dirty="0"/>
              <a:t>/D from the following equation :</a:t>
            </a:r>
          </a:p>
          <a:p>
            <a:pPr marL="0" indent="0">
              <a:buNone/>
            </a:pPr>
            <a:endParaRPr lang="en-US" dirty="0"/>
          </a:p>
          <a:p>
            <a:pPr marL="0" indent="0">
              <a:buNone/>
            </a:pPr>
            <a:endParaRPr lang="en-US" dirty="0"/>
          </a:p>
          <a:p>
            <a:pPr marL="0" indent="0">
              <a:buNone/>
            </a:pPr>
            <a:r>
              <a:rPr lang="en-US" dirty="0"/>
              <a:t>4. Calculate </a:t>
            </a:r>
            <a:r>
              <a:rPr lang="en-US" dirty="0" err="1"/>
              <a:t>h</a:t>
            </a:r>
            <a:r>
              <a:rPr lang="en-US" sz="1100" dirty="0" err="1"/>
              <a:t>V</a:t>
            </a:r>
            <a:r>
              <a:rPr lang="en-US" dirty="0"/>
              <a:t> = D. ( 1 – </a:t>
            </a:r>
            <a:r>
              <a:rPr lang="en-US" dirty="0" err="1"/>
              <a:t>h</a:t>
            </a:r>
            <a:r>
              <a:rPr lang="en-US" sz="1100" dirty="0" err="1"/>
              <a:t>L</a:t>
            </a:r>
            <a:r>
              <a:rPr lang="en-US" dirty="0"/>
              <a:t>/D)</a:t>
            </a:r>
            <a:endParaRPr lang="en-US" sz="1050" dirty="0"/>
          </a:p>
          <a:p>
            <a:pPr marL="0" indent="0">
              <a:buNone/>
            </a:pPr>
            <a:endParaRPr lang="en-US" dirty="0"/>
          </a:p>
          <a:p>
            <a:pPr marL="0" indent="0">
              <a:buNone/>
            </a:pPr>
            <a:r>
              <a:rPr lang="en-US" dirty="0"/>
              <a:t>              </a:t>
            </a:r>
          </a:p>
          <a:p>
            <a:pPr marL="0" indent="0">
              <a:buNone/>
            </a:pPr>
            <a:endParaRPr lang="en-US" dirty="0"/>
          </a:p>
        </p:txBody>
      </p:sp>
      <p:pic>
        <p:nvPicPr>
          <p:cNvPr id="2050" name="Picture 2"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82" y="4773019"/>
            <a:ext cx="6514531" cy="390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99006851"/>
              </p:ext>
            </p:extLst>
          </p:nvPr>
        </p:nvGraphicFramePr>
        <p:xfrm>
          <a:off x="7342495" y="0"/>
          <a:ext cx="3889612" cy="6873051"/>
        </p:xfrm>
        <a:graphic>
          <a:graphicData uri="http://schemas.openxmlformats.org/drawingml/2006/table">
            <a:tbl>
              <a:tblPr firstRow="1" bandRow="1">
                <a:tableStyleId>{5C22544A-7EE6-4342-B048-85BDC9FD1C3A}</a:tableStyleId>
              </a:tblPr>
              <a:tblGrid>
                <a:gridCol w="1944806">
                  <a:extLst>
                    <a:ext uri="{9D8B030D-6E8A-4147-A177-3AD203B41FA5}">
                      <a16:colId xmlns:a16="http://schemas.microsoft.com/office/drawing/2014/main" val="20000"/>
                    </a:ext>
                  </a:extLst>
                </a:gridCol>
                <a:gridCol w="1944806">
                  <a:extLst>
                    <a:ext uri="{9D8B030D-6E8A-4147-A177-3AD203B41FA5}">
                      <a16:colId xmlns:a16="http://schemas.microsoft.com/office/drawing/2014/main" val="20001"/>
                    </a:ext>
                  </a:extLst>
                </a:gridCol>
              </a:tblGrid>
              <a:tr h="584137">
                <a:tc>
                  <a:txBody>
                    <a:bodyPr/>
                    <a:lstStyle/>
                    <a:p>
                      <a:pPr algn="ctr"/>
                      <a:r>
                        <a:rPr lang="en-US" dirty="0"/>
                        <a:t>Parameters</a:t>
                      </a:r>
                    </a:p>
                  </a:txBody>
                  <a:tcPr/>
                </a:tc>
                <a:tc>
                  <a:txBody>
                    <a:bodyPr/>
                    <a:lstStyle/>
                    <a:p>
                      <a:pPr algn="ctr"/>
                      <a:r>
                        <a:rPr lang="en-US" dirty="0"/>
                        <a:t>Values</a:t>
                      </a:r>
                    </a:p>
                  </a:txBody>
                  <a:tcPr/>
                </a:tc>
                <a:extLst>
                  <a:ext uri="{0D108BD9-81ED-4DB2-BD59-A6C34878D82A}">
                    <a16:rowId xmlns:a16="http://schemas.microsoft.com/office/drawing/2014/main" val="10000"/>
                  </a:ext>
                </a:extLst>
              </a:tr>
              <a:tr h="601659">
                <a:tc>
                  <a:txBody>
                    <a:bodyPr/>
                    <a:lstStyle/>
                    <a:p>
                      <a:pPr algn="ctr"/>
                      <a:r>
                        <a:rPr lang="en-US" dirty="0"/>
                        <a:t>Vapor</a:t>
                      </a:r>
                      <a:r>
                        <a:rPr lang="en-US" baseline="0" dirty="0"/>
                        <a:t> mass</a:t>
                      </a:r>
                    </a:p>
                    <a:p>
                      <a:pPr algn="ctr"/>
                      <a:r>
                        <a:rPr lang="en-US" baseline="0" dirty="0"/>
                        <a:t>kg/h</a:t>
                      </a:r>
                      <a:endParaRPr lang="en-US" dirty="0"/>
                    </a:p>
                  </a:txBody>
                  <a:tcPr/>
                </a:tc>
                <a:tc>
                  <a:txBody>
                    <a:bodyPr/>
                    <a:lstStyle/>
                    <a:p>
                      <a:pPr algn="ctr"/>
                      <a:r>
                        <a:rPr lang="en-US" dirty="0"/>
                        <a:t>510000</a:t>
                      </a:r>
                    </a:p>
                  </a:txBody>
                  <a:tcPr/>
                </a:tc>
                <a:extLst>
                  <a:ext uri="{0D108BD9-81ED-4DB2-BD59-A6C34878D82A}">
                    <a16:rowId xmlns:a16="http://schemas.microsoft.com/office/drawing/2014/main" val="10001"/>
                  </a:ext>
                </a:extLst>
              </a:tr>
              <a:tr h="601659">
                <a:tc>
                  <a:txBody>
                    <a:bodyPr/>
                    <a:lstStyle/>
                    <a:p>
                      <a:pPr algn="ctr"/>
                      <a:r>
                        <a:rPr lang="en-US" dirty="0"/>
                        <a:t>Liquid mass</a:t>
                      </a:r>
                    </a:p>
                    <a:p>
                      <a:pPr algn="ctr"/>
                      <a:r>
                        <a:rPr lang="en-US" dirty="0"/>
                        <a:t>kg/h</a:t>
                      </a:r>
                    </a:p>
                  </a:txBody>
                  <a:tcPr/>
                </a:tc>
                <a:tc>
                  <a:txBody>
                    <a:bodyPr/>
                    <a:lstStyle/>
                    <a:p>
                      <a:pPr algn="ctr"/>
                      <a:r>
                        <a:rPr lang="en-US" dirty="0"/>
                        <a:t>30000</a:t>
                      </a:r>
                    </a:p>
                  </a:txBody>
                  <a:tcPr/>
                </a:tc>
                <a:extLst>
                  <a:ext uri="{0D108BD9-81ED-4DB2-BD59-A6C34878D82A}">
                    <a16:rowId xmlns:a16="http://schemas.microsoft.com/office/drawing/2014/main" val="10002"/>
                  </a:ext>
                </a:extLst>
              </a:tr>
              <a:tr h="601659">
                <a:tc>
                  <a:txBody>
                    <a:bodyPr/>
                    <a:lstStyle/>
                    <a:p>
                      <a:pPr algn="ctr"/>
                      <a:r>
                        <a:rPr lang="el-GR" dirty="0">
                          <a:latin typeface="Century"/>
                        </a:rPr>
                        <a:t>ρ</a:t>
                      </a:r>
                      <a:r>
                        <a:rPr lang="en-US" dirty="0">
                          <a:latin typeface="Century"/>
                        </a:rPr>
                        <a:t>v</a:t>
                      </a:r>
                    </a:p>
                    <a:p>
                      <a:pPr algn="ctr"/>
                      <a:r>
                        <a:rPr lang="en-US" dirty="0"/>
                        <a:t>Kg/m3</a:t>
                      </a:r>
                    </a:p>
                  </a:txBody>
                  <a:tcPr/>
                </a:tc>
                <a:tc>
                  <a:txBody>
                    <a:bodyPr/>
                    <a:lstStyle/>
                    <a:p>
                      <a:pPr algn="ctr"/>
                      <a:r>
                        <a:rPr lang="en-US" dirty="0"/>
                        <a:t>6.8</a:t>
                      </a:r>
                    </a:p>
                  </a:txBody>
                  <a:tcPr/>
                </a:tc>
                <a:extLst>
                  <a:ext uri="{0D108BD9-81ED-4DB2-BD59-A6C34878D82A}">
                    <a16:rowId xmlns:a16="http://schemas.microsoft.com/office/drawing/2014/main" val="10003"/>
                  </a:ext>
                </a:extLst>
              </a:tr>
              <a:tr h="6016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a:latin typeface="Century"/>
                        </a:rPr>
                        <a:t>ρ</a:t>
                      </a:r>
                      <a:r>
                        <a:rPr lang="en-US" dirty="0">
                          <a:latin typeface="Century"/>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Kg/m3</a:t>
                      </a:r>
                    </a:p>
                  </a:txBody>
                  <a:tcPr/>
                </a:tc>
                <a:tc>
                  <a:txBody>
                    <a:bodyPr/>
                    <a:lstStyle/>
                    <a:p>
                      <a:pPr algn="ctr"/>
                      <a:r>
                        <a:rPr lang="en-US" dirty="0"/>
                        <a:t>990</a:t>
                      </a:r>
                    </a:p>
                  </a:txBody>
                  <a:tcPr/>
                </a:tc>
                <a:extLst>
                  <a:ext uri="{0D108BD9-81ED-4DB2-BD59-A6C34878D82A}">
                    <a16:rowId xmlns:a16="http://schemas.microsoft.com/office/drawing/2014/main" val="10004"/>
                  </a:ext>
                </a:extLst>
              </a:tr>
              <a:tr h="601659">
                <a:tc>
                  <a:txBody>
                    <a:bodyPr/>
                    <a:lstStyle/>
                    <a:p>
                      <a:pPr algn="ctr"/>
                      <a:r>
                        <a:rPr lang="en-US" dirty="0" err="1"/>
                        <a:t>Dp</a:t>
                      </a:r>
                      <a:endParaRPr lang="en-US" dirty="0"/>
                    </a:p>
                    <a:p>
                      <a:pPr algn="ctr"/>
                      <a:r>
                        <a:rPr lang="en-US" dirty="0"/>
                        <a:t>um</a:t>
                      </a:r>
                    </a:p>
                  </a:txBody>
                  <a:tcPr/>
                </a:tc>
                <a:tc>
                  <a:txBody>
                    <a:bodyPr/>
                    <a:lstStyle/>
                    <a:p>
                      <a:pPr algn="ctr"/>
                      <a:r>
                        <a:rPr lang="en-US" dirty="0"/>
                        <a:t>300</a:t>
                      </a:r>
                    </a:p>
                  </a:txBody>
                  <a:tcPr/>
                </a:tc>
                <a:extLst>
                  <a:ext uri="{0D108BD9-81ED-4DB2-BD59-A6C34878D82A}">
                    <a16:rowId xmlns:a16="http://schemas.microsoft.com/office/drawing/2014/main" val="10005"/>
                  </a:ext>
                </a:extLst>
              </a:tr>
              <a:tr h="601659">
                <a:tc>
                  <a:txBody>
                    <a:bodyPr/>
                    <a:lstStyle/>
                    <a:p>
                      <a:pPr algn="ctr"/>
                      <a:r>
                        <a:rPr lang="en-US" dirty="0"/>
                        <a:t>Hold-up time</a:t>
                      </a:r>
                    </a:p>
                    <a:p>
                      <a:pPr algn="ctr"/>
                      <a:r>
                        <a:rPr lang="en-US" dirty="0"/>
                        <a:t>minute</a:t>
                      </a:r>
                    </a:p>
                  </a:txBody>
                  <a:tcPr/>
                </a:tc>
                <a:tc>
                  <a:txBody>
                    <a:bodyPr/>
                    <a:lstStyle/>
                    <a:p>
                      <a:pPr algn="ctr"/>
                      <a:r>
                        <a:rPr lang="en-US" dirty="0"/>
                        <a:t>30</a:t>
                      </a:r>
                    </a:p>
                  </a:txBody>
                  <a:tcPr/>
                </a:tc>
                <a:extLst>
                  <a:ext uri="{0D108BD9-81ED-4DB2-BD59-A6C34878D82A}">
                    <a16:rowId xmlns:a16="http://schemas.microsoft.com/office/drawing/2014/main" val="10006"/>
                  </a:ext>
                </a:extLst>
              </a:tr>
              <a:tr h="584137">
                <a:tc>
                  <a:txBody>
                    <a:bodyPr/>
                    <a:lstStyle/>
                    <a:p>
                      <a:pPr algn="ctr"/>
                      <a:r>
                        <a:rPr lang="en-US" dirty="0"/>
                        <a:t>L/D</a:t>
                      </a:r>
                    </a:p>
                  </a:txBody>
                  <a:tcPr/>
                </a:tc>
                <a:tc>
                  <a:txBody>
                    <a:bodyPr/>
                    <a:lstStyle/>
                    <a:p>
                      <a:pPr algn="ctr"/>
                      <a:r>
                        <a:rPr lang="en-US" dirty="0"/>
                        <a:t>3</a:t>
                      </a:r>
                    </a:p>
                  </a:txBody>
                  <a:tcPr/>
                </a:tc>
                <a:extLst>
                  <a:ext uri="{0D108BD9-81ED-4DB2-BD59-A6C34878D82A}">
                    <a16:rowId xmlns:a16="http://schemas.microsoft.com/office/drawing/2014/main" val="10007"/>
                  </a:ext>
                </a:extLst>
              </a:tr>
              <a:tr h="584137">
                <a:tc>
                  <a:txBody>
                    <a:bodyPr/>
                    <a:lstStyle/>
                    <a:p>
                      <a:pPr algn="ctr"/>
                      <a:r>
                        <a:rPr lang="en-US" dirty="0"/>
                        <a:t>D</a:t>
                      </a:r>
                    </a:p>
                    <a:p>
                      <a:pPr algn="ctr"/>
                      <a:r>
                        <a:rPr lang="en-US" sz="1800" dirty="0"/>
                        <a:t>meter</a:t>
                      </a:r>
                    </a:p>
                  </a:txBody>
                  <a:tcPr/>
                </a:tc>
                <a:tc>
                  <a:txBody>
                    <a:bodyPr/>
                    <a:lstStyle/>
                    <a:p>
                      <a:pPr algn="ctr"/>
                      <a:r>
                        <a:rPr lang="en-US" dirty="0"/>
                        <a:t>3.5</a:t>
                      </a:r>
                    </a:p>
                  </a:txBody>
                  <a:tcPr/>
                </a:tc>
                <a:extLst>
                  <a:ext uri="{0D108BD9-81ED-4DB2-BD59-A6C34878D82A}">
                    <a16:rowId xmlns:a16="http://schemas.microsoft.com/office/drawing/2014/main" val="10008"/>
                  </a:ext>
                </a:extLst>
              </a:tr>
              <a:tr h="584137">
                <a:tc>
                  <a:txBody>
                    <a:bodyPr/>
                    <a:lstStyle/>
                    <a:p>
                      <a:pPr algn="ctr"/>
                      <a:r>
                        <a:rPr lang="en-US" dirty="0"/>
                        <a:t>L</a:t>
                      </a:r>
                    </a:p>
                    <a:p>
                      <a:pPr algn="ctr"/>
                      <a:r>
                        <a:rPr lang="en-US" sz="1800" dirty="0"/>
                        <a:t>meter</a:t>
                      </a:r>
                    </a:p>
                  </a:txBody>
                  <a:tcPr/>
                </a:tc>
                <a:tc>
                  <a:txBody>
                    <a:bodyPr/>
                    <a:lstStyle/>
                    <a:p>
                      <a:pPr algn="ctr"/>
                      <a:r>
                        <a:rPr lang="en-US" dirty="0"/>
                        <a:t>10.5</a:t>
                      </a:r>
                    </a:p>
                  </a:txBody>
                  <a:tcPr/>
                </a:tc>
                <a:extLst>
                  <a:ext uri="{0D108BD9-81ED-4DB2-BD59-A6C34878D82A}">
                    <a16:rowId xmlns:a16="http://schemas.microsoft.com/office/drawing/2014/main" val="10009"/>
                  </a:ext>
                </a:extLst>
              </a:tr>
              <a:tr h="584137">
                <a:tc>
                  <a:txBody>
                    <a:bodyPr/>
                    <a:lstStyle/>
                    <a:p>
                      <a:pPr algn="ctr"/>
                      <a:endParaRPr lang="en-US" sz="1200" dirty="0"/>
                    </a:p>
                  </a:txBody>
                  <a:tcPr/>
                </a:tc>
                <a:tc>
                  <a:txBody>
                    <a:bodyPr/>
                    <a:lstStyle/>
                    <a:p>
                      <a:pPr algn="ct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66832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9" cy="6858000"/>
          </a:xfrm>
        </p:spPr>
        <p:txBody>
          <a:bodyPr/>
          <a:lstStyle/>
          <a:p>
            <a:pPr marL="0" indent="0" algn="ctr">
              <a:buNone/>
            </a:pPr>
            <a:endParaRPr lang="en-US" dirty="0"/>
          </a:p>
          <a:p>
            <a:pPr marL="0" indent="0" algn="ctr">
              <a:buNone/>
            </a:pPr>
            <a:r>
              <a:rPr lang="en-US" dirty="0"/>
              <a:t>5. Calculate </a:t>
            </a:r>
            <a:r>
              <a:rPr lang="en-US" dirty="0" err="1"/>
              <a:t>u</a:t>
            </a:r>
            <a:r>
              <a:rPr lang="en-US" sz="1200" dirty="0" err="1"/>
              <a:t>c</a:t>
            </a:r>
            <a:r>
              <a:rPr lang="en-US" dirty="0"/>
              <a:t> by following equation:</a:t>
            </a:r>
          </a:p>
          <a:p>
            <a:pPr marL="0" indent="0">
              <a:buNone/>
            </a:pPr>
            <a:endParaRPr lang="en-US" dirty="0"/>
          </a:p>
        </p:txBody>
      </p:sp>
      <p:pic>
        <p:nvPicPr>
          <p:cNvPr id="4" name="Picture 3"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60" y="1009934"/>
            <a:ext cx="8624744" cy="562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6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00346" cy="6858000"/>
          </a:xfrm>
        </p:spPr>
        <p:txBody>
          <a:bodyPr/>
          <a:lstStyle/>
          <a:p>
            <a:pPr marL="0" indent="0">
              <a:buNone/>
            </a:pPr>
            <a:endParaRPr lang="en-US" dirty="0"/>
          </a:p>
          <a:p>
            <a:pPr marL="0" indent="0">
              <a:buNone/>
            </a:pPr>
            <a:r>
              <a:rPr lang="en-US" dirty="0">
                <a:latin typeface="Century" panose="02040604050505020304" pitchFamily="18" charset="0"/>
              </a:rPr>
              <a:t>6. Calculate </a:t>
            </a:r>
            <a:r>
              <a:rPr lang="el-GR" dirty="0">
                <a:latin typeface="Century" panose="02040604050505020304" pitchFamily="18" charset="0"/>
              </a:rPr>
              <a:t>φ</a:t>
            </a:r>
            <a:r>
              <a:rPr lang="en-US" dirty="0">
                <a:latin typeface="Century" panose="02040604050505020304" pitchFamily="18" charset="0"/>
              </a:rPr>
              <a:t> = </a:t>
            </a:r>
            <a:r>
              <a:rPr lang="en-US" dirty="0" err="1">
                <a:latin typeface="Century" panose="02040604050505020304" pitchFamily="18" charset="0"/>
              </a:rPr>
              <a:t>hv</a:t>
            </a:r>
            <a:r>
              <a:rPr lang="en-US" dirty="0">
                <a:latin typeface="Century" panose="02040604050505020304" pitchFamily="18" charset="0"/>
              </a:rPr>
              <a:t>/</a:t>
            </a:r>
            <a:r>
              <a:rPr lang="en-US" dirty="0" err="1">
                <a:latin typeface="Century" panose="02040604050505020304" pitchFamily="18" charset="0"/>
              </a:rPr>
              <a:t>uc</a:t>
            </a: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7. Calculate A</a:t>
            </a:r>
            <a:r>
              <a:rPr lang="en-US" sz="1100" dirty="0">
                <a:latin typeface="Century" panose="02040604050505020304" pitchFamily="18" charset="0"/>
              </a:rPr>
              <a:t>V</a:t>
            </a:r>
            <a:r>
              <a:rPr lang="en-US" dirty="0">
                <a:latin typeface="Century" panose="02040604050505020304" pitchFamily="18" charset="0"/>
              </a:rPr>
              <a:t> = A</a:t>
            </a:r>
            <a:r>
              <a:rPr lang="en-US" sz="1100" dirty="0">
                <a:latin typeface="Century" panose="02040604050505020304" pitchFamily="18" charset="0"/>
              </a:rPr>
              <a:t>T</a:t>
            </a:r>
            <a:r>
              <a:rPr lang="en-US" dirty="0">
                <a:latin typeface="Century" panose="02040604050505020304" pitchFamily="18" charset="0"/>
              </a:rPr>
              <a:t>-A</a:t>
            </a:r>
            <a:r>
              <a:rPr lang="en-US" sz="1100" dirty="0">
                <a:latin typeface="Century" panose="02040604050505020304" pitchFamily="18" charset="0"/>
              </a:rPr>
              <a:t>L</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8. Calculate </a:t>
            </a:r>
            <a:r>
              <a:rPr lang="en-US" dirty="0" err="1">
                <a:latin typeface="Century" panose="02040604050505020304" pitchFamily="18" charset="0"/>
              </a:rPr>
              <a:t>U</a:t>
            </a:r>
            <a:r>
              <a:rPr lang="en-US" sz="1200" dirty="0" err="1">
                <a:latin typeface="Century" panose="02040604050505020304" pitchFamily="18" charset="0"/>
              </a:rPr>
              <a:t>v</a:t>
            </a:r>
            <a:r>
              <a:rPr lang="en-US" dirty="0">
                <a:latin typeface="Century" panose="02040604050505020304" pitchFamily="18" charset="0"/>
              </a:rPr>
              <a:t> = Qv / (</a:t>
            </a:r>
            <a:r>
              <a:rPr lang="en-US" dirty="0" err="1">
                <a:latin typeface="Century" panose="02040604050505020304" pitchFamily="18" charset="0"/>
              </a:rPr>
              <a:t>A</a:t>
            </a:r>
            <a:r>
              <a:rPr lang="en-US" sz="1200" dirty="0" err="1">
                <a:latin typeface="Century" panose="02040604050505020304" pitchFamily="18" charset="0"/>
              </a:rPr>
              <a:t>v</a:t>
            </a:r>
            <a:r>
              <a:rPr lang="en-US" dirty="0" err="1">
                <a:latin typeface="Century" panose="02040604050505020304" pitchFamily="18" charset="0"/>
              </a:rPr>
              <a:t>.N</a:t>
            </a:r>
            <a:r>
              <a:rPr lang="en-US" dirty="0">
                <a:latin typeface="Century" panose="02040604050505020304" pitchFamily="18" charset="0"/>
              </a:rPr>
              <a:t>)</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9. Calculate </a:t>
            </a:r>
            <a:r>
              <a:rPr lang="en-US" dirty="0" err="1">
                <a:latin typeface="Century" panose="02040604050505020304" pitchFamily="18" charset="0"/>
              </a:rPr>
              <a:t>L</a:t>
            </a:r>
            <a:r>
              <a:rPr lang="en-US" sz="1100" dirty="0" err="1">
                <a:latin typeface="Century" panose="02040604050505020304" pitchFamily="18" charset="0"/>
              </a:rPr>
              <a:t>req</a:t>
            </a:r>
            <a:r>
              <a:rPr lang="en-US" sz="1100" dirty="0">
                <a:latin typeface="Century" panose="02040604050505020304" pitchFamily="18" charset="0"/>
              </a:rPr>
              <a:t> </a:t>
            </a:r>
            <a:r>
              <a:rPr lang="en-US" dirty="0">
                <a:latin typeface="Century" panose="02040604050505020304" pitchFamily="18" charset="0"/>
              </a:rPr>
              <a:t>= </a:t>
            </a:r>
            <a:r>
              <a:rPr lang="en-US" dirty="0" err="1">
                <a:latin typeface="Century" panose="02040604050505020304" pitchFamily="18" charset="0"/>
              </a:rPr>
              <a:t>U</a:t>
            </a:r>
            <a:r>
              <a:rPr lang="en-US" sz="1200" dirty="0" err="1">
                <a:latin typeface="Century" panose="02040604050505020304" pitchFamily="18" charset="0"/>
              </a:rPr>
              <a:t>v</a:t>
            </a:r>
            <a:r>
              <a:rPr lang="en-US" dirty="0">
                <a:latin typeface="Century" panose="02040604050505020304" pitchFamily="18" charset="0"/>
              </a:rPr>
              <a:t>. </a:t>
            </a:r>
            <a:r>
              <a:rPr lang="el-GR" dirty="0">
                <a:latin typeface="Century" panose="02040604050505020304" pitchFamily="18" charset="0"/>
              </a:rPr>
              <a:t>φ</a:t>
            </a:r>
            <a:r>
              <a:rPr lang="en-US" dirty="0">
                <a:latin typeface="Century" panose="02040604050505020304" pitchFamily="18" charset="0"/>
              </a:rPr>
              <a:t> .N</a:t>
            </a:r>
          </a:p>
        </p:txBody>
      </p:sp>
      <p:graphicFrame>
        <p:nvGraphicFramePr>
          <p:cNvPr id="4" name="Table 3"/>
          <p:cNvGraphicFramePr>
            <a:graphicFrameLocks noGrp="1"/>
          </p:cNvGraphicFramePr>
          <p:nvPr>
            <p:extLst>
              <p:ext uri="{D42A27DB-BD31-4B8C-83A1-F6EECF244321}">
                <p14:modId xmlns:p14="http://schemas.microsoft.com/office/powerpoint/2010/main" val="2034408824"/>
              </p:ext>
            </p:extLst>
          </p:nvPr>
        </p:nvGraphicFramePr>
        <p:xfrm>
          <a:off x="3314889" y="0"/>
          <a:ext cx="4136790" cy="6632813"/>
        </p:xfrm>
        <a:graphic>
          <a:graphicData uri="http://schemas.openxmlformats.org/drawingml/2006/table">
            <a:tbl>
              <a:tblPr firstRow="1" bandRow="1">
                <a:tableStyleId>{5C22544A-7EE6-4342-B048-85BDC9FD1C3A}</a:tableStyleId>
              </a:tblPr>
              <a:tblGrid>
                <a:gridCol w="2068395">
                  <a:extLst>
                    <a:ext uri="{9D8B030D-6E8A-4147-A177-3AD203B41FA5}">
                      <a16:colId xmlns:a16="http://schemas.microsoft.com/office/drawing/2014/main" val="20000"/>
                    </a:ext>
                  </a:extLst>
                </a:gridCol>
                <a:gridCol w="2068395">
                  <a:extLst>
                    <a:ext uri="{9D8B030D-6E8A-4147-A177-3AD203B41FA5}">
                      <a16:colId xmlns:a16="http://schemas.microsoft.com/office/drawing/2014/main" val="20001"/>
                    </a:ext>
                  </a:extLst>
                </a:gridCol>
              </a:tblGrid>
              <a:tr h="540727">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664771">
                <a:tc>
                  <a:txBody>
                    <a:bodyPr/>
                    <a:lstStyle/>
                    <a:p>
                      <a:pPr algn="ctr"/>
                      <a:r>
                        <a:rPr lang="en-US" dirty="0"/>
                        <a:t>A</a:t>
                      </a:r>
                      <a:r>
                        <a:rPr lang="en-US" sz="1200" dirty="0"/>
                        <a:t>L</a:t>
                      </a:r>
                    </a:p>
                    <a:p>
                      <a:pPr algn="ctr"/>
                      <a:endParaRPr lang="en-US" dirty="0"/>
                    </a:p>
                  </a:txBody>
                  <a:tcPr/>
                </a:tc>
                <a:tc>
                  <a:txBody>
                    <a:bodyPr/>
                    <a:lstStyle/>
                    <a:p>
                      <a:pPr algn="ctr"/>
                      <a:r>
                        <a:rPr lang="en-US" dirty="0"/>
                        <a:t>1.44</a:t>
                      </a:r>
                    </a:p>
                  </a:txBody>
                  <a:tcPr/>
                </a:tc>
                <a:extLst>
                  <a:ext uri="{0D108BD9-81ED-4DB2-BD59-A6C34878D82A}">
                    <a16:rowId xmlns:a16="http://schemas.microsoft.com/office/drawing/2014/main" val="10001"/>
                  </a:ext>
                </a:extLst>
              </a:tr>
              <a:tr h="595318">
                <a:tc>
                  <a:txBody>
                    <a:bodyPr/>
                    <a:lstStyle/>
                    <a:p>
                      <a:pPr algn="ctr"/>
                      <a:r>
                        <a:rPr lang="en-US" dirty="0"/>
                        <a:t>A</a:t>
                      </a:r>
                      <a:r>
                        <a:rPr lang="en-US" sz="1200" dirty="0"/>
                        <a:t>T</a:t>
                      </a:r>
                      <a:endParaRPr lang="en-US" dirty="0"/>
                    </a:p>
                  </a:txBody>
                  <a:tcPr/>
                </a:tc>
                <a:tc>
                  <a:txBody>
                    <a:bodyPr/>
                    <a:lstStyle/>
                    <a:p>
                      <a:pPr algn="ctr"/>
                      <a:r>
                        <a:rPr lang="en-US" dirty="0"/>
                        <a:t>9.62</a:t>
                      </a:r>
                    </a:p>
                  </a:txBody>
                  <a:tcPr/>
                </a:tc>
                <a:extLst>
                  <a:ext uri="{0D108BD9-81ED-4DB2-BD59-A6C34878D82A}">
                    <a16:rowId xmlns:a16="http://schemas.microsoft.com/office/drawing/2014/main" val="10002"/>
                  </a:ext>
                </a:extLst>
              </a:tr>
              <a:tr h="595318">
                <a:tc>
                  <a:txBody>
                    <a:bodyPr/>
                    <a:lstStyle/>
                    <a:p>
                      <a:pPr algn="ctr"/>
                      <a:r>
                        <a:rPr lang="en-US" dirty="0"/>
                        <a:t>A</a:t>
                      </a:r>
                      <a:r>
                        <a:rPr lang="en-US" sz="1200" dirty="0"/>
                        <a:t>L</a:t>
                      </a:r>
                      <a:r>
                        <a:rPr lang="en-US" dirty="0"/>
                        <a:t>/A</a:t>
                      </a:r>
                      <a:r>
                        <a:rPr lang="en-US" sz="1200" dirty="0"/>
                        <a:t>T</a:t>
                      </a:r>
                      <a:endParaRPr lang="en-US" dirty="0"/>
                    </a:p>
                  </a:txBody>
                  <a:tcPr/>
                </a:tc>
                <a:tc>
                  <a:txBody>
                    <a:bodyPr/>
                    <a:lstStyle/>
                    <a:p>
                      <a:pPr algn="ctr"/>
                      <a:r>
                        <a:rPr lang="en-US" dirty="0"/>
                        <a:t>0.15</a:t>
                      </a:r>
                    </a:p>
                  </a:txBody>
                  <a:tcPr/>
                </a:tc>
                <a:extLst>
                  <a:ext uri="{0D108BD9-81ED-4DB2-BD59-A6C34878D82A}">
                    <a16:rowId xmlns:a16="http://schemas.microsoft.com/office/drawing/2014/main" val="10003"/>
                  </a:ext>
                </a:extLst>
              </a:tr>
              <a:tr h="595318">
                <a:tc>
                  <a:txBody>
                    <a:bodyPr/>
                    <a:lstStyle/>
                    <a:p>
                      <a:pPr algn="ctr"/>
                      <a:r>
                        <a:rPr lang="en-US" dirty="0" err="1"/>
                        <a:t>h</a:t>
                      </a:r>
                      <a:r>
                        <a:rPr lang="en-US" sz="1100" dirty="0" err="1"/>
                        <a:t>L</a:t>
                      </a:r>
                      <a:r>
                        <a:rPr lang="en-US" dirty="0"/>
                        <a:t>/D</a:t>
                      </a:r>
                    </a:p>
                  </a:txBody>
                  <a:tcPr/>
                </a:tc>
                <a:tc>
                  <a:txBody>
                    <a:bodyPr/>
                    <a:lstStyle/>
                    <a:p>
                      <a:pPr algn="ctr"/>
                      <a:r>
                        <a:rPr lang="en-US" dirty="0"/>
                        <a:t>0.21</a:t>
                      </a:r>
                    </a:p>
                  </a:txBody>
                  <a:tcPr/>
                </a:tc>
                <a:extLst>
                  <a:ext uri="{0D108BD9-81ED-4DB2-BD59-A6C34878D82A}">
                    <a16:rowId xmlns:a16="http://schemas.microsoft.com/office/drawing/2014/main" val="10004"/>
                  </a:ext>
                </a:extLst>
              </a:tr>
              <a:tr h="664771">
                <a:tc>
                  <a:txBody>
                    <a:bodyPr/>
                    <a:lstStyle/>
                    <a:p>
                      <a:pPr algn="ctr"/>
                      <a:r>
                        <a:rPr lang="en-US" dirty="0"/>
                        <a:t>ERROR</a:t>
                      </a:r>
                    </a:p>
                  </a:txBody>
                  <a:tcPr/>
                </a:tc>
                <a:tc>
                  <a:txBody>
                    <a:bodyPr/>
                    <a:lstStyle/>
                    <a:p>
                      <a:pPr algn="ctr"/>
                      <a:r>
                        <a:rPr lang="en-US" dirty="0"/>
                        <a:t>Goal Seek</a:t>
                      </a:r>
                    </a:p>
                    <a:p>
                      <a:pPr algn="ctr"/>
                      <a:r>
                        <a:rPr lang="en-US" dirty="0"/>
                        <a:t>Function</a:t>
                      </a:r>
                    </a:p>
                  </a:txBody>
                  <a:tcPr/>
                </a:tc>
                <a:extLst>
                  <a:ext uri="{0D108BD9-81ED-4DB2-BD59-A6C34878D82A}">
                    <a16:rowId xmlns:a16="http://schemas.microsoft.com/office/drawing/2014/main" val="10005"/>
                  </a:ext>
                </a:extLst>
              </a:tr>
              <a:tr h="595318">
                <a:tc>
                  <a:txBody>
                    <a:bodyPr/>
                    <a:lstStyle/>
                    <a:p>
                      <a:pPr algn="ctr"/>
                      <a:r>
                        <a:rPr lang="en-US" dirty="0" err="1"/>
                        <a:t>h</a:t>
                      </a:r>
                      <a:r>
                        <a:rPr lang="en-US" sz="1100" dirty="0" err="1"/>
                        <a:t>V</a:t>
                      </a:r>
                      <a:r>
                        <a:rPr lang="en-US" dirty="0"/>
                        <a:t>/D</a:t>
                      </a:r>
                    </a:p>
                  </a:txBody>
                  <a:tcPr/>
                </a:tc>
                <a:tc>
                  <a:txBody>
                    <a:bodyPr/>
                    <a:lstStyle/>
                    <a:p>
                      <a:pPr algn="ctr"/>
                      <a:r>
                        <a:rPr lang="en-US" dirty="0"/>
                        <a:t>0.79</a:t>
                      </a:r>
                    </a:p>
                  </a:txBody>
                  <a:tcPr/>
                </a:tc>
                <a:extLst>
                  <a:ext uri="{0D108BD9-81ED-4DB2-BD59-A6C34878D82A}">
                    <a16:rowId xmlns:a16="http://schemas.microsoft.com/office/drawing/2014/main" val="10006"/>
                  </a:ext>
                </a:extLst>
              </a:tr>
              <a:tr h="595318">
                <a:tc>
                  <a:txBody>
                    <a:bodyPr/>
                    <a:lstStyle/>
                    <a:p>
                      <a:pPr algn="ctr"/>
                      <a:r>
                        <a:rPr lang="en-US" dirty="0" err="1"/>
                        <a:t>h</a:t>
                      </a:r>
                      <a:r>
                        <a:rPr lang="en-US" sz="1100" dirty="0" err="1"/>
                        <a:t>V</a:t>
                      </a:r>
                      <a:endParaRPr lang="en-US" dirty="0"/>
                    </a:p>
                  </a:txBody>
                  <a:tcPr/>
                </a:tc>
                <a:tc>
                  <a:txBody>
                    <a:bodyPr/>
                    <a:lstStyle/>
                    <a:p>
                      <a:pPr algn="ctr"/>
                      <a:r>
                        <a:rPr lang="en-US" dirty="0"/>
                        <a:t>2.77</a:t>
                      </a:r>
                    </a:p>
                  </a:txBody>
                  <a:tcPr/>
                </a:tc>
                <a:extLst>
                  <a:ext uri="{0D108BD9-81ED-4DB2-BD59-A6C34878D82A}">
                    <a16:rowId xmlns:a16="http://schemas.microsoft.com/office/drawing/2014/main" val="10007"/>
                  </a:ext>
                </a:extLst>
              </a:tr>
              <a:tr h="595318">
                <a:tc>
                  <a:txBody>
                    <a:bodyPr/>
                    <a:lstStyle/>
                    <a:p>
                      <a:pPr algn="ctr"/>
                      <a:r>
                        <a:rPr lang="en-US" dirty="0" err="1"/>
                        <a:t>Uc</a:t>
                      </a:r>
                      <a:endParaRPr lang="en-US" dirty="0"/>
                    </a:p>
                  </a:txBody>
                  <a:tcPr/>
                </a:tc>
                <a:tc>
                  <a:txBody>
                    <a:bodyPr/>
                    <a:lstStyle/>
                    <a:p>
                      <a:pPr algn="ctr"/>
                      <a:r>
                        <a:rPr lang="en-US" dirty="0"/>
                        <a:t>0.75</a:t>
                      </a:r>
                    </a:p>
                  </a:txBody>
                  <a:tcPr/>
                </a:tc>
                <a:extLst>
                  <a:ext uri="{0D108BD9-81ED-4DB2-BD59-A6C34878D82A}">
                    <a16:rowId xmlns:a16="http://schemas.microsoft.com/office/drawing/2014/main" val="10008"/>
                  </a:ext>
                </a:extLst>
              </a:tr>
              <a:tr h="595318">
                <a:tc>
                  <a:txBody>
                    <a:bodyPr/>
                    <a:lstStyle/>
                    <a:p>
                      <a:pPr algn="ctr"/>
                      <a:r>
                        <a:rPr lang="el-GR" dirty="0">
                          <a:latin typeface="Century" panose="02040604050505020304" pitchFamily="18" charset="0"/>
                        </a:rPr>
                        <a:t>φ</a:t>
                      </a:r>
                      <a:endParaRPr lang="en-US" dirty="0"/>
                    </a:p>
                  </a:txBody>
                  <a:tcPr/>
                </a:tc>
                <a:tc>
                  <a:txBody>
                    <a:bodyPr/>
                    <a:lstStyle/>
                    <a:p>
                      <a:pPr algn="ctr"/>
                      <a:r>
                        <a:rPr lang="en-US" dirty="0"/>
                        <a:t>3.7</a:t>
                      </a:r>
                    </a:p>
                  </a:txBody>
                  <a:tcPr/>
                </a:tc>
                <a:extLst>
                  <a:ext uri="{0D108BD9-81ED-4DB2-BD59-A6C34878D82A}">
                    <a16:rowId xmlns:a16="http://schemas.microsoft.com/office/drawing/2014/main" val="10009"/>
                  </a:ext>
                </a:extLst>
              </a:tr>
              <a:tr h="595318">
                <a:tc>
                  <a:txBody>
                    <a:bodyPr/>
                    <a:lstStyle/>
                    <a:p>
                      <a:pPr algn="ctr"/>
                      <a:r>
                        <a:rPr lang="en-US" dirty="0">
                          <a:latin typeface="Century" panose="02040604050505020304" pitchFamily="18" charset="0"/>
                        </a:rPr>
                        <a:t>A</a:t>
                      </a:r>
                      <a:r>
                        <a:rPr lang="en-US" sz="1100" dirty="0">
                          <a:latin typeface="Century" panose="02040604050505020304" pitchFamily="18" charset="0"/>
                        </a:rPr>
                        <a:t>V</a:t>
                      </a:r>
                      <a:endParaRPr lang="en-US" dirty="0"/>
                    </a:p>
                  </a:txBody>
                  <a:tcPr/>
                </a:tc>
                <a:tc>
                  <a:txBody>
                    <a:bodyPr/>
                    <a:lstStyle/>
                    <a:p>
                      <a:pPr algn="ctr"/>
                      <a:endParaRPr lang="en-US" dirty="0"/>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61177026"/>
              </p:ext>
            </p:extLst>
          </p:nvPr>
        </p:nvGraphicFramePr>
        <p:xfrm>
          <a:off x="7451676" y="0"/>
          <a:ext cx="3835024" cy="3708848"/>
        </p:xfrm>
        <a:graphic>
          <a:graphicData uri="http://schemas.openxmlformats.org/drawingml/2006/table">
            <a:tbl>
              <a:tblPr firstRow="1" bandRow="1">
                <a:tableStyleId>{5C22544A-7EE6-4342-B048-85BDC9FD1C3A}</a:tableStyleId>
              </a:tblPr>
              <a:tblGrid>
                <a:gridCol w="1917512">
                  <a:extLst>
                    <a:ext uri="{9D8B030D-6E8A-4147-A177-3AD203B41FA5}">
                      <a16:colId xmlns:a16="http://schemas.microsoft.com/office/drawing/2014/main" val="20000"/>
                    </a:ext>
                  </a:extLst>
                </a:gridCol>
                <a:gridCol w="1917512">
                  <a:extLst>
                    <a:ext uri="{9D8B030D-6E8A-4147-A177-3AD203B41FA5}">
                      <a16:colId xmlns:a16="http://schemas.microsoft.com/office/drawing/2014/main" val="20001"/>
                    </a:ext>
                  </a:extLst>
                </a:gridCol>
              </a:tblGrid>
              <a:tr h="532213">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616315">
                <a:tc>
                  <a:txBody>
                    <a:bodyPr/>
                    <a:lstStyle/>
                    <a:p>
                      <a:pPr algn="ctr"/>
                      <a:r>
                        <a:rPr lang="en-US" dirty="0" err="1">
                          <a:latin typeface="Century" panose="02040604050505020304" pitchFamily="18" charset="0"/>
                        </a:rPr>
                        <a:t>U</a:t>
                      </a:r>
                      <a:r>
                        <a:rPr lang="en-US" sz="1200" dirty="0" err="1">
                          <a:latin typeface="Century" panose="02040604050505020304" pitchFamily="18" charset="0"/>
                        </a:rPr>
                        <a:t>v</a:t>
                      </a:r>
                      <a:endParaRPr lang="en-US" sz="1200" dirty="0">
                        <a:latin typeface="Century" panose="02040604050505020304" pitchFamily="18" charset="0"/>
                      </a:endParaRPr>
                    </a:p>
                    <a:p>
                      <a:pPr algn="ctr"/>
                      <a:endParaRPr lang="en-US" sz="1200" dirty="0">
                        <a:latin typeface="Century" panose="02040604050505020304" pitchFamily="18" charset="0"/>
                      </a:endParaRPr>
                    </a:p>
                  </a:txBody>
                  <a:tcPr/>
                </a:tc>
                <a:tc>
                  <a:txBody>
                    <a:bodyPr/>
                    <a:lstStyle/>
                    <a:p>
                      <a:pPr algn="ctr"/>
                      <a:r>
                        <a:rPr lang="en-US" dirty="0"/>
                        <a:t>2.55</a:t>
                      </a:r>
                    </a:p>
                  </a:txBody>
                  <a:tcPr/>
                </a:tc>
                <a:extLst>
                  <a:ext uri="{0D108BD9-81ED-4DB2-BD59-A6C34878D82A}">
                    <a16:rowId xmlns:a16="http://schemas.microsoft.com/office/drawing/2014/main" val="10001"/>
                  </a:ext>
                </a:extLst>
              </a:tr>
              <a:tr h="627268">
                <a:tc>
                  <a:txBody>
                    <a:bodyPr/>
                    <a:lstStyle/>
                    <a:p>
                      <a:pPr algn="ctr"/>
                      <a:r>
                        <a:rPr lang="en-US" dirty="0" err="1"/>
                        <a:t>L</a:t>
                      </a:r>
                      <a:r>
                        <a:rPr lang="en-US" sz="1200" dirty="0" err="1"/>
                        <a:t>min</a:t>
                      </a:r>
                      <a:endParaRPr lang="en-US" sz="1200" dirty="0"/>
                    </a:p>
                    <a:p>
                      <a:pPr algn="ctr"/>
                      <a:r>
                        <a:rPr lang="en-US" sz="1800" dirty="0"/>
                        <a:t>m</a:t>
                      </a:r>
                    </a:p>
                  </a:txBody>
                  <a:tcPr/>
                </a:tc>
                <a:tc>
                  <a:txBody>
                    <a:bodyPr/>
                    <a:lstStyle/>
                    <a:p>
                      <a:pPr algn="ctr"/>
                      <a:r>
                        <a:rPr lang="en-US" dirty="0"/>
                        <a:t>9.42</a:t>
                      </a:r>
                    </a:p>
                  </a:txBody>
                  <a:tcPr/>
                </a:tc>
                <a:extLst>
                  <a:ext uri="{0D108BD9-81ED-4DB2-BD59-A6C34878D82A}">
                    <a16:rowId xmlns:a16="http://schemas.microsoft.com/office/drawing/2014/main" val="10002"/>
                  </a:ext>
                </a:extLst>
              </a:tr>
              <a:tr h="627268">
                <a:tc>
                  <a:txBody>
                    <a:bodyPr/>
                    <a:lstStyle/>
                    <a:p>
                      <a:pPr algn="ctr"/>
                      <a:r>
                        <a:rPr lang="en-US" dirty="0"/>
                        <a:t>Inlet</a:t>
                      </a:r>
                      <a:r>
                        <a:rPr lang="en-US" baseline="0" dirty="0"/>
                        <a:t> ID</a:t>
                      </a:r>
                    </a:p>
                    <a:p>
                      <a:pPr algn="ctr"/>
                      <a:r>
                        <a:rPr lang="en-US" baseline="0" dirty="0"/>
                        <a:t>inch</a:t>
                      </a:r>
                      <a:endParaRPr lang="en-US" dirty="0"/>
                    </a:p>
                  </a:txBody>
                  <a:tcPr/>
                </a:tc>
                <a:tc>
                  <a:txBody>
                    <a:bodyPr/>
                    <a:lstStyle/>
                    <a:p>
                      <a:pPr algn="ctr"/>
                      <a:r>
                        <a:rPr lang="en-US" dirty="0"/>
                        <a:t>64</a:t>
                      </a:r>
                    </a:p>
                  </a:txBody>
                  <a:tcPr/>
                </a:tc>
                <a:extLst>
                  <a:ext uri="{0D108BD9-81ED-4DB2-BD59-A6C34878D82A}">
                    <a16:rowId xmlns:a16="http://schemas.microsoft.com/office/drawing/2014/main" val="10003"/>
                  </a:ext>
                </a:extLst>
              </a:tr>
              <a:tr h="627268">
                <a:tc>
                  <a:txBody>
                    <a:bodyPr/>
                    <a:lstStyle/>
                    <a:p>
                      <a:pPr algn="ctr"/>
                      <a:r>
                        <a:rPr lang="en-US" dirty="0"/>
                        <a:t>Outlet ID</a:t>
                      </a:r>
                    </a:p>
                    <a:p>
                      <a:pPr algn="ctr"/>
                      <a:r>
                        <a:rPr lang="en-US" dirty="0"/>
                        <a:t>inch</a:t>
                      </a:r>
                    </a:p>
                  </a:txBody>
                  <a:tcPr/>
                </a:tc>
                <a:tc>
                  <a:txBody>
                    <a:bodyPr/>
                    <a:lstStyle/>
                    <a:p>
                      <a:pPr algn="ctr"/>
                      <a:r>
                        <a:rPr lang="en-US" dirty="0"/>
                        <a:t>72</a:t>
                      </a:r>
                    </a:p>
                  </a:txBody>
                  <a:tcPr/>
                </a:tc>
                <a:extLst>
                  <a:ext uri="{0D108BD9-81ED-4DB2-BD59-A6C34878D82A}">
                    <a16:rowId xmlns:a16="http://schemas.microsoft.com/office/drawing/2014/main" val="10004"/>
                  </a:ext>
                </a:extLst>
              </a:tr>
              <a:tr h="627268">
                <a:tc>
                  <a:txBody>
                    <a:bodyPr/>
                    <a:lstStyle/>
                    <a:p>
                      <a:pPr algn="ctr"/>
                      <a:r>
                        <a:rPr lang="en-US" dirty="0"/>
                        <a:t>L</a:t>
                      </a:r>
                      <a:r>
                        <a:rPr lang="en-US" sz="1200" dirty="0"/>
                        <a:t>T</a:t>
                      </a:r>
                    </a:p>
                    <a:p>
                      <a:pPr algn="ctr"/>
                      <a:endParaRPr lang="en-US" dirty="0"/>
                    </a:p>
                  </a:txBody>
                  <a:tcPr/>
                </a:tc>
                <a:tc>
                  <a:txBody>
                    <a:bodyPr/>
                    <a:lstStyle/>
                    <a:p>
                      <a:pPr algn="ctr"/>
                      <a:r>
                        <a:rPr lang="en-US" dirty="0"/>
                        <a:t>14.6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81435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73050" cy="6858000"/>
          </a:xfrm>
        </p:spPr>
        <p:txBody>
          <a:bodyPr/>
          <a:lstStyle/>
          <a:p>
            <a:pPr marL="0" indent="0" algn="ctr">
              <a:buNone/>
            </a:pPr>
            <a:endParaRPr lang="en-US" dirty="0"/>
          </a:p>
          <a:p>
            <a:pPr marL="0" indent="0" algn="ctr">
              <a:buNone/>
            </a:pPr>
            <a:r>
              <a:rPr lang="en-US" dirty="0"/>
              <a:t>If initial volume is not zero and is about 50 m3</a:t>
            </a:r>
          </a:p>
          <a:p>
            <a:pPr marL="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3088507"/>
              </p:ext>
            </p:extLst>
          </p:nvPr>
        </p:nvGraphicFramePr>
        <p:xfrm>
          <a:off x="1425837" y="1187356"/>
          <a:ext cx="4136790" cy="4974872"/>
        </p:xfrm>
        <a:graphic>
          <a:graphicData uri="http://schemas.openxmlformats.org/drawingml/2006/table">
            <a:tbl>
              <a:tblPr firstRow="1" bandRow="1">
                <a:tableStyleId>{5C22544A-7EE6-4342-B048-85BDC9FD1C3A}</a:tableStyleId>
              </a:tblPr>
              <a:tblGrid>
                <a:gridCol w="2122582">
                  <a:extLst>
                    <a:ext uri="{9D8B030D-6E8A-4147-A177-3AD203B41FA5}">
                      <a16:colId xmlns:a16="http://schemas.microsoft.com/office/drawing/2014/main" val="20000"/>
                    </a:ext>
                  </a:extLst>
                </a:gridCol>
                <a:gridCol w="2014208">
                  <a:extLst>
                    <a:ext uri="{9D8B030D-6E8A-4147-A177-3AD203B41FA5}">
                      <a16:colId xmlns:a16="http://schemas.microsoft.com/office/drawing/2014/main" val="20001"/>
                    </a:ext>
                  </a:extLst>
                </a:gridCol>
              </a:tblGrid>
              <a:tr h="668740">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664771">
                <a:tc>
                  <a:txBody>
                    <a:bodyPr/>
                    <a:lstStyle/>
                    <a:p>
                      <a:pPr algn="ctr"/>
                      <a:r>
                        <a:rPr lang="en-US" dirty="0"/>
                        <a:t>A</a:t>
                      </a:r>
                      <a:r>
                        <a:rPr lang="en-US" sz="1200" dirty="0"/>
                        <a:t>L</a:t>
                      </a:r>
                    </a:p>
                    <a:p>
                      <a:pPr algn="ctr"/>
                      <a:endParaRPr lang="en-US" dirty="0"/>
                    </a:p>
                  </a:txBody>
                  <a:tcPr/>
                </a:tc>
                <a:tc>
                  <a:txBody>
                    <a:bodyPr/>
                    <a:lstStyle/>
                    <a:p>
                      <a:pPr algn="ctr"/>
                      <a:r>
                        <a:rPr lang="en-US" dirty="0"/>
                        <a:t>6.2</a:t>
                      </a:r>
                    </a:p>
                  </a:txBody>
                  <a:tcPr/>
                </a:tc>
                <a:extLst>
                  <a:ext uri="{0D108BD9-81ED-4DB2-BD59-A6C34878D82A}">
                    <a16:rowId xmlns:a16="http://schemas.microsoft.com/office/drawing/2014/main" val="10001"/>
                  </a:ext>
                </a:extLst>
              </a:tr>
              <a:tr h="595318">
                <a:tc>
                  <a:txBody>
                    <a:bodyPr/>
                    <a:lstStyle/>
                    <a:p>
                      <a:pPr algn="ctr"/>
                      <a:r>
                        <a:rPr lang="en-US" dirty="0"/>
                        <a:t>A</a:t>
                      </a:r>
                      <a:r>
                        <a:rPr lang="en-US" sz="1200" dirty="0"/>
                        <a:t>T</a:t>
                      </a:r>
                      <a:endParaRPr lang="en-US" dirty="0"/>
                    </a:p>
                  </a:txBody>
                  <a:tcPr/>
                </a:tc>
                <a:tc>
                  <a:txBody>
                    <a:bodyPr/>
                    <a:lstStyle/>
                    <a:p>
                      <a:pPr algn="ctr"/>
                      <a:r>
                        <a:rPr lang="en-US" dirty="0"/>
                        <a:t>9.62</a:t>
                      </a:r>
                    </a:p>
                  </a:txBody>
                  <a:tcPr/>
                </a:tc>
                <a:extLst>
                  <a:ext uri="{0D108BD9-81ED-4DB2-BD59-A6C34878D82A}">
                    <a16:rowId xmlns:a16="http://schemas.microsoft.com/office/drawing/2014/main" val="10002"/>
                  </a:ext>
                </a:extLst>
              </a:tr>
              <a:tr h="595318">
                <a:tc>
                  <a:txBody>
                    <a:bodyPr/>
                    <a:lstStyle/>
                    <a:p>
                      <a:pPr algn="ctr"/>
                      <a:r>
                        <a:rPr lang="en-US" dirty="0"/>
                        <a:t>A</a:t>
                      </a:r>
                      <a:r>
                        <a:rPr lang="en-US" sz="1200" dirty="0"/>
                        <a:t>L</a:t>
                      </a:r>
                      <a:r>
                        <a:rPr lang="en-US" dirty="0"/>
                        <a:t>/A</a:t>
                      </a:r>
                      <a:r>
                        <a:rPr lang="en-US" sz="1200" dirty="0"/>
                        <a:t>T</a:t>
                      </a:r>
                      <a:endParaRPr lang="en-US" dirty="0"/>
                    </a:p>
                  </a:txBody>
                  <a:tcPr/>
                </a:tc>
                <a:tc>
                  <a:txBody>
                    <a:bodyPr/>
                    <a:lstStyle/>
                    <a:p>
                      <a:pPr algn="ctr"/>
                      <a:r>
                        <a:rPr lang="en-US" dirty="0"/>
                        <a:t>0.64</a:t>
                      </a:r>
                    </a:p>
                  </a:txBody>
                  <a:tcPr/>
                </a:tc>
                <a:extLst>
                  <a:ext uri="{0D108BD9-81ED-4DB2-BD59-A6C34878D82A}">
                    <a16:rowId xmlns:a16="http://schemas.microsoft.com/office/drawing/2014/main" val="10003"/>
                  </a:ext>
                </a:extLst>
              </a:tr>
              <a:tr h="595318">
                <a:tc>
                  <a:txBody>
                    <a:bodyPr/>
                    <a:lstStyle/>
                    <a:p>
                      <a:pPr algn="ctr"/>
                      <a:r>
                        <a:rPr lang="en-US" dirty="0" err="1"/>
                        <a:t>h</a:t>
                      </a:r>
                      <a:r>
                        <a:rPr lang="en-US" sz="1100" dirty="0" err="1"/>
                        <a:t>L</a:t>
                      </a:r>
                      <a:r>
                        <a:rPr lang="en-US" dirty="0"/>
                        <a:t>/D</a:t>
                      </a:r>
                    </a:p>
                  </a:txBody>
                  <a:tcPr/>
                </a:tc>
                <a:tc>
                  <a:txBody>
                    <a:bodyPr/>
                    <a:lstStyle/>
                    <a:p>
                      <a:pPr algn="ctr"/>
                      <a:r>
                        <a:rPr lang="en-US" dirty="0"/>
                        <a:t>0.61</a:t>
                      </a:r>
                    </a:p>
                  </a:txBody>
                  <a:tcPr/>
                </a:tc>
                <a:extLst>
                  <a:ext uri="{0D108BD9-81ED-4DB2-BD59-A6C34878D82A}">
                    <a16:rowId xmlns:a16="http://schemas.microsoft.com/office/drawing/2014/main" val="10004"/>
                  </a:ext>
                </a:extLst>
              </a:tr>
              <a:tr h="664771">
                <a:tc>
                  <a:txBody>
                    <a:bodyPr/>
                    <a:lstStyle/>
                    <a:p>
                      <a:pPr algn="ctr"/>
                      <a:r>
                        <a:rPr lang="en-US" dirty="0"/>
                        <a:t>ERROR</a:t>
                      </a:r>
                    </a:p>
                  </a:txBody>
                  <a:tcPr/>
                </a:tc>
                <a:tc>
                  <a:txBody>
                    <a:bodyPr/>
                    <a:lstStyle/>
                    <a:p>
                      <a:pPr algn="ctr"/>
                      <a:r>
                        <a:rPr lang="en-US" dirty="0"/>
                        <a:t>Goal Seek</a:t>
                      </a:r>
                    </a:p>
                    <a:p>
                      <a:pPr algn="ctr"/>
                      <a:r>
                        <a:rPr lang="en-US" dirty="0"/>
                        <a:t>Function</a:t>
                      </a:r>
                    </a:p>
                  </a:txBody>
                  <a:tcPr/>
                </a:tc>
                <a:extLst>
                  <a:ext uri="{0D108BD9-81ED-4DB2-BD59-A6C34878D82A}">
                    <a16:rowId xmlns:a16="http://schemas.microsoft.com/office/drawing/2014/main" val="10005"/>
                  </a:ext>
                </a:extLst>
              </a:tr>
              <a:tr h="595318">
                <a:tc>
                  <a:txBody>
                    <a:bodyPr/>
                    <a:lstStyle/>
                    <a:p>
                      <a:pPr algn="ctr"/>
                      <a:r>
                        <a:rPr lang="en-US" dirty="0" err="1"/>
                        <a:t>h</a:t>
                      </a:r>
                      <a:r>
                        <a:rPr lang="en-US" sz="1100" dirty="0" err="1"/>
                        <a:t>V</a:t>
                      </a:r>
                      <a:r>
                        <a:rPr lang="en-US" dirty="0"/>
                        <a:t>/D</a:t>
                      </a:r>
                    </a:p>
                  </a:txBody>
                  <a:tcPr/>
                </a:tc>
                <a:tc>
                  <a:txBody>
                    <a:bodyPr/>
                    <a:lstStyle/>
                    <a:p>
                      <a:pPr algn="ctr"/>
                      <a:r>
                        <a:rPr lang="en-US" dirty="0"/>
                        <a:t>0.39</a:t>
                      </a:r>
                    </a:p>
                  </a:txBody>
                  <a:tcPr/>
                </a:tc>
                <a:extLst>
                  <a:ext uri="{0D108BD9-81ED-4DB2-BD59-A6C34878D82A}">
                    <a16:rowId xmlns:a16="http://schemas.microsoft.com/office/drawing/2014/main" val="10006"/>
                  </a:ext>
                </a:extLst>
              </a:tr>
              <a:tr h="595318">
                <a:tc>
                  <a:txBody>
                    <a:bodyPr/>
                    <a:lstStyle/>
                    <a:p>
                      <a:pPr algn="ctr"/>
                      <a:r>
                        <a:rPr lang="en-US" dirty="0" err="1"/>
                        <a:t>h</a:t>
                      </a:r>
                      <a:r>
                        <a:rPr lang="en-US" sz="1100" dirty="0" err="1"/>
                        <a:t>V</a:t>
                      </a:r>
                      <a:endParaRPr lang="en-US" dirty="0"/>
                    </a:p>
                  </a:txBody>
                  <a:tcPr/>
                </a:tc>
                <a:tc>
                  <a:txBody>
                    <a:bodyPr/>
                    <a:lstStyle/>
                    <a:p>
                      <a:pPr algn="ctr"/>
                      <a:r>
                        <a:rPr lang="en-US" dirty="0"/>
                        <a:t>1.35</a:t>
                      </a:r>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7043090"/>
              </p:ext>
            </p:extLst>
          </p:nvPr>
        </p:nvGraphicFramePr>
        <p:xfrm>
          <a:off x="6202554" y="1139584"/>
          <a:ext cx="4136790" cy="5642700"/>
        </p:xfrm>
        <a:graphic>
          <a:graphicData uri="http://schemas.openxmlformats.org/drawingml/2006/table">
            <a:tbl>
              <a:tblPr firstRow="1" bandRow="1">
                <a:tableStyleId>{5C22544A-7EE6-4342-B048-85BDC9FD1C3A}</a:tableStyleId>
              </a:tblPr>
              <a:tblGrid>
                <a:gridCol w="2122582">
                  <a:extLst>
                    <a:ext uri="{9D8B030D-6E8A-4147-A177-3AD203B41FA5}">
                      <a16:colId xmlns:a16="http://schemas.microsoft.com/office/drawing/2014/main" val="20000"/>
                    </a:ext>
                  </a:extLst>
                </a:gridCol>
                <a:gridCol w="2014208">
                  <a:extLst>
                    <a:ext uri="{9D8B030D-6E8A-4147-A177-3AD203B41FA5}">
                      <a16:colId xmlns:a16="http://schemas.microsoft.com/office/drawing/2014/main" val="20001"/>
                    </a:ext>
                  </a:extLst>
                </a:gridCol>
              </a:tblGrid>
              <a:tr h="632360">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6275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Uc</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algn="ctr"/>
                      <a:r>
                        <a:rPr lang="en-US" dirty="0"/>
                        <a:t>0.75</a:t>
                      </a:r>
                    </a:p>
                  </a:txBody>
                  <a:tcPr/>
                </a:tc>
                <a:extLst>
                  <a:ext uri="{0D108BD9-81ED-4DB2-BD59-A6C34878D82A}">
                    <a16:rowId xmlns:a16="http://schemas.microsoft.com/office/drawing/2014/main" val="10001"/>
                  </a:ext>
                </a:extLst>
              </a:tr>
              <a:tr h="6216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a:latin typeface="Century" panose="02040604050505020304" pitchFamily="18" charset="0"/>
                        </a:rPr>
                        <a:t>φ</a:t>
                      </a:r>
                      <a:endParaRPr lang="en-US" dirty="0"/>
                    </a:p>
                    <a:p>
                      <a:pPr algn="ctr"/>
                      <a:endParaRPr lang="en-US" dirty="0"/>
                    </a:p>
                  </a:txBody>
                  <a:tcPr/>
                </a:tc>
                <a:tc>
                  <a:txBody>
                    <a:bodyPr/>
                    <a:lstStyle/>
                    <a:p>
                      <a:pPr algn="ctr"/>
                      <a:r>
                        <a:rPr lang="en-US" dirty="0"/>
                        <a:t>1.8</a:t>
                      </a:r>
                    </a:p>
                  </a:txBody>
                  <a:tcPr/>
                </a:tc>
                <a:extLst>
                  <a:ext uri="{0D108BD9-81ED-4DB2-BD59-A6C34878D82A}">
                    <a16:rowId xmlns:a16="http://schemas.microsoft.com/office/drawing/2014/main" val="10002"/>
                  </a:ext>
                </a:extLst>
              </a:tr>
              <a:tr h="606937">
                <a:tc>
                  <a:txBody>
                    <a:bodyPr/>
                    <a:lstStyle/>
                    <a:p>
                      <a:pPr algn="ctr"/>
                      <a:r>
                        <a:rPr lang="en-US" dirty="0">
                          <a:latin typeface="Century" panose="02040604050505020304" pitchFamily="18" charset="0"/>
                        </a:rPr>
                        <a:t>A</a:t>
                      </a:r>
                      <a:r>
                        <a:rPr lang="en-US" sz="1100" dirty="0">
                          <a:latin typeface="Century" panose="02040604050505020304" pitchFamily="18" charset="0"/>
                        </a:rPr>
                        <a:t>V</a:t>
                      </a:r>
                      <a:endParaRPr lang="en-US" dirty="0"/>
                    </a:p>
                  </a:txBody>
                  <a:tcPr/>
                </a:tc>
                <a:tc>
                  <a:txBody>
                    <a:bodyPr/>
                    <a:lstStyle/>
                    <a:p>
                      <a:pPr algn="ctr"/>
                      <a:r>
                        <a:rPr lang="en-US" dirty="0"/>
                        <a:t>3.42</a:t>
                      </a:r>
                    </a:p>
                  </a:txBody>
                  <a:tcPr/>
                </a:tc>
                <a:extLst>
                  <a:ext uri="{0D108BD9-81ED-4DB2-BD59-A6C34878D82A}">
                    <a16:rowId xmlns:a16="http://schemas.microsoft.com/office/drawing/2014/main" val="10003"/>
                  </a:ext>
                </a:extLst>
              </a:tr>
              <a:tr h="562923">
                <a:tc>
                  <a:txBody>
                    <a:bodyPr/>
                    <a:lstStyle/>
                    <a:p>
                      <a:pPr algn="ctr"/>
                      <a:r>
                        <a:rPr lang="en-US" dirty="0" err="1">
                          <a:latin typeface="Century" panose="02040604050505020304" pitchFamily="18" charset="0"/>
                        </a:rPr>
                        <a:t>U</a:t>
                      </a:r>
                      <a:r>
                        <a:rPr lang="en-US" sz="1800" dirty="0" err="1">
                          <a:latin typeface="Century" panose="02040604050505020304" pitchFamily="18" charset="0"/>
                        </a:rPr>
                        <a:t>v</a:t>
                      </a:r>
                      <a:endParaRPr lang="en-US" sz="1800" dirty="0">
                        <a:latin typeface="Century" panose="02040604050505020304" pitchFamily="18" charset="0"/>
                      </a:endParaRPr>
                    </a:p>
                  </a:txBody>
                  <a:tcPr/>
                </a:tc>
                <a:tc>
                  <a:txBody>
                    <a:bodyPr/>
                    <a:lstStyle/>
                    <a:p>
                      <a:pPr algn="ctr"/>
                      <a:r>
                        <a:rPr lang="en-US" dirty="0"/>
                        <a:t>6.1</a:t>
                      </a:r>
                    </a:p>
                  </a:txBody>
                  <a:tcPr/>
                </a:tc>
                <a:extLst>
                  <a:ext uri="{0D108BD9-81ED-4DB2-BD59-A6C34878D82A}">
                    <a16:rowId xmlns:a16="http://schemas.microsoft.com/office/drawing/2014/main" val="10004"/>
                  </a:ext>
                </a:extLst>
              </a:tr>
              <a:tr h="627519">
                <a:tc>
                  <a:txBody>
                    <a:bodyPr/>
                    <a:lstStyle/>
                    <a:p>
                      <a:pPr algn="ctr"/>
                      <a:r>
                        <a:rPr lang="en-US" dirty="0" err="1"/>
                        <a:t>L</a:t>
                      </a:r>
                      <a:r>
                        <a:rPr lang="en-US" sz="1100" dirty="0" err="1"/>
                        <a:t>min</a:t>
                      </a:r>
                      <a:endParaRPr lang="en-US" sz="1100" dirty="0"/>
                    </a:p>
                    <a:p>
                      <a:pPr algn="ctr"/>
                      <a:r>
                        <a:rPr lang="en-US" sz="1800" dirty="0"/>
                        <a:t>m</a:t>
                      </a:r>
                    </a:p>
                  </a:txBody>
                  <a:tcPr/>
                </a:tc>
                <a:tc>
                  <a:txBody>
                    <a:bodyPr/>
                    <a:lstStyle/>
                    <a:p>
                      <a:pPr algn="ctr"/>
                      <a:r>
                        <a:rPr lang="en-US" dirty="0"/>
                        <a:t>10.98</a:t>
                      </a:r>
                    </a:p>
                  </a:txBody>
                  <a:tcPr/>
                </a:tc>
                <a:extLst>
                  <a:ext uri="{0D108BD9-81ED-4DB2-BD59-A6C34878D82A}">
                    <a16:rowId xmlns:a16="http://schemas.microsoft.com/office/drawing/2014/main" val="10005"/>
                  </a:ext>
                </a:extLst>
              </a:tr>
              <a:tr h="627519">
                <a:tc>
                  <a:txBody>
                    <a:bodyPr/>
                    <a:lstStyle/>
                    <a:p>
                      <a:pPr algn="ctr"/>
                      <a:r>
                        <a:rPr lang="en-US" dirty="0"/>
                        <a:t>Inlet</a:t>
                      </a:r>
                      <a:r>
                        <a:rPr lang="en-US" baseline="0" dirty="0"/>
                        <a:t> ID</a:t>
                      </a:r>
                    </a:p>
                    <a:p>
                      <a:pPr algn="ctr"/>
                      <a:r>
                        <a:rPr lang="en-US" baseline="0" dirty="0"/>
                        <a:t>inch</a:t>
                      </a:r>
                      <a:endParaRPr lang="en-US" dirty="0"/>
                    </a:p>
                  </a:txBody>
                  <a:tcPr/>
                </a:tc>
                <a:tc>
                  <a:txBody>
                    <a:bodyPr/>
                    <a:lstStyle/>
                    <a:p>
                      <a:pPr algn="ctr"/>
                      <a:r>
                        <a:rPr lang="en-US" dirty="0"/>
                        <a:t>64</a:t>
                      </a:r>
                    </a:p>
                  </a:txBody>
                  <a:tcPr/>
                </a:tc>
                <a:extLst>
                  <a:ext uri="{0D108BD9-81ED-4DB2-BD59-A6C34878D82A}">
                    <a16:rowId xmlns:a16="http://schemas.microsoft.com/office/drawing/2014/main" val="10006"/>
                  </a:ext>
                </a:extLst>
              </a:tr>
              <a:tr h="627519">
                <a:tc>
                  <a:txBody>
                    <a:bodyPr/>
                    <a:lstStyle/>
                    <a:p>
                      <a:pPr algn="ctr"/>
                      <a:r>
                        <a:rPr lang="en-US" dirty="0"/>
                        <a:t>Outlet ID</a:t>
                      </a:r>
                    </a:p>
                    <a:p>
                      <a:pPr algn="ctr"/>
                      <a:r>
                        <a:rPr lang="en-US" dirty="0"/>
                        <a:t>inch</a:t>
                      </a:r>
                    </a:p>
                  </a:txBody>
                  <a:tcPr/>
                </a:tc>
                <a:tc>
                  <a:txBody>
                    <a:bodyPr/>
                    <a:lstStyle/>
                    <a:p>
                      <a:pPr algn="ctr"/>
                      <a:r>
                        <a:rPr lang="en-US" dirty="0"/>
                        <a:t>72</a:t>
                      </a:r>
                    </a:p>
                  </a:txBody>
                  <a:tcPr/>
                </a:tc>
                <a:extLst>
                  <a:ext uri="{0D108BD9-81ED-4DB2-BD59-A6C34878D82A}">
                    <a16:rowId xmlns:a16="http://schemas.microsoft.com/office/drawing/2014/main" val="10007"/>
                  </a:ext>
                </a:extLst>
              </a:tr>
              <a:tr h="6275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L</a:t>
                      </a:r>
                      <a:endParaRPr lang="en-US" sz="1800" dirty="0"/>
                    </a:p>
                    <a:p>
                      <a:pPr algn="ctr"/>
                      <a:endParaRPr lang="en-US" dirty="0"/>
                    </a:p>
                  </a:txBody>
                  <a:tcPr/>
                </a:tc>
                <a:tc>
                  <a:txBody>
                    <a:bodyPr/>
                    <a:lstStyle/>
                    <a:p>
                      <a:pPr algn="ctr"/>
                      <a:r>
                        <a:rPr lang="en-US" dirty="0"/>
                        <a:t>10.5</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82347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00346" cy="6858000"/>
          </a:xfrm>
        </p:spPr>
        <p:txBody>
          <a:bodyPr/>
          <a:lstStyle/>
          <a:p>
            <a:pPr marL="0" indent="0">
              <a:buNone/>
            </a:pPr>
            <a:r>
              <a:rPr lang="en-US" dirty="0">
                <a:latin typeface="Century" panose="02040604050505020304" pitchFamily="18" charset="0"/>
              </a:rPr>
              <a:t>10.Verification :  If L</a:t>
            </a:r>
            <a:r>
              <a:rPr lang="en-US" sz="1200" dirty="0">
                <a:latin typeface="Century" panose="02040604050505020304" pitchFamily="18" charset="0"/>
              </a:rPr>
              <a:t>Req</a:t>
            </a:r>
            <a:r>
              <a:rPr lang="en-US" dirty="0">
                <a:latin typeface="Century" panose="02040604050505020304" pitchFamily="18" charset="0"/>
              </a:rPr>
              <a:t> is greater than L, increase the drum diameter and repeat the L</a:t>
            </a:r>
            <a:r>
              <a:rPr lang="en-US" sz="1200" dirty="0">
                <a:latin typeface="Century" panose="02040604050505020304" pitchFamily="18" charset="0"/>
              </a:rPr>
              <a:t>Req</a:t>
            </a:r>
            <a:r>
              <a:rPr lang="en-US" dirty="0">
                <a:latin typeface="Century" panose="02040604050505020304" pitchFamily="18" charset="0"/>
              </a:rPr>
              <a:t> </a:t>
            </a:r>
          </a:p>
          <a:p>
            <a:pPr marL="0" indent="0">
              <a:buNone/>
            </a:pPr>
            <a:r>
              <a:rPr lang="en-US" dirty="0">
                <a:latin typeface="Century" panose="02040604050505020304" pitchFamily="18" charset="0"/>
              </a:rPr>
              <a:t>calculations again until LReq is less than L. Also hl/D should be max 0.5.</a:t>
            </a:r>
          </a:p>
          <a:p>
            <a:pPr marL="0" indent="0">
              <a:buNone/>
            </a:pPr>
            <a:r>
              <a:rPr lang="en-US" dirty="0">
                <a:latin typeface="Century" panose="02040604050505020304" pitchFamily="18" charset="0"/>
              </a:rPr>
              <a:t>Since </a:t>
            </a:r>
            <a:r>
              <a:rPr lang="en-US" dirty="0" err="1">
                <a:latin typeface="Century" panose="02040604050505020304" pitchFamily="18" charset="0"/>
              </a:rPr>
              <a:t>Lreq</a:t>
            </a:r>
            <a:r>
              <a:rPr lang="en-US" dirty="0">
                <a:latin typeface="Century" panose="02040604050505020304" pitchFamily="18" charset="0"/>
              </a:rPr>
              <a:t> is less than L then ,we ought to increase K.O.D ID to 4 meter and repeat the procedure.</a:t>
            </a:r>
          </a:p>
          <a:p>
            <a:pPr marL="0" indent="0">
              <a:buNone/>
            </a:pPr>
            <a:r>
              <a:rPr lang="en-US" dirty="0">
                <a:latin typeface="Century" panose="02040604050505020304" pitchFamily="18" charset="0"/>
              </a:rPr>
              <a:t>So for doing this, we use Goal seek function in Excel to help us reach exact point of </a:t>
            </a:r>
            <a:r>
              <a:rPr lang="en-US" dirty="0" err="1">
                <a:latin typeface="Century" panose="02040604050505020304" pitchFamily="18" charset="0"/>
              </a:rPr>
              <a:t>h</a:t>
            </a:r>
            <a:r>
              <a:rPr lang="en-US" sz="1200" dirty="0" err="1">
                <a:latin typeface="Century" panose="02040604050505020304" pitchFamily="18" charset="0"/>
              </a:rPr>
              <a:t>L</a:t>
            </a:r>
            <a:r>
              <a:rPr lang="en-US" dirty="0">
                <a:latin typeface="Century" panose="02040604050505020304" pitchFamily="18" charset="0"/>
              </a:rPr>
              <a:t>/D.</a:t>
            </a:r>
          </a:p>
          <a:p>
            <a:pPr marL="0" indent="0">
              <a:buNone/>
            </a:pPr>
            <a:endParaRPr lang="en-US" dirty="0">
              <a:latin typeface="Century" panose="020406040505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98364262"/>
              </p:ext>
            </p:extLst>
          </p:nvPr>
        </p:nvGraphicFramePr>
        <p:xfrm>
          <a:off x="150125" y="1858011"/>
          <a:ext cx="3125337" cy="4999989"/>
        </p:xfrm>
        <a:graphic>
          <a:graphicData uri="http://schemas.openxmlformats.org/drawingml/2006/table">
            <a:tbl>
              <a:tblPr firstRow="1" bandRow="1">
                <a:tableStyleId>{5C22544A-7EE6-4342-B048-85BDC9FD1C3A}</a:tableStyleId>
              </a:tblPr>
              <a:tblGrid>
                <a:gridCol w="1603607">
                  <a:extLst>
                    <a:ext uri="{9D8B030D-6E8A-4147-A177-3AD203B41FA5}">
                      <a16:colId xmlns:a16="http://schemas.microsoft.com/office/drawing/2014/main" val="20000"/>
                    </a:ext>
                  </a:extLst>
                </a:gridCol>
                <a:gridCol w="1521730">
                  <a:extLst>
                    <a:ext uri="{9D8B030D-6E8A-4147-A177-3AD203B41FA5}">
                      <a16:colId xmlns:a16="http://schemas.microsoft.com/office/drawing/2014/main" val="20001"/>
                    </a:ext>
                  </a:extLst>
                </a:gridCol>
              </a:tblGrid>
              <a:tr h="664661">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660717">
                <a:tc>
                  <a:txBody>
                    <a:bodyPr/>
                    <a:lstStyle/>
                    <a:p>
                      <a:pPr algn="ctr"/>
                      <a:r>
                        <a:rPr lang="en-US" sz="1800" dirty="0"/>
                        <a:t>D</a:t>
                      </a:r>
                      <a:endParaRPr lang="en-US" sz="1200" dirty="0"/>
                    </a:p>
                    <a:p>
                      <a:pPr algn="ctr"/>
                      <a:endParaRPr lang="en-US" dirty="0"/>
                    </a:p>
                  </a:txBody>
                  <a:tcPr/>
                </a:tc>
                <a:tc>
                  <a:txBody>
                    <a:bodyPr/>
                    <a:lstStyle/>
                    <a:p>
                      <a:pPr algn="ctr"/>
                      <a:r>
                        <a:rPr lang="en-US" dirty="0"/>
                        <a:t>4</a:t>
                      </a:r>
                    </a:p>
                  </a:txBody>
                  <a:tcPr/>
                </a:tc>
                <a:extLst>
                  <a:ext uri="{0D108BD9-81ED-4DB2-BD59-A6C34878D82A}">
                    <a16:rowId xmlns:a16="http://schemas.microsoft.com/office/drawing/2014/main" val="10001"/>
                  </a:ext>
                </a:extLst>
              </a:tr>
              <a:tr h="591687">
                <a:tc>
                  <a:txBody>
                    <a:bodyPr/>
                    <a:lstStyle/>
                    <a:p>
                      <a:pPr algn="ctr"/>
                      <a:r>
                        <a:rPr lang="en-US" dirty="0"/>
                        <a:t>L/D</a:t>
                      </a:r>
                    </a:p>
                  </a:txBody>
                  <a:tcPr/>
                </a:tc>
                <a:tc>
                  <a:txBody>
                    <a:bodyPr/>
                    <a:lstStyle/>
                    <a:p>
                      <a:pPr algn="ctr"/>
                      <a:r>
                        <a:rPr lang="en-US" dirty="0"/>
                        <a:t>3</a:t>
                      </a:r>
                    </a:p>
                  </a:txBody>
                  <a:tcPr/>
                </a:tc>
                <a:extLst>
                  <a:ext uri="{0D108BD9-81ED-4DB2-BD59-A6C34878D82A}">
                    <a16:rowId xmlns:a16="http://schemas.microsoft.com/office/drawing/2014/main" val="10002"/>
                  </a:ext>
                </a:extLst>
              </a:tr>
              <a:tr h="591687">
                <a:tc>
                  <a:txBody>
                    <a:bodyPr/>
                    <a:lstStyle/>
                    <a:p>
                      <a:pPr algn="ctr"/>
                      <a:r>
                        <a:rPr lang="en-US" dirty="0"/>
                        <a:t>L</a:t>
                      </a:r>
                    </a:p>
                  </a:txBody>
                  <a:tcPr/>
                </a:tc>
                <a:tc>
                  <a:txBody>
                    <a:bodyPr/>
                    <a:lstStyle/>
                    <a:p>
                      <a:pPr algn="ctr"/>
                      <a:r>
                        <a:rPr lang="en-US" dirty="0"/>
                        <a:t>12</a:t>
                      </a:r>
                    </a:p>
                  </a:txBody>
                  <a:tcPr/>
                </a:tc>
                <a:extLst>
                  <a:ext uri="{0D108BD9-81ED-4DB2-BD59-A6C34878D82A}">
                    <a16:rowId xmlns:a16="http://schemas.microsoft.com/office/drawing/2014/main" val="10003"/>
                  </a:ext>
                </a:extLst>
              </a:tr>
              <a:tr h="6471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Uc</a:t>
                      </a:r>
                      <a:endParaRPr lang="en-US" dirty="0"/>
                    </a:p>
                    <a:p>
                      <a:pPr algn="ctr"/>
                      <a:endParaRPr lang="en-US" dirty="0"/>
                    </a:p>
                  </a:txBody>
                  <a:tcPr/>
                </a:tc>
                <a:tc>
                  <a:txBody>
                    <a:bodyPr/>
                    <a:lstStyle/>
                    <a:p>
                      <a:pPr algn="ctr"/>
                      <a:r>
                        <a:rPr lang="en-US" dirty="0"/>
                        <a:t>0.75</a:t>
                      </a:r>
                    </a:p>
                  </a:txBody>
                  <a:tcPr/>
                </a:tc>
                <a:extLst>
                  <a:ext uri="{0D108BD9-81ED-4DB2-BD59-A6C34878D82A}">
                    <a16:rowId xmlns:a16="http://schemas.microsoft.com/office/drawing/2014/main" val="10004"/>
                  </a:ext>
                </a:extLst>
              </a:tr>
              <a:tr h="660717">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591687">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591687">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10490451"/>
              </p:ext>
            </p:extLst>
          </p:nvPr>
        </p:nvGraphicFramePr>
        <p:xfrm>
          <a:off x="3595832" y="1889345"/>
          <a:ext cx="3228049" cy="4968655"/>
        </p:xfrm>
        <a:graphic>
          <a:graphicData uri="http://schemas.openxmlformats.org/drawingml/2006/table">
            <a:tbl>
              <a:tblPr firstRow="1" bandRow="1">
                <a:tableStyleId>{5C22544A-7EE6-4342-B048-85BDC9FD1C3A}</a:tableStyleId>
              </a:tblPr>
              <a:tblGrid>
                <a:gridCol w="1656308">
                  <a:extLst>
                    <a:ext uri="{9D8B030D-6E8A-4147-A177-3AD203B41FA5}">
                      <a16:colId xmlns:a16="http://schemas.microsoft.com/office/drawing/2014/main" val="20000"/>
                    </a:ext>
                  </a:extLst>
                </a:gridCol>
                <a:gridCol w="1571741">
                  <a:extLst>
                    <a:ext uri="{9D8B030D-6E8A-4147-A177-3AD203B41FA5}">
                      <a16:colId xmlns:a16="http://schemas.microsoft.com/office/drawing/2014/main" val="20001"/>
                    </a:ext>
                  </a:extLst>
                </a:gridCol>
              </a:tblGrid>
              <a:tr h="666870">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670608">
                <a:tc>
                  <a:txBody>
                    <a:bodyPr/>
                    <a:lstStyle/>
                    <a:p>
                      <a:pPr algn="ctr"/>
                      <a:r>
                        <a:rPr lang="en-US" dirty="0"/>
                        <a:t>A</a:t>
                      </a:r>
                      <a:r>
                        <a:rPr lang="en-US" sz="1200" dirty="0"/>
                        <a:t>L</a:t>
                      </a:r>
                    </a:p>
                    <a:p>
                      <a:pPr algn="ctr"/>
                      <a:endParaRPr lang="en-US" dirty="0"/>
                    </a:p>
                  </a:txBody>
                  <a:tcPr/>
                </a:tc>
                <a:tc>
                  <a:txBody>
                    <a:bodyPr/>
                    <a:lstStyle/>
                    <a:p>
                      <a:pPr algn="ctr"/>
                      <a:r>
                        <a:rPr lang="en-US" dirty="0"/>
                        <a:t>5.43</a:t>
                      </a:r>
                    </a:p>
                  </a:txBody>
                  <a:tcPr/>
                </a:tc>
                <a:extLst>
                  <a:ext uri="{0D108BD9-81ED-4DB2-BD59-A6C34878D82A}">
                    <a16:rowId xmlns:a16="http://schemas.microsoft.com/office/drawing/2014/main" val="10001"/>
                  </a:ext>
                </a:extLst>
              </a:tr>
              <a:tr h="593653">
                <a:tc>
                  <a:txBody>
                    <a:bodyPr/>
                    <a:lstStyle/>
                    <a:p>
                      <a:pPr algn="ctr"/>
                      <a:r>
                        <a:rPr lang="en-US" dirty="0"/>
                        <a:t>A</a:t>
                      </a:r>
                      <a:r>
                        <a:rPr lang="en-US" sz="1200" dirty="0"/>
                        <a:t>T</a:t>
                      </a:r>
                      <a:endParaRPr lang="en-US" dirty="0"/>
                    </a:p>
                  </a:txBody>
                  <a:tcPr/>
                </a:tc>
                <a:tc>
                  <a:txBody>
                    <a:bodyPr/>
                    <a:lstStyle/>
                    <a:p>
                      <a:pPr algn="ctr"/>
                      <a:r>
                        <a:rPr lang="en-US" dirty="0"/>
                        <a:t>12.57</a:t>
                      </a:r>
                    </a:p>
                  </a:txBody>
                  <a:tcPr/>
                </a:tc>
                <a:extLst>
                  <a:ext uri="{0D108BD9-81ED-4DB2-BD59-A6C34878D82A}">
                    <a16:rowId xmlns:a16="http://schemas.microsoft.com/office/drawing/2014/main" val="10002"/>
                  </a:ext>
                </a:extLst>
              </a:tr>
              <a:tr h="593653">
                <a:tc>
                  <a:txBody>
                    <a:bodyPr/>
                    <a:lstStyle/>
                    <a:p>
                      <a:pPr algn="ctr"/>
                      <a:r>
                        <a:rPr lang="en-US" dirty="0"/>
                        <a:t>A</a:t>
                      </a:r>
                      <a:r>
                        <a:rPr lang="en-US" sz="1200" dirty="0"/>
                        <a:t>L</a:t>
                      </a:r>
                      <a:r>
                        <a:rPr lang="en-US" dirty="0"/>
                        <a:t>/A</a:t>
                      </a:r>
                      <a:r>
                        <a:rPr lang="en-US" sz="1200" dirty="0"/>
                        <a:t>T</a:t>
                      </a:r>
                      <a:endParaRPr lang="en-US" dirty="0"/>
                    </a:p>
                  </a:txBody>
                  <a:tcPr/>
                </a:tc>
                <a:tc>
                  <a:txBody>
                    <a:bodyPr/>
                    <a:lstStyle/>
                    <a:p>
                      <a:pPr algn="ctr"/>
                      <a:r>
                        <a:rPr lang="en-US" dirty="0"/>
                        <a:t>0.43</a:t>
                      </a:r>
                    </a:p>
                  </a:txBody>
                  <a:tcPr/>
                </a:tc>
                <a:extLst>
                  <a:ext uri="{0D108BD9-81ED-4DB2-BD59-A6C34878D82A}">
                    <a16:rowId xmlns:a16="http://schemas.microsoft.com/office/drawing/2014/main" val="10003"/>
                  </a:ext>
                </a:extLst>
              </a:tr>
              <a:tr h="593653">
                <a:tc>
                  <a:txBody>
                    <a:bodyPr/>
                    <a:lstStyle/>
                    <a:p>
                      <a:pPr algn="ctr"/>
                      <a:r>
                        <a:rPr lang="en-US" dirty="0" err="1"/>
                        <a:t>h</a:t>
                      </a:r>
                      <a:r>
                        <a:rPr lang="en-US" sz="1100" dirty="0" err="1"/>
                        <a:t>L</a:t>
                      </a:r>
                      <a:r>
                        <a:rPr lang="en-US" dirty="0"/>
                        <a:t>/D</a:t>
                      </a:r>
                    </a:p>
                  </a:txBody>
                  <a:tcPr/>
                </a:tc>
                <a:tc>
                  <a:txBody>
                    <a:bodyPr/>
                    <a:lstStyle/>
                    <a:p>
                      <a:pPr algn="ctr"/>
                      <a:r>
                        <a:rPr lang="en-US" dirty="0"/>
                        <a:t>0.44</a:t>
                      </a:r>
                    </a:p>
                  </a:txBody>
                  <a:tcPr/>
                </a:tc>
                <a:extLst>
                  <a:ext uri="{0D108BD9-81ED-4DB2-BD59-A6C34878D82A}">
                    <a16:rowId xmlns:a16="http://schemas.microsoft.com/office/drawing/2014/main" val="10004"/>
                  </a:ext>
                </a:extLst>
              </a:tr>
              <a:tr h="662912">
                <a:tc>
                  <a:txBody>
                    <a:bodyPr/>
                    <a:lstStyle/>
                    <a:p>
                      <a:pPr algn="ctr"/>
                      <a:r>
                        <a:rPr lang="en-US" dirty="0"/>
                        <a:t>ERROR</a:t>
                      </a:r>
                    </a:p>
                  </a:txBody>
                  <a:tcPr/>
                </a:tc>
                <a:tc>
                  <a:txBody>
                    <a:bodyPr/>
                    <a:lstStyle/>
                    <a:p>
                      <a:pPr algn="ctr"/>
                      <a:r>
                        <a:rPr lang="en-US" dirty="0"/>
                        <a:t>Goal Seek</a:t>
                      </a:r>
                    </a:p>
                    <a:p>
                      <a:pPr algn="ctr"/>
                      <a:r>
                        <a:rPr lang="en-US" dirty="0"/>
                        <a:t>Function</a:t>
                      </a:r>
                    </a:p>
                  </a:txBody>
                  <a:tcPr/>
                </a:tc>
                <a:extLst>
                  <a:ext uri="{0D108BD9-81ED-4DB2-BD59-A6C34878D82A}">
                    <a16:rowId xmlns:a16="http://schemas.microsoft.com/office/drawing/2014/main" val="10005"/>
                  </a:ext>
                </a:extLst>
              </a:tr>
              <a:tr h="593653">
                <a:tc>
                  <a:txBody>
                    <a:bodyPr/>
                    <a:lstStyle/>
                    <a:p>
                      <a:pPr algn="ctr"/>
                      <a:r>
                        <a:rPr lang="en-US" dirty="0" err="1"/>
                        <a:t>h</a:t>
                      </a:r>
                      <a:r>
                        <a:rPr lang="en-US" sz="1100" dirty="0" err="1"/>
                        <a:t>V</a:t>
                      </a:r>
                      <a:r>
                        <a:rPr lang="en-US" dirty="0"/>
                        <a:t>/D</a:t>
                      </a:r>
                    </a:p>
                  </a:txBody>
                  <a:tcPr/>
                </a:tc>
                <a:tc>
                  <a:txBody>
                    <a:bodyPr/>
                    <a:lstStyle/>
                    <a:p>
                      <a:pPr algn="ctr"/>
                      <a:r>
                        <a:rPr lang="en-US" dirty="0"/>
                        <a:t>0.55</a:t>
                      </a:r>
                    </a:p>
                  </a:txBody>
                  <a:tcPr/>
                </a:tc>
                <a:extLst>
                  <a:ext uri="{0D108BD9-81ED-4DB2-BD59-A6C34878D82A}">
                    <a16:rowId xmlns:a16="http://schemas.microsoft.com/office/drawing/2014/main" val="10006"/>
                  </a:ext>
                </a:extLst>
              </a:tr>
              <a:tr h="593653">
                <a:tc>
                  <a:txBody>
                    <a:bodyPr/>
                    <a:lstStyle/>
                    <a:p>
                      <a:pPr algn="ctr"/>
                      <a:r>
                        <a:rPr lang="en-US" dirty="0" err="1"/>
                        <a:t>h</a:t>
                      </a:r>
                      <a:r>
                        <a:rPr lang="en-US" sz="1100" dirty="0" err="1"/>
                        <a:t>V</a:t>
                      </a:r>
                      <a:endParaRPr lang="en-US" dirty="0"/>
                    </a:p>
                  </a:txBody>
                  <a:tcPr/>
                </a:tc>
                <a:tc>
                  <a:txBody>
                    <a:bodyPr/>
                    <a:lstStyle/>
                    <a:p>
                      <a:pPr algn="ctr"/>
                      <a:r>
                        <a:rPr lang="en-US" dirty="0"/>
                        <a:t>2.21</a:t>
                      </a:r>
                    </a:p>
                  </a:txBody>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40615904"/>
              </p:ext>
            </p:extLst>
          </p:nvPr>
        </p:nvGraphicFramePr>
        <p:xfrm>
          <a:off x="7127163" y="1880284"/>
          <a:ext cx="3217841" cy="4977716"/>
        </p:xfrm>
        <a:graphic>
          <a:graphicData uri="http://schemas.openxmlformats.org/drawingml/2006/table">
            <a:tbl>
              <a:tblPr firstRow="1" bandRow="1">
                <a:tableStyleId>{5C22544A-7EE6-4342-B048-85BDC9FD1C3A}</a:tableStyleId>
              </a:tblPr>
              <a:tblGrid>
                <a:gridCol w="1653745">
                  <a:extLst>
                    <a:ext uri="{9D8B030D-6E8A-4147-A177-3AD203B41FA5}">
                      <a16:colId xmlns:a16="http://schemas.microsoft.com/office/drawing/2014/main" val="20000"/>
                    </a:ext>
                  </a:extLst>
                </a:gridCol>
                <a:gridCol w="1564096">
                  <a:extLst>
                    <a:ext uri="{9D8B030D-6E8A-4147-A177-3AD203B41FA5}">
                      <a16:colId xmlns:a16="http://schemas.microsoft.com/office/drawing/2014/main" val="20001"/>
                    </a:ext>
                  </a:extLst>
                </a:gridCol>
              </a:tblGrid>
              <a:tr h="653422">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6495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a:latin typeface="Century" panose="02040604050505020304" pitchFamily="18" charset="0"/>
                        </a:rPr>
                        <a:t>φ</a:t>
                      </a:r>
                      <a:endParaRPr lang="en-US" sz="1800" dirty="0"/>
                    </a:p>
                    <a:p>
                      <a:pPr algn="ctr"/>
                      <a:endParaRPr lang="en-US" sz="1200" dirty="0"/>
                    </a:p>
                  </a:txBody>
                  <a:tcPr/>
                </a:tc>
                <a:tc>
                  <a:txBody>
                    <a:bodyPr/>
                    <a:lstStyle/>
                    <a:p>
                      <a:pPr algn="ctr"/>
                      <a:r>
                        <a:rPr lang="en-US" dirty="0"/>
                        <a:t>2.95</a:t>
                      </a:r>
                    </a:p>
                  </a:txBody>
                  <a:tcPr/>
                </a:tc>
                <a:extLst>
                  <a:ext uri="{0D108BD9-81ED-4DB2-BD59-A6C34878D82A}">
                    <a16:rowId xmlns:a16="http://schemas.microsoft.com/office/drawing/2014/main" val="10001"/>
                  </a:ext>
                </a:extLst>
              </a:tr>
              <a:tr h="581682">
                <a:tc>
                  <a:txBody>
                    <a:bodyPr/>
                    <a:lstStyle/>
                    <a:p>
                      <a:pPr algn="ctr"/>
                      <a:r>
                        <a:rPr lang="en-US" dirty="0">
                          <a:latin typeface="Century" panose="02040604050505020304" pitchFamily="18" charset="0"/>
                        </a:rPr>
                        <a:t>A</a:t>
                      </a:r>
                      <a:r>
                        <a:rPr lang="en-US" sz="1100" dirty="0">
                          <a:latin typeface="Century" panose="02040604050505020304" pitchFamily="18" charset="0"/>
                        </a:rPr>
                        <a:t>V</a:t>
                      </a:r>
                      <a:endParaRPr lang="en-US" dirty="0"/>
                    </a:p>
                  </a:txBody>
                  <a:tcPr/>
                </a:tc>
                <a:tc>
                  <a:txBody>
                    <a:bodyPr/>
                    <a:lstStyle/>
                    <a:p>
                      <a:pPr algn="ctr"/>
                      <a:r>
                        <a:rPr lang="en-US" dirty="0"/>
                        <a:t>7.14</a:t>
                      </a:r>
                    </a:p>
                  </a:txBody>
                  <a:tcPr/>
                </a:tc>
                <a:extLst>
                  <a:ext uri="{0D108BD9-81ED-4DB2-BD59-A6C34878D82A}">
                    <a16:rowId xmlns:a16="http://schemas.microsoft.com/office/drawing/2014/main" val="10002"/>
                  </a:ext>
                </a:extLst>
              </a:tr>
              <a:tr h="581682">
                <a:tc>
                  <a:txBody>
                    <a:bodyPr/>
                    <a:lstStyle/>
                    <a:p>
                      <a:pPr algn="ctr"/>
                      <a:r>
                        <a:rPr lang="en-US" dirty="0" err="1">
                          <a:latin typeface="Century" panose="02040604050505020304" pitchFamily="18" charset="0"/>
                        </a:rPr>
                        <a:t>U</a:t>
                      </a:r>
                      <a:r>
                        <a:rPr lang="en-US" sz="1800" dirty="0" err="1">
                          <a:latin typeface="Century" panose="02040604050505020304" pitchFamily="18" charset="0"/>
                        </a:rPr>
                        <a:t>v</a:t>
                      </a:r>
                      <a:endParaRPr lang="en-US" sz="1800" dirty="0">
                        <a:latin typeface="Century" panose="02040604050505020304" pitchFamily="18" charset="0"/>
                      </a:endParaRPr>
                    </a:p>
                  </a:txBody>
                  <a:tcPr/>
                </a:tc>
                <a:tc>
                  <a:txBody>
                    <a:bodyPr/>
                    <a:lstStyle/>
                    <a:p>
                      <a:pPr algn="ctr"/>
                      <a:r>
                        <a:rPr lang="en-US" dirty="0"/>
                        <a:t>2.92</a:t>
                      </a:r>
                    </a:p>
                  </a:txBody>
                  <a:tcPr/>
                </a:tc>
                <a:extLst>
                  <a:ext uri="{0D108BD9-81ED-4DB2-BD59-A6C34878D82A}">
                    <a16:rowId xmlns:a16="http://schemas.microsoft.com/office/drawing/2014/main" val="10003"/>
                  </a:ext>
                </a:extLst>
              </a:tr>
              <a:tr h="625418">
                <a:tc>
                  <a:txBody>
                    <a:bodyPr/>
                    <a:lstStyle/>
                    <a:p>
                      <a:pPr algn="ctr"/>
                      <a:r>
                        <a:rPr lang="en-US" dirty="0" err="1"/>
                        <a:t>L</a:t>
                      </a:r>
                      <a:r>
                        <a:rPr lang="en-US" sz="1100" dirty="0" err="1"/>
                        <a:t>min</a:t>
                      </a:r>
                      <a:endParaRPr lang="en-US" sz="1100" dirty="0"/>
                    </a:p>
                    <a:p>
                      <a:pPr algn="ctr"/>
                      <a:r>
                        <a:rPr lang="en-US" sz="1800" dirty="0"/>
                        <a:t>m</a:t>
                      </a:r>
                    </a:p>
                  </a:txBody>
                  <a:tcPr/>
                </a:tc>
                <a:tc>
                  <a:txBody>
                    <a:bodyPr/>
                    <a:lstStyle/>
                    <a:p>
                      <a:pPr algn="ctr"/>
                      <a:r>
                        <a:rPr lang="en-US" dirty="0"/>
                        <a:t>8.62</a:t>
                      </a:r>
                    </a:p>
                  </a:txBody>
                  <a:tcPr/>
                </a:tc>
                <a:extLst>
                  <a:ext uri="{0D108BD9-81ED-4DB2-BD59-A6C34878D82A}">
                    <a16:rowId xmlns:a16="http://schemas.microsoft.com/office/drawing/2014/main" val="10004"/>
                  </a:ext>
                </a:extLst>
              </a:tr>
              <a:tr h="649544">
                <a:tc>
                  <a:txBody>
                    <a:bodyPr/>
                    <a:lstStyle/>
                    <a:p>
                      <a:pPr algn="ctr"/>
                      <a:r>
                        <a:rPr lang="en-US" dirty="0"/>
                        <a:t>Inlet</a:t>
                      </a:r>
                      <a:r>
                        <a:rPr lang="en-US" baseline="0" dirty="0"/>
                        <a:t> ID</a:t>
                      </a:r>
                    </a:p>
                    <a:p>
                      <a:pPr algn="ctr"/>
                      <a:r>
                        <a:rPr lang="en-US" baseline="0" dirty="0"/>
                        <a:t>inch</a:t>
                      </a:r>
                      <a:endParaRPr lang="en-US" dirty="0"/>
                    </a:p>
                  </a:txBody>
                  <a:tcPr/>
                </a:tc>
                <a:tc>
                  <a:txBody>
                    <a:bodyPr/>
                    <a:lstStyle/>
                    <a:p>
                      <a:pPr algn="ctr"/>
                      <a:r>
                        <a:rPr lang="en-US" dirty="0"/>
                        <a:t>64</a:t>
                      </a:r>
                    </a:p>
                  </a:txBody>
                  <a:tcPr/>
                </a:tc>
                <a:extLst>
                  <a:ext uri="{0D108BD9-81ED-4DB2-BD59-A6C34878D82A}">
                    <a16:rowId xmlns:a16="http://schemas.microsoft.com/office/drawing/2014/main" val="10005"/>
                  </a:ext>
                </a:extLst>
              </a:tr>
              <a:tr h="625418">
                <a:tc>
                  <a:txBody>
                    <a:bodyPr/>
                    <a:lstStyle/>
                    <a:p>
                      <a:pPr algn="ctr"/>
                      <a:r>
                        <a:rPr lang="en-US" dirty="0"/>
                        <a:t>Outlet ID</a:t>
                      </a:r>
                    </a:p>
                    <a:p>
                      <a:pPr algn="ctr"/>
                      <a:r>
                        <a:rPr lang="en-US" dirty="0"/>
                        <a:t>inch</a:t>
                      </a:r>
                    </a:p>
                  </a:txBody>
                  <a:tcPr/>
                </a:tc>
                <a:tc>
                  <a:txBody>
                    <a:bodyPr/>
                    <a:lstStyle/>
                    <a:p>
                      <a:pPr algn="ctr"/>
                      <a:r>
                        <a:rPr lang="en-US" dirty="0"/>
                        <a:t>72</a:t>
                      </a:r>
                    </a:p>
                  </a:txBody>
                  <a:tcPr/>
                </a:tc>
                <a:extLst>
                  <a:ext uri="{0D108BD9-81ED-4DB2-BD59-A6C34878D82A}">
                    <a16:rowId xmlns:a16="http://schemas.microsoft.com/office/drawing/2014/main" val="10006"/>
                  </a:ext>
                </a:extLst>
              </a:tr>
              <a:tr h="5816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algn="ct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03907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73050" cy="6858000"/>
          </a:xfrm>
        </p:spPr>
        <p:txBody>
          <a:bodyPr/>
          <a:lstStyle/>
          <a:p>
            <a:pPr marL="0" indent="0">
              <a:buNone/>
            </a:pPr>
            <a:r>
              <a:rPr lang="en-US" dirty="0">
                <a:latin typeface="Century" panose="02040604050505020304" pitchFamily="18" charset="0"/>
              </a:rPr>
              <a:t>TCC has ordered a K.O.D with the following sizing which is oversized in my opinion but appears to be </a:t>
            </a:r>
          </a:p>
          <a:p>
            <a:pPr marL="0" indent="0">
              <a:buNone/>
            </a:pPr>
            <a:r>
              <a:rPr lang="en-US" dirty="0">
                <a:latin typeface="Century" panose="02040604050505020304" pitchFamily="18" charset="0"/>
              </a:rPr>
              <a:t>good in handling such amount of gas and condensate.</a:t>
            </a:r>
          </a:p>
          <a:p>
            <a:pPr marL="0" indent="0">
              <a:buNone/>
            </a:pPr>
            <a:r>
              <a:rPr lang="en-US" dirty="0">
                <a:latin typeface="Century" panose="02040604050505020304"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606912343"/>
              </p:ext>
            </p:extLst>
          </p:nvPr>
        </p:nvGraphicFramePr>
        <p:xfrm>
          <a:off x="2032000" y="1265577"/>
          <a:ext cx="6948228" cy="2692276"/>
        </p:xfrm>
        <a:graphic>
          <a:graphicData uri="http://schemas.openxmlformats.org/drawingml/2006/table">
            <a:tbl>
              <a:tblPr firstRow="1" bandRow="1">
                <a:tableStyleId>{5C22544A-7EE6-4342-B048-85BDC9FD1C3A}</a:tableStyleId>
              </a:tblPr>
              <a:tblGrid>
                <a:gridCol w="2316076">
                  <a:extLst>
                    <a:ext uri="{9D8B030D-6E8A-4147-A177-3AD203B41FA5}">
                      <a16:colId xmlns:a16="http://schemas.microsoft.com/office/drawing/2014/main" val="20000"/>
                    </a:ext>
                  </a:extLst>
                </a:gridCol>
                <a:gridCol w="2316076">
                  <a:extLst>
                    <a:ext uri="{9D8B030D-6E8A-4147-A177-3AD203B41FA5}">
                      <a16:colId xmlns:a16="http://schemas.microsoft.com/office/drawing/2014/main" val="20001"/>
                    </a:ext>
                  </a:extLst>
                </a:gridCol>
                <a:gridCol w="2316076">
                  <a:extLst>
                    <a:ext uri="{9D8B030D-6E8A-4147-A177-3AD203B41FA5}">
                      <a16:colId xmlns:a16="http://schemas.microsoft.com/office/drawing/2014/main" val="20002"/>
                    </a:ext>
                  </a:extLst>
                </a:gridCol>
              </a:tblGrid>
              <a:tr h="673069">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TCC</a:t>
                      </a:r>
                    </a:p>
                  </a:txBody>
                  <a:tcPr/>
                </a:tc>
                <a:tc>
                  <a:txBody>
                    <a:bodyPr/>
                    <a:lstStyle/>
                    <a:p>
                      <a:pPr algn="ctr"/>
                      <a:r>
                        <a:rPr lang="en-US" dirty="0">
                          <a:latin typeface="Century" panose="02040604050505020304" pitchFamily="18" charset="0"/>
                        </a:rPr>
                        <a:t>API-521</a:t>
                      </a:r>
                    </a:p>
                  </a:txBody>
                  <a:tcPr/>
                </a:tc>
                <a:extLst>
                  <a:ext uri="{0D108BD9-81ED-4DB2-BD59-A6C34878D82A}">
                    <a16:rowId xmlns:a16="http://schemas.microsoft.com/office/drawing/2014/main" val="10000"/>
                  </a:ext>
                </a:extLst>
              </a:tr>
              <a:tr h="673069">
                <a:tc>
                  <a:txBody>
                    <a:bodyPr/>
                    <a:lstStyle/>
                    <a:p>
                      <a:pPr algn="ctr"/>
                      <a:r>
                        <a:rPr lang="en-US" dirty="0">
                          <a:latin typeface="Century" panose="02040604050505020304" pitchFamily="18" charset="0"/>
                        </a:rPr>
                        <a:t>Diameter</a:t>
                      </a:r>
                    </a:p>
                  </a:txBody>
                  <a:tcPr/>
                </a:tc>
                <a:tc>
                  <a:txBody>
                    <a:bodyPr/>
                    <a:lstStyle/>
                    <a:p>
                      <a:pPr algn="ctr"/>
                      <a:r>
                        <a:rPr lang="en-US" dirty="0">
                          <a:latin typeface="Century" panose="02040604050505020304" pitchFamily="18" charset="0"/>
                        </a:rPr>
                        <a:t>5.8 m</a:t>
                      </a:r>
                    </a:p>
                  </a:txBody>
                  <a:tcPr/>
                </a:tc>
                <a:tc>
                  <a:txBody>
                    <a:bodyPr/>
                    <a:lstStyle/>
                    <a:p>
                      <a:pPr algn="ctr"/>
                      <a:r>
                        <a:rPr lang="en-US" dirty="0">
                          <a:latin typeface="Century" panose="02040604050505020304" pitchFamily="18" charset="0"/>
                        </a:rPr>
                        <a:t>4 m </a:t>
                      </a:r>
                    </a:p>
                  </a:txBody>
                  <a:tcPr/>
                </a:tc>
                <a:extLst>
                  <a:ext uri="{0D108BD9-81ED-4DB2-BD59-A6C34878D82A}">
                    <a16:rowId xmlns:a16="http://schemas.microsoft.com/office/drawing/2014/main" val="10001"/>
                  </a:ext>
                </a:extLst>
              </a:tr>
              <a:tr h="673069">
                <a:tc>
                  <a:txBody>
                    <a:bodyPr/>
                    <a:lstStyle/>
                    <a:p>
                      <a:pPr algn="ctr"/>
                      <a:r>
                        <a:rPr lang="en-US" dirty="0">
                          <a:latin typeface="Century" panose="02040604050505020304" pitchFamily="18" charset="0"/>
                        </a:rPr>
                        <a:t>Length</a:t>
                      </a:r>
                    </a:p>
                  </a:txBody>
                  <a:tcPr/>
                </a:tc>
                <a:tc>
                  <a:txBody>
                    <a:bodyPr/>
                    <a:lstStyle/>
                    <a:p>
                      <a:pPr algn="ctr"/>
                      <a:r>
                        <a:rPr lang="en-US" dirty="0">
                          <a:latin typeface="Century" panose="02040604050505020304" pitchFamily="18" charset="0"/>
                        </a:rPr>
                        <a:t>18 m</a:t>
                      </a:r>
                    </a:p>
                  </a:txBody>
                  <a:tcPr/>
                </a:tc>
                <a:tc>
                  <a:txBody>
                    <a:bodyPr/>
                    <a:lstStyle/>
                    <a:p>
                      <a:pPr algn="ctr"/>
                      <a:r>
                        <a:rPr lang="en-US" dirty="0">
                          <a:latin typeface="Century" panose="02040604050505020304" pitchFamily="18" charset="0"/>
                        </a:rPr>
                        <a:t>14 m</a:t>
                      </a:r>
                    </a:p>
                  </a:txBody>
                  <a:tcPr/>
                </a:tc>
                <a:extLst>
                  <a:ext uri="{0D108BD9-81ED-4DB2-BD59-A6C34878D82A}">
                    <a16:rowId xmlns:a16="http://schemas.microsoft.com/office/drawing/2014/main" val="10002"/>
                  </a:ext>
                </a:extLst>
              </a:tr>
              <a:tr h="673069">
                <a:tc>
                  <a:txBody>
                    <a:bodyPr/>
                    <a:lstStyle/>
                    <a:p>
                      <a:pPr algn="ctr"/>
                      <a:endParaRPr lang="en-US" dirty="0">
                        <a:latin typeface="Century" panose="02040604050505020304" pitchFamily="18" charset="0"/>
                      </a:endParaRPr>
                    </a:p>
                  </a:txBody>
                  <a:tcPr/>
                </a:tc>
                <a:tc>
                  <a:txBody>
                    <a:bodyPr/>
                    <a:lstStyle/>
                    <a:p>
                      <a:pPr algn="ctr"/>
                      <a:endParaRPr lang="en-US" dirty="0">
                        <a:latin typeface="Century" panose="02040604050505020304" pitchFamily="18" charset="0"/>
                      </a:endParaRPr>
                    </a:p>
                  </a:txBody>
                  <a:tcPr/>
                </a:tc>
                <a:tc>
                  <a:txBody>
                    <a:bodyPr/>
                    <a:lstStyle/>
                    <a:p>
                      <a:pPr algn="ctr"/>
                      <a:endParaRPr lang="en-US" dirty="0">
                        <a:latin typeface="Century" panose="020406040505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1240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3D34DC-8DCB-2730-7E35-2B1BDDFE3970}"/>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Flaresim Design</a:t>
            </a:r>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8AE49221-AA66-91E3-D070-207BAB3AF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43" y="1207363"/>
            <a:ext cx="4552950" cy="5352461"/>
          </a:xfrm>
          <a:prstGeom prst="rect">
            <a:avLst/>
          </a:prstGeom>
        </p:spPr>
      </p:pic>
      <p:pic>
        <p:nvPicPr>
          <p:cNvPr id="7" name="Picture 6">
            <a:extLst>
              <a:ext uri="{FF2B5EF4-FFF2-40B4-BE49-F238E27FC236}">
                <a16:creationId xmlns:a16="http://schemas.microsoft.com/office/drawing/2014/main" id="{156022EB-EB74-E85F-AE8D-16B26954F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291" y="1207363"/>
            <a:ext cx="4572000" cy="5352462"/>
          </a:xfrm>
          <a:prstGeom prst="rect">
            <a:avLst/>
          </a:prstGeom>
        </p:spPr>
      </p:pic>
    </p:spTree>
    <p:extLst>
      <p:ext uri="{BB962C8B-B14F-4D97-AF65-F5344CB8AC3E}">
        <p14:creationId xmlns:p14="http://schemas.microsoft.com/office/powerpoint/2010/main" val="47199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273051" cy="6858000"/>
          </a:xfrm>
        </p:spPr>
        <p:txBody>
          <a:bodyPr/>
          <a:lstStyle/>
          <a:p>
            <a:pPr marL="0" indent="0" algn="ctr">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Flare Thermal Radiation Assessment</a:t>
            </a: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Based on</a:t>
            </a: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API-521 and Schlumberger Flaresim </a:t>
            </a:r>
          </a:p>
          <a:p>
            <a:pPr marL="0" indent="0" algn="ctr">
              <a:buNone/>
            </a:pPr>
            <a:endParaRPr lang="en-US" dirty="0">
              <a:latin typeface="Century" panose="02040604050505020304" pitchFamily="18" charset="0"/>
            </a:endParaRPr>
          </a:p>
        </p:txBody>
      </p:sp>
      <p:pic>
        <p:nvPicPr>
          <p:cNvPr id="2050" name="Picture 2"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337" y="3944203"/>
            <a:ext cx="279082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57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73050" cy="6858000"/>
          </a:xfrm>
        </p:spPr>
        <p:txBody>
          <a:bodyPr/>
          <a:lstStyle/>
          <a:p>
            <a:pPr marL="0" indent="0" algn="ctr">
              <a:buNone/>
            </a:pPr>
            <a:r>
              <a:rPr lang="en-US" dirty="0">
                <a:latin typeface="Century" panose="02040604050505020304" pitchFamily="18" charset="0"/>
              </a:rPr>
              <a:t>Calculation of Flare Stack Diameter</a:t>
            </a:r>
          </a:p>
          <a:p>
            <a:pPr marL="0" indent="0">
              <a:buNone/>
            </a:pPr>
            <a:r>
              <a:rPr lang="en-US" dirty="0">
                <a:latin typeface="Century" panose="02040604050505020304" pitchFamily="18" charset="0"/>
              </a:rPr>
              <a:t>In order to calculate Flare Diameter, the following equation between Mach number and Diameter is</a:t>
            </a:r>
          </a:p>
          <a:p>
            <a:pPr marL="0" indent="0">
              <a:buNone/>
            </a:pPr>
            <a:r>
              <a:rPr lang="en-US" dirty="0">
                <a:latin typeface="Century" panose="02040604050505020304" pitchFamily="18" charset="0"/>
              </a:rPr>
              <a:t>used .</a:t>
            </a:r>
          </a:p>
          <a:p>
            <a:pPr marL="0" indent="0">
              <a:buNone/>
            </a:pPr>
            <a:endParaRPr lang="en-US" dirty="0">
              <a:latin typeface="Century" panose="02040604050505020304" pitchFamily="18" charset="0"/>
            </a:endParaRPr>
          </a:p>
        </p:txBody>
      </p:sp>
      <p:pic>
        <p:nvPicPr>
          <p:cNvPr id="1026" name="Picture 2"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157" y="1459670"/>
            <a:ext cx="50673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44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8" cy="6858000"/>
          </a:xfrm>
        </p:spPr>
        <p:txBody>
          <a:bodyPr/>
          <a:lstStyle/>
          <a:p>
            <a:pPr marL="0" indent="0">
              <a:buNone/>
            </a:pPr>
            <a:r>
              <a:rPr lang="en-US" dirty="0">
                <a:latin typeface="Century" panose="02040604050505020304" pitchFamily="18" charset="0"/>
              </a:rPr>
              <a:t>According to TCC calculation a flare stack with diameter of 1.6 m and a height of 44.45 m</a:t>
            </a:r>
          </a:p>
          <a:p>
            <a:pPr marL="0" indent="0">
              <a:buNone/>
            </a:pPr>
            <a:r>
              <a:rPr lang="en-US" dirty="0">
                <a:latin typeface="Century" panose="02040604050505020304" pitchFamily="18" charset="0"/>
              </a:rPr>
              <a:t>Here according to API-521 , the calculated diameter is about 2.46 m when the temperature is 273 K and </a:t>
            </a:r>
          </a:p>
          <a:p>
            <a:pPr marL="0" indent="0">
              <a:buNone/>
            </a:pPr>
            <a:r>
              <a:rPr lang="en-US" dirty="0">
                <a:latin typeface="Century" panose="02040604050505020304" pitchFamily="18" charset="0"/>
              </a:rPr>
              <a:t>when the temperature is 633 K for blocked outlet scenario then the calculated diameter is 3.04 m.</a:t>
            </a:r>
          </a:p>
          <a:p>
            <a:pPr marL="0" indent="0">
              <a:buNone/>
            </a:pPr>
            <a:endParaRPr lang="en-US" dirty="0">
              <a:latin typeface="Century" panose="020406040505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25085665"/>
              </p:ext>
            </p:extLst>
          </p:nvPr>
        </p:nvGraphicFramePr>
        <p:xfrm>
          <a:off x="1815154" y="1774207"/>
          <a:ext cx="7192370" cy="4060210"/>
        </p:xfrm>
        <a:graphic>
          <a:graphicData uri="http://schemas.openxmlformats.org/drawingml/2006/table">
            <a:tbl>
              <a:tblPr firstRow="1" bandRow="1">
                <a:tableStyleId>{5C22544A-7EE6-4342-B048-85BDC9FD1C3A}</a:tableStyleId>
              </a:tblPr>
              <a:tblGrid>
                <a:gridCol w="3596185">
                  <a:extLst>
                    <a:ext uri="{9D8B030D-6E8A-4147-A177-3AD203B41FA5}">
                      <a16:colId xmlns:a16="http://schemas.microsoft.com/office/drawing/2014/main" val="20000"/>
                    </a:ext>
                  </a:extLst>
                </a:gridCol>
                <a:gridCol w="3596185">
                  <a:extLst>
                    <a:ext uri="{9D8B030D-6E8A-4147-A177-3AD203B41FA5}">
                      <a16:colId xmlns:a16="http://schemas.microsoft.com/office/drawing/2014/main" val="20001"/>
                    </a:ext>
                  </a:extLst>
                </a:gridCol>
              </a:tblGrid>
              <a:tr h="580030">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a:t>
                      </a:r>
                    </a:p>
                  </a:txBody>
                  <a:tcPr/>
                </a:tc>
                <a:extLst>
                  <a:ext uri="{0D108BD9-81ED-4DB2-BD59-A6C34878D82A}">
                    <a16:rowId xmlns:a16="http://schemas.microsoft.com/office/drawing/2014/main" val="10000"/>
                  </a:ext>
                </a:extLst>
              </a:tr>
              <a:tr h="580030">
                <a:tc>
                  <a:txBody>
                    <a:bodyPr/>
                    <a:lstStyle/>
                    <a:p>
                      <a:pPr algn="ctr"/>
                      <a:r>
                        <a:rPr lang="en-US" dirty="0">
                          <a:latin typeface="Century" panose="02040604050505020304" pitchFamily="18" charset="0"/>
                        </a:rPr>
                        <a:t>T</a:t>
                      </a:r>
                    </a:p>
                  </a:txBody>
                  <a:tcPr/>
                </a:tc>
                <a:tc>
                  <a:txBody>
                    <a:bodyPr/>
                    <a:lstStyle/>
                    <a:p>
                      <a:pPr algn="ctr"/>
                      <a:r>
                        <a:rPr lang="en-US" dirty="0">
                          <a:latin typeface="Century" panose="02040604050505020304" pitchFamily="18" charset="0"/>
                        </a:rPr>
                        <a:t>273.15 K</a:t>
                      </a:r>
                    </a:p>
                  </a:txBody>
                  <a:tcPr/>
                </a:tc>
                <a:extLst>
                  <a:ext uri="{0D108BD9-81ED-4DB2-BD59-A6C34878D82A}">
                    <a16:rowId xmlns:a16="http://schemas.microsoft.com/office/drawing/2014/main" val="10001"/>
                  </a:ext>
                </a:extLst>
              </a:tr>
              <a:tr h="580030">
                <a:tc>
                  <a:txBody>
                    <a:bodyPr/>
                    <a:lstStyle/>
                    <a:p>
                      <a:pPr algn="ctr"/>
                      <a:r>
                        <a:rPr lang="en-US" dirty="0">
                          <a:latin typeface="Century" panose="02040604050505020304" pitchFamily="18" charset="0"/>
                        </a:rPr>
                        <a:t>Z</a:t>
                      </a:r>
                    </a:p>
                  </a:txBody>
                  <a:tcPr/>
                </a:tc>
                <a:tc>
                  <a:txBody>
                    <a:bodyPr/>
                    <a:lstStyle/>
                    <a:p>
                      <a:pPr algn="ctr"/>
                      <a:r>
                        <a:rPr lang="en-US" dirty="0">
                          <a:latin typeface="Century" panose="02040604050505020304" pitchFamily="18" charset="0"/>
                        </a:rPr>
                        <a:t>1.33</a:t>
                      </a:r>
                    </a:p>
                  </a:txBody>
                  <a:tcPr/>
                </a:tc>
                <a:extLst>
                  <a:ext uri="{0D108BD9-81ED-4DB2-BD59-A6C34878D82A}">
                    <a16:rowId xmlns:a16="http://schemas.microsoft.com/office/drawing/2014/main" val="10002"/>
                  </a:ext>
                </a:extLst>
              </a:tr>
              <a:tr h="580030">
                <a:tc>
                  <a:txBody>
                    <a:bodyPr/>
                    <a:lstStyle/>
                    <a:p>
                      <a:pPr algn="ctr"/>
                      <a:r>
                        <a:rPr lang="en-US" dirty="0">
                          <a:latin typeface="Century" panose="02040604050505020304" pitchFamily="18" charset="0"/>
                        </a:rPr>
                        <a:t>M</a:t>
                      </a:r>
                    </a:p>
                  </a:txBody>
                  <a:tcPr/>
                </a:tc>
                <a:tc>
                  <a:txBody>
                    <a:bodyPr/>
                    <a:lstStyle/>
                    <a:p>
                      <a:pPr algn="ctr"/>
                      <a:r>
                        <a:rPr lang="en-US" dirty="0">
                          <a:latin typeface="Century" panose="02040604050505020304" pitchFamily="18" charset="0"/>
                        </a:rPr>
                        <a:t>13.44</a:t>
                      </a:r>
                    </a:p>
                  </a:txBody>
                  <a:tcPr/>
                </a:tc>
                <a:extLst>
                  <a:ext uri="{0D108BD9-81ED-4DB2-BD59-A6C34878D82A}">
                    <a16:rowId xmlns:a16="http://schemas.microsoft.com/office/drawing/2014/main" val="10003"/>
                  </a:ext>
                </a:extLst>
              </a:tr>
              <a:tr h="580030">
                <a:tc>
                  <a:txBody>
                    <a:bodyPr/>
                    <a:lstStyle/>
                    <a:p>
                      <a:pPr algn="ctr"/>
                      <a:r>
                        <a:rPr lang="en-US" dirty="0">
                          <a:latin typeface="Century" panose="02040604050505020304" pitchFamily="18" charset="0"/>
                        </a:rPr>
                        <a:t>P</a:t>
                      </a:r>
                      <a:r>
                        <a:rPr lang="en-US" sz="1400" dirty="0">
                          <a:latin typeface="Century" panose="02040604050505020304" pitchFamily="18" charset="0"/>
                        </a:rPr>
                        <a:t>2</a:t>
                      </a:r>
                    </a:p>
                  </a:txBody>
                  <a:tcPr/>
                </a:tc>
                <a:tc>
                  <a:txBody>
                    <a:bodyPr/>
                    <a:lstStyle/>
                    <a:p>
                      <a:pPr algn="ctr"/>
                      <a:r>
                        <a:rPr lang="en-US" dirty="0">
                          <a:latin typeface="Century" panose="02040604050505020304" pitchFamily="18" charset="0"/>
                        </a:rPr>
                        <a:t>141 </a:t>
                      </a:r>
                      <a:r>
                        <a:rPr lang="en-US" dirty="0" err="1">
                          <a:latin typeface="Century" panose="02040604050505020304" pitchFamily="18" charset="0"/>
                        </a:rPr>
                        <a:t>kpa</a:t>
                      </a:r>
                      <a:endParaRPr lang="en-US" dirty="0">
                        <a:latin typeface="Century" panose="02040604050505020304" pitchFamily="18" charset="0"/>
                      </a:endParaRPr>
                    </a:p>
                  </a:txBody>
                  <a:tcPr/>
                </a:tc>
                <a:extLst>
                  <a:ext uri="{0D108BD9-81ED-4DB2-BD59-A6C34878D82A}">
                    <a16:rowId xmlns:a16="http://schemas.microsoft.com/office/drawing/2014/main" val="10004"/>
                  </a:ext>
                </a:extLst>
              </a:tr>
              <a:tr h="580030">
                <a:tc>
                  <a:txBody>
                    <a:bodyPr/>
                    <a:lstStyle/>
                    <a:p>
                      <a:pPr algn="ctr"/>
                      <a:r>
                        <a:rPr lang="en-US" dirty="0">
                          <a:latin typeface="Century" panose="02040604050505020304" pitchFamily="18" charset="0"/>
                        </a:rPr>
                        <a:t>Mach</a:t>
                      </a:r>
                    </a:p>
                  </a:txBody>
                  <a:tcPr/>
                </a:tc>
                <a:tc>
                  <a:txBody>
                    <a:bodyPr/>
                    <a:lstStyle/>
                    <a:p>
                      <a:pPr algn="ctr"/>
                      <a:r>
                        <a:rPr lang="en-US" dirty="0">
                          <a:latin typeface="Century" panose="02040604050505020304" pitchFamily="18" charset="0"/>
                        </a:rPr>
                        <a:t>0.1</a:t>
                      </a:r>
                    </a:p>
                  </a:txBody>
                  <a:tcPr/>
                </a:tc>
                <a:extLst>
                  <a:ext uri="{0D108BD9-81ED-4DB2-BD59-A6C34878D82A}">
                    <a16:rowId xmlns:a16="http://schemas.microsoft.com/office/drawing/2014/main" val="10005"/>
                  </a:ext>
                </a:extLst>
              </a:tr>
              <a:tr h="580030">
                <a:tc>
                  <a:txBody>
                    <a:bodyPr/>
                    <a:lstStyle/>
                    <a:p>
                      <a:pPr algn="ctr"/>
                      <a:r>
                        <a:rPr lang="en-US" dirty="0">
                          <a:solidFill>
                            <a:schemeClr val="tx1"/>
                          </a:solidFill>
                          <a:latin typeface="Century" panose="02040604050505020304" pitchFamily="18" charset="0"/>
                        </a:rPr>
                        <a:t>D</a:t>
                      </a:r>
                      <a:r>
                        <a:rPr lang="en-US" dirty="0">
                          <a:solidFill>
                            <a:srgbClr val="92D050"/>
                          </a:solidFill>
                          <a:latin typeface="Century" panose="02040604050505020304" pitchFamily="18" charset="0"/>
                        </a:rPr>
                        <a:t>D</a:t>
                      </a:r>
                    </a:p>
                  </a:txBody>
                  <a:tcPr>
                    <a:solidFill>
                      <a:srgbClr val="92D050"/>
                    </a:solidFill>
                  </a:tcPr>
                </a:tc>
                <a:tc>
                  <a:txBody>
                    <a:bodyPr/>
                    <a:lstStyle/>
                    <a:p>
                      <a:pPr algn="ctr"/>
                      <a:r>
                        <a:rPr lang="en-US" dirty="0">
                          <a:solidFill>
                            <a:schemeClr val="tx1"/>
                          </a:solidFill>
                          <a:latin typeface="Century" panose="02040604050505020304" pitchFamily="18" charset="0"/>
                        </a:rPr>
                        <a:t>2.46</a:t>
                      </a:r>
                    </a:p>
                  </a:txBody>
                  <a:tcPr>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9004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514EA-E177-7D57-A486-5331ED7034EE}"/>
              </a:ext>
            </a:extLst>
          </p:cNvPr>
          <p:cNvSpPr>
            <a:spLocks noGrp="1"/>
          </p:cNvSpPr>
          <p:nvPr>
            <p:ph idx="1"/>
          </p:nvPr>
        </p:nvSpPr>
        <p:spPr>
          <a:xfrm>
            <a:off x="0" y="0"/>
            <a:ext cx="11301274" cy="6858000"/>
          </a:xfrm>
        </p:spPr>
        <p:txBody>
          <a:bodyPr/>
          <a:lstStyle/>
          <a:p>
            <a:pPr marL="0" indent="0">
              <a:buNone/>
            </a:pPr>
            <a:r>
              <a:rPr lang="en-US" dirty="0"/>
              <a:t>4. For the flare piping routing , the elevation change between the tie-in location of methanol plant and </a:t>
            </a:r>
          </a:p>
          <a:p>
            <a:pPr marL="0" indent="0">
              <a:buNone/>
            </a:pPr>
            <a:r>
              <a:rPr lang="en-US" dirty="0"/>
              <a:t>the actual flare site is about 111m.</a:t>
            </a:r>
          </a:p>
          <a:p>
            <a:pPr marL="0" indent="0">
              <a:buNone/>
            </a:pPr>
            <a:r>
              <a:rPr lang="en-US" dirty="0"/>
              <a:t>5. The backpressure at the flare stack is 1.4 bara  </a:t>
            </a:r>
          </a:p>
          <a:p>
            <a:pPr marL="0" indent="0">
              <a:buNone/>
            </a:pPr>
            <a:r>
              <a:rPr lang="en-US" dirty="0"/>
              <a:t>                              The Whole Plot                                                         In Site Flare Header</a:t>
            </a:r>
          </a:p>
        </p:txBody>
      </p:sp>
      <p:pic>
        <p:nvPicPr>
          <p:cNvPr id="5" name="Picture 4">
            <a:extLst>
              <a:ext uri="{FF2B5EF4-FFF2-40B4-BE49-F238E27FC236}">
                <a16:creationId xmlns:a16="http://schemas.microsoft.com/office/drawing/2014/main" id="{ADCED8B2-11BE-2C66-CF63-84A286D8C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4" y="1757780"/>
            <a:ext cx="5526349" cy="5100219"/>
          </a:xfrm>
          <a:prstGeom prst="rect">
            <a:avLst/>
          </a:prstGeom>
        </p:spPr>
      </p:pic>
      <p:pic>
        <p:nvPicPr>
          <p:cNvPr id="7" name="Picture 6">
            <a:extLst>
              <a:ext uri="{FF2B5EF4-FFF2-40B4-BE49-F238E27FC236}">
                <a16:creationId xmlns:a16="http://schemas.microsoft.com/office/drawing/2014/main" id="{B5F706D4-2E09-9F9C-5EAC-A4DC359A3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983" y="1757779"/>
            <a:ext cx="5748291" cy="5100220"/>
          </a:xfrm>
          <a:prstGeom prst="rect">
            <a:avLst/>
          </a:prstGeom>
        </p:spPr>
      </p:pic>
    </p:spTree>
    <p:extLst>
      <p:ext uri="{BB962C8B-B14F-4D97-AF65-F5344CB8AC3E}">
        <p14:creationId xmlns:p14="http://schemas.microsoft.com/office/powerpoint/2010/main" val="49930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 y="0"/>
                <a:ext cx="11286698" cy="6858000"/>
              </a:xfrm>
            </p:spPr>
            <p:txBody>
              <a:bodyPr/>
              <a:lstStyle/>
              <a:p>
                <a:pPr marL="0" indent="0" algn="ctr">
                  <a:buNone/>
                </a:pPr>
                <a:r>
                  <a:rPr lang="en-US" dirty="0">
                    <a:latin typeface="Century" panose="02040604050505020304" pitchFamily="18" charset="0"/>
                  </a:rPr>
                  <a:t>Calculation of Flame Length</a:t>
                </a:r>
              </a:p>
              <a:p>
                <a:pPr marL="0" indent="0" algn="ctr">
                  <a:buNone/>
                </a:pPr>
                <a:endParaRPr lang="en-US" dirty="0">
                  <a:latin typeface="Century" panose="02040604050505020304" pitchFamily="18" charset="0"/>
                </a:endParaRPr>
              </a:p>
              <a:p>
                <a:pPr marL="342900" indent="-342900">
                  <a:buAutoNum type="arabicPeriod"/>
                </a:pPr>
                <a:r>
                  <a:rPr lang="en-US" dirty="0">
                    <a:latin typeface="Century" panose="02040604050505020304" pitchFamily="18" charset="0"/>
                  </a:rPr>
                  <a:t>Calculate liberated heat by following formula and then use next page Figure to determine Flame</a:t>
                </a:r>
              </a:p>
              <a:p>
                <a:pPr marL="0" indent="0" algn="ctr">
                  <a:buNone/>
                </a:pPr>
                <a:r>
                  <a:rPr lang="en-US" dirty="0">
                    <a:latin typeface="Century" panose="02040604050505020304" pitchFamily="18" charset="0"/>
                  </a:rPr>
                  <a:t>     Length.</a:t>
                </a: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Q = Mass (kg/h) . LHV (kJ/kg) . (1h/3600s)</a:t>
                </a: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Q = 712342 Nm3/h . 7964 / 3600 = 1.57 </a:t>
                </a:r>
                <a14:m>
                  <m:oMath xmlns:m="http://schemas.openxmlformats.org/officeDocument/2006/math">
                    <m:r>
                      <a:rPr lang="en-US" i="1" smtClean="0">
                        <a:latin typeface="Cambria Math"/>
                        <a:ea typeface="Cambria Math"/>
                      </a:rPr>
                      <m:t>×</m:t>
                    </m:r>
                    <m:r>
                      <a:rPr lang="en-US" b="0" i="1" smtClean="0">
                        <a:latin typeface="Cambria Math"/>
                        <a:ea typeface="Cambria Math"/>
                      </a:rPr>
                      <m:t> </m:t>
                    </m:r>
                  </m:oMath>
                </a14:m>
                <a:r>
                  <a:rPr lang="en-US" dirty="0">
                    <a:latin typeface="Century" panose="02040604050505020304" pitchFamily="18" charset="0"/>
                  </a:rPr>
                  <a:t>10^6 kW</a:t>
                </a: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According to the next-page diagram the estimated Flame Length is round about 70 m. </a:t>
                </a:r>
              </a:p>
              <a:p>
                <a:pPr marL="0" indent="0" algn="ctr">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 y="0"/>
                <a:ext cx="11286698" cy="6858000"/>
              </a:xfrm>
              <a:blipFill rotWithShape="1">
                <a:blip r:embed="rId2"/>
                <a:stretch>
                  <a:fillRect l="-162" t="-622"/>
                </a:stretch>
              </a:blipFill>
            </p:spPr>
            <p:txBody>
              <a:bodyPr/>
              <a:lstStyle/>
              <a:p>
                <a:r>
                  <a:rPr lang="en-US">
                    <a:noFill/>
                  </a:rPr>
                  <a:t> </a:t>
                </a:r>
              </a:p>
            </p:txBody>
          </p:sp>
        </mc:Fallback>
      </mc:AlternateContent>
    </p:spTree>
    <p:extLst>
      <p:ext uri="{BB962C8B-B14F-4D97-AF65-F5344CB8AC3E}">
        <p14:creationId xmlns:p14="http://schemas.microsoft.com/office/powerpoint/2010/main" val="1550194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kazi\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5343" y="493843"/>
            <a:ext cx="9143999" cy="560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96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8" cy="6858000"/>
          </a:xfrm>
        </p:spPr>
        <p:txBody>
          <a:bodyPr/>
          <a:lstStyle/>
          <a:p>
            <a:pPr marL="0" indent="0" algn="ctr">
              <a:buNone/>
            </a:pPr>
            <a:endParaRPr lang="en-US" dirty="0"/>
          </a:p>
          <a:p>
            <a:pPr marL="0" indent="0" algn="ctr">
              <a:buNone/>
            </a:pPr>
            <a:r>
              <a:rPr lang="en-US" dirty="0"/>
              <a:t>Calculation of Flame Distortion Caused by Wind Velocity</a:t>
            </a:r>
          </a:p>
          <a:p>
            <a:pPr marL="0" indent="0" algn="ctr">
              <a:buNone/>
            </a:pPr>
            <a:endParaRPr lang="en-US" dirty="0"/>
          </a:p>
          <a:p>
            <a:pPr marL="342900" indent="-342900" algn="ctr">
              <a:buAutoNum type="arabicPeriod"/>
            </a:pPr>
            <a:r>
              <a:rPr lang="en-US" dirty="0"/>
              <a:t>Calculate vapor volume flow rate </a:t>
            </a:r>
          </a:p>
          <a:p>
            <a:pPr marL="0" indent="0" algn="ctr">
              <a:buNone/>
            </a:pPr>
            <a:endParaRPr lang="en-US" dirty="0"/>
          </a:p>
          <a:p>
            <a:pPr marL="342900" indent="-342900" algn="ctr">
              <a:buAutoNum type="arabicPeriod"/>
            </a:pPr>
            <a:r>
              <a:rPr lang="en-US" dirty="0"/>
              <a:t>Divide wind velocity to flare tip velocity</a:t>
            </a:r>
          </a:p>
          <a:p>
            <a:pPr marL="0" indent="0" algn="ctr">
              <a:buNone/>
            </a:pPr>
            <a:endParaRPr lang="en-US" dirty="0"/>
          </a:p>
          <a:p>
            <a:pPr marL="342900" indent="-342900" algn="ctr">
              <a:buAutoNum type="arabicPeriod"/>
            </a:pPr>
            <a:r>
              <a:rPr lang="en-US" dirty="0"/>
              <a:t>Use next-page diagram to calculate </a:t>
            </a:r>
            <a:r>
              <a:rPr lang="en-US" dirty="0">
                <a:latin typeface="Century"/>
              </a:rPr>
              <a:t>∆X and ∆Y.</a:t>
            </a:r>
          </a:p>
          <a:p>
            <a:pPr marL="0" indent="0" algn="ctr">
              <a:buNone/>
            </a:pPr>
            <a:endParaRPr lang="en-US" dirty="0">
              <a:latin typeface="Century"/>
            </a:endParaRPr>
          </a:p>
          <a:p>
            <a:pPr marL="342900" indent="-342900" algn="ctr">
              <a:buAutoNum type="arabicPeriod"/>
            </a:pPr>
            <a:r>
              <a:rPr lang="en-US" dirty="0">
                <a:latin typeface="Century"/>
              </a:rPr>
              <a:t>Use distance equation and plot to estimate flare stack height.</a:t>
            </a:r>
          </a:p>
          <a:p>
            <a:pPr marL="0" indent="0">
              <a:buNone/>
            </a:pPr>
            <a:endParaRPr lang="en-US" dirty="0"/>
          </a:p>
        </p:txBody>
      </p:sp>
    </p:spTree>
    <p:extLst>
      <p:ext uri="{BB962C8B-B14F-4D97-AF65-F5344CB8AC3E}">
        <p14:creationId xmlns:p14="http://schemas.microsoft.com/office/powerpoint/2010/main" val="307416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0"/>
                <a:ext cx="11273050" cy="6858000"/>
              </a:xfrm>
            </p:spPr>
            <p:txBody>
              <a:bodyPr/>
              <a:lstStyle/>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1</a:t>
                </a:r>
                <a:r>
                  <a:rPr lang="en-US" baseline="30000" dirty="0">
                    <a:latin typeface="Century" panose="02040604050505020304" pitchFamily="18" charset="0"/>
                  </a:rPr>
                  <a:t>st</a:t>
                </a:r>
                <a:r>
                  <a:rPr lang="en-US" dirty="0">
                    <a:latin typeface="Century" panose="02040604050505020304" pitchFamily="18" charset="0"/>
                  </a:rPr>
                  <a:t> Step</a:t>
                </a:r>
              </a:p>
              <a:p>
                <a:pPr marL="0" indent="0" algn="ctr">
                  <a:buNone/>
                </a:pPr>
                <a:endParaRPr lang="en-US" dirty="0">
                  <a:latin typeface="Century" panose="02040604050505020304" pitchFamily="18" charset="0"/>
                </a:endParaRPr>
              </a:p>
              <a:p>
                <a:pPr marL="0" indent="0" algn="ctr">
                  <a:buNone/>
                </a:pPr>
                <a:r>
                  <a:rPr lang="en-US" dirty="0">
                    <a:latin typeface="Century" panose="02040604050505020304" pitchFamily="18" charset="0"/>
                  </a:rPr>
                  <a:t>T = 273K</a:t>
                </a:r>
              </a:p>
              <a:p>
                <a:pPr marL="0" indent="0" algn="ctr">
                  <a:buNone/>
                </a:pPr>
                <a:r>
                  <a:rPr lang="en-US" dirty="0">
                    <a:latin typeface="Century" panose="02040604050505020304" pitchFamily="18" charset="0"/>
                  </a:rPr>
                  <a:t>qv = </a:t>
                </a:r>
                <a14:m>
                  <m:oMath xmlns:m="http://schemas.openxmlformats.org/officeDocument/2006/math">
                    <m:r>
                      <m:rPr>
                        <m:nor/>
                      </m:rPr>
                      <a:rPr lang="en-US" dirty="0">
                        <a:latin typeface="Century" panose="02040604050505020304" pitchFamily="18" charset="0"/>
                      </a:rPr>
                      <m:t>(51000</m:t>
                    </m:r>
                    <m:r>
                      <m:rPr>
                        <m:nor/>
                      </m:rPr>
                      <a:rPr lang="en-US" b="0" i="0" dirty="0" smtClean="0">
                        <a:latin typeface="Century" panose="02040604050505020304" pitchFamily="18" charset="0"/>
                      </a:rPr>
                      <m:t>/3600</m:t>
                    </m:r>
                    <m:r>
                      <m:rPr>
                        <m:nor/>
                      </m:rPr>
                      <a:rPr lang="en-US" dirty="0">
                        <a:latin typeface="Century" panose="02040604050505020304" pitchFamily="18" charset="0"/>
                      </a:rPr>
                      <m:t>)</m:t>
                    </m:r>
                    <m:r>
                      <a:rPr lang="en-US" i="1">
                        <a:latin typeface="Cambria Math"/>
                        <a:ea typeface="Cambria Math"/>
                      </a:rPr>
                      <m:t>×</m:t>
                    </m:r>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r>
                              <a:rPr lang="en-US" b="0" i="1" smtClean="0">
                                <a:latin typeface="Cambria Math"/>
                                <a:ea typeface="Cambria Math"/>
                              </a:rPr>
                              <m:t>22.4</m:t>
                            </m:r>
                          </m:num>
                          <m:den>
                            <m:r>
                              <a:rPr lang="en-US" b="0" i="1" smtClean="0">
                                <a:latin typeface="Cambria Math"/>
                                <a:ea typeface="Cambria Math"/>
                              </a:rPr>
                              <m:t>13.4</m:t>
                            </m:r>
                          </m:den>
                        </m:f>
                      </m:e>
                    </m:d>
                    <m:r>
                      <a:rPr lang="en-US" i="1">
                        <a:latin typeface="Cambria Math"/>
                        <a:ea typeface="Cambria Math"/>
                      </a:rPr>
                      <m:t>×</m:t>
                    </m:r>
                  </m:oMath>
                </a14:m>
                <a:r>
                  <a:rPr lang="en-US" dirty="0">
                    <a:latin typeface="Century" panose="02040604050505020304" pitchFamily="18" charset="0"/>
                  </a:rPr>
                  <a:t> (273/273) = 236.8 m3/s</a:t>
                </a:r>
              </a:p>
              <a:p>
                <a:pPr marL="0" indent="0" algn="ctr">
                  <a:buNone/>
                </a:pPr>
                <a:r>
                  <a:rPr lang="en-US" dirty="0">
                    <a:latin typeface="Century" panose="02040604050505020304" pitchFamily="18" charset="0"/>
                  </a:rPr>
                  <a:t>T = 633K</a:t>
                </a:r>
              </a:p>
              <a:p>
                <a:pPr marL="0" indent="0">
                  <a:buNone/>
                </a:pPr>
                <a:r>
                  <a:rPr lang="en-US" dirty="0">
                    <a:latin typeface="Century" panose="02040604050505020304" pitchFamily="18" charset="0"/>
                  </a:rPr>
                  <a:t>                                            qv = </a:t>
                </a:r>
                <a14:m>
                  <m:oMath xmlns:m="http://schemas.openxmlformats.org/officeDocument/2006/math">
                    <m:r>
                      <m:rPr>
                        <m:nor/>
                      </m:rPr>
                      <a:rPr lang="en-US" dirty="0">
                        <a:latin typeface="Century" panose="02040604050505020304" pitchFamily="18" charset="0"/>
                      </a:rPr>
                      <m:t>(51000/3600)</m:t>
                    </m:r>
                    <m:r>
                      <a:rPr lang="en-US" i="1">
                        <a:latin typeface="Cambria Math"/>
                        <a:ea typeface="Cambria Math"/>
                      </a:rPr>
                      <m:t>×</m:t>
                    </m:r>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a:ea typeface="Cambria Math"/>
                              </a:rPr>
                              <m:t>22.4</m:t>
                            </m:r>
                          </m:num>
                          <m:den>
                            <m:r>
                              <a:rPr lang="en-US" i="1">
                                <a:latin typeface="Cambria Math"/>
                                <a:ea typeface="Cambria Math"/>
                              </a:rPr>
                              <m:t>13.4</m:t>
                            </m:r>
                          </m:den>
                        </m:f>
                      </m:e>
                    </m:d>
                    <m:r>
                      <a:rPr lang="en-US" i="1">
                        <a:latin typeface="Cambria Math"/>
                        <a:ea typeface="Cambria Math"/>
                      </a:rPr>
                      <m:t>×</m:t>
                    </m:r>
                  </m:oMath>
                </a14:m>
                <a:r>
                  <a:rPr lang="en-US" dirty="0">
                    <a:latin typeface="Century" panose="02040604050505020304" pitchFamily="18" charset="0"/>
                  </a:rPr>
                  <a:t> (633/273) = 549 m3/s</a:t>
                </a:r>
              </a:p>
              <a:p>
                <a:pPr marL="0" indent="0">
                  <a:buNone/>
                </a:pPr>
                <a:endParaRPr lang="en-US" dirty="0">
                  <a:latin typeface="Century" panose="02040604050505020304" pitchFamily="18" charset="0"/>
                </a:endParaRPr>
              </a:p>
              <a:p>
                <a:pPr marL="0" indent="0" algn="ctr">
                  <a:buNone/>
                </a:pPr>
                <a:r>
                  <a:rPr lang="en-US" dirty="0">
                    <a:latin typeface="Century" panose="02040604050505020304" pitchFamily="18" charset="0"/>
                  </a:rPr>
                  <a:t>2</a:t>
                </a:r>
                <a:r>
                  <a:rPr lang="en-US" baseline="30000" dirty="0">
                    <a:latin typeface="Century" panose="02040604050505020304" pitchFamily="18" charset="0"/>
                  </a:rPr>
                  <a:t>nd</a:t>
                </a:r>
                <a:r>
                  <a:rPr lang="en-US" dirty="0">
                    <a:latin typeface="Century" panose="02040604050505020304" pitchFamily="18" charset="0"/>
                  </a:rPr>
                  <a:t> Step</a:t>
                </a:r>
              </a:p>
              <a:p>
                <a:pPr marL="0" indent="0" algn="ctr">
                  <a:buNone/>
                </a:pPr>
                <a:r>
                  <a:rPr lang="en-US" dirty="0">
                    <a:latin typeface="Century" panose="02040604050505020304" pitchFamily="18" charset="0"/>
                  </a:rPr>
                  <a:t>In order to perform this step , at first we need to calculate flare tip exit velocity according to following</a:t>
                </a:r>
              </a:p>
              <a:p>
                <a:pPr marL="0" indent="0" algn="ctr">
                  <a:buNone/>
                </a:pPr>
                <a:r>
                  <a:rPr lang="en-US" dirty="0">
                    <a:latin typeface="Century" panose="02040604050505020304" pitchFamily="18" charset="0"/>
                  </a:rPr>
                  <a:t> formula</a:t>
                </a:r>
              </a:p>
              <a:p>
                <a:pPr marL="0" indent="0" algn="ctr">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a:p>
                <a:pPr marL="0" indent="0" algn="ctr">
                  <a:buNone/>
                </a:pPr>
                <a:endParaRPr lang="en-US" dirty="0">
                  <a:latin typeface="Century" panose="020406040505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0"/>
                <a:ext cx="11273050" cy="6858000"/>
              </a:xfrm>
              <a:blipFill rotWithShape="1">
                <a:blip r:embed="rId2"/>
                <a:stretch>
                  <a:fillRect/>
                </a:stretch>
              </a:blipFill>
            </p:spPr>
            <p:txBody>
              <a:bodyPr/>
              <a:lstStyle/>
              <a:p>
                <a:r>
                  <a:rPr lang="en-US">
                    <a:noFill/>
                  </a:rPr>
                  <a:t> </a:t>
                </a:r>
              </a:p>
            </p:txBody>
          </p:sp>
        </mc:Fallback>
      </mc:AlternateContent>
      <p:pic>
        <p:nvPicPr>
          <p:cNvPr id="4098" name="Picture 2" descr="C:\Users\markazi\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84" y="5467135"/>
            <a:ext cx="159067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6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00346" cy="6858000"/>
          </a:xfrm>
        </p:spPr>
        <p:txBody>
          <a:bodyPr>
            <a:normAutofit lnSpcReduction="10000"/>
          </a:bodyPr>
          <a:lstStyle/>
          <a:p>
            <a:pPr marL="0" indent="0" algn="ctr">
              <a:buNone/>
            </a:pPr>
            <a:r>
              <a:rPr lang="en-US" dirty="0"/>
              <a:t>T=273K</a:t>
            </a:r>
          </a:p>
          <a:p>
            <a:pPr marL="0" indent="0" algn="ctr">
              <a:buNone/>
            </a:pPr>
            <a:r>
              <a:rPr lang="en-US" dirty="0" err="1"/>
              <a:t>uj</a:t>
            </a:r>
            <a:r>
              <a:rPr lang="en-US" dirty="0"/>
              <a:t> = 49.6 m/s</a:t>
            </a:r>
          </a:p>
          <a:p>
            <a:pPr marL="0" indent="0" algn="ctr">
              <a:buNone/>
            </a:pPr>
            <a:r>
              <a:rPr lang="en-US" dirty="0"/>
              <a:t>T=633K</a:t>
            </a:r>
          </a:p>
          <a:p>
            <a:pPr marL="0" indent="0" algn="ctr">
              <a:buNone/>
            </a:pPr>
            <a:r>
              <a:rPr lang="en-US" dirty="0" err="1"/>
              <a:t>uj</a:t>
            </a:r>
            <a:r>
              <a:rPr lang="en-US" dirty="0"/>
              <a:t> = 75 m/s</a:t>
            </a:r>
          </a:p>
          <a:p>
            <a:pPr marL="0" indent="0" algn="ctr">
              <a:buNone/>
            </a:pPr>
            <a:r>
              <a:rPr lang="en-US" dirty="0"/>
              <a:t>So now wind velocity to tip velocity is divided by taking into account 16 m/s as local wind velocity</a:t>
            </a:r>
          </a:p>
          <a:p>
            <a:pPr marL="0" indent="0" algn="ctr">
              <a:buNone/>
            </a:pPr>
            <a:r>
              <a:rPr lang="en-US" dirty="0"/>
              <a:t>T=273K</a:t>
            </a:r>
          </a:p>
          <a:p>
            <a:pPr marL="0" indent="0" algn="ctr">
              <a:buNone/>
            </a:pPr>
            <a:r>
              <a:rPr lang="en-US" dirty="0"/>
              <a:t>u/</a:t>
            </a:r>
            <a:r>
              <a:rPr lang="en-US" dirty="0" err="1"/>
              <a:t>uj</a:t>
            </a:r>
            <a:r>
              <a:rPr lang="en-US" dirty="0"/>
              <a:t> = 0.32</a:t>
            </a:r>
          </a:p>
          <a:p>
            <a:pPr marL="0" indent="0" algn="ctr">
              <a:buNone/>
            </a:pPr>
            <a:r>
              <a:rPr lang="en-US" dirty="0"/>
              <a:t>T=633K</a:t>
            </a:r>
          </a:p>
          <a:p>
            <a:pPr marL="0" indent="0" algn="ctr">
              <a:buNone/>
            </a:pPr>
            <a:r>
              <a:rPr lang="en-US" dirty="0"/>
              <a:t>u/</a:t>
            </a:r>
            <a:r>
              <a:rPr lang="en-US" dirty="0" err="1"/>
              <a:t>uj</a:t>
            </a:r>
            <a:r>
              <a:rPr lang="en-US" dirty="0"/>
              <a:t> = 0.21</a:t>
            </a:r>
          </a:p>
          <a:p>
            <a:pPr marL="0" indent="0" algn="ctr">
              <a:buNone/>
            </a:pPr>
            <a:r>
              <a:rPr lang="en-US" dirty="0"/>
              <a:t>T=633K</a:t>
            </a:r>
          </a:p>
          <a:p>
            <a:pPr marL="0" indent="0" algn="ctr">
              <a:buNone/>
            </a:pPr>
            <a:r>
              <a:rPr lang="en-US" dirty="0">
                <a:latin typeface="Century"/>
              </a:rPr>
              <a:t>According to next-page diagram, ∆Y/L = 0.3 therefore ∆Y = 21m</a:t>
            </a:r>
          </a:p>
          <a:p>
            <a:pPr marL="0" indent="0" algn="ctr">
              <a:buNone/>
            </a:pPr>
            <a:r>
              <a:rPr lang="en-US" dirty="0">
                <a:latin typeface="Century"/>
              </a:rPr>
              <a:t>According to next-page diagram, ∆X/L = 0.9 therefore ∆X = 63m</a:t>
            </a:r>
          </a:p>
          <a:p>
            <a:pPr marL="0" indent="0" algn="ctr">
              <a:buNone/>
            </a:pPr>
            <a:r>
              <a:rPr lang="en-US" dirty="0"/>
              <a:t>T=273K</a:t>
            </a:r>
          </a:p>
          <a:p>
            <a:pPr marL="0" indent="0" algn="ctr">
              <a:buNone/>
            </a:pPr>
            <a:r>
              <a:rPr lang="en-US" dirty="0">
                <a:latin typeface="Century"/>
              </a:rPr>
              <a:t>According to next-page diagram, ∆Y/L = 0.23 therefore ∆Y = 16m</a:t>
            </a:r>
          </a:p>
          <a:p>
            <a:pPr marL="0" indent="0" algn="ctr">
              <a:buNone/>
            </a:pPr>
            <a:r>
              <a:rPr lang="en-US" dirty="0">
                <a:latin typeface="Century"/>
              </a:rPr>
              <a:t>According to next-page diagram, ∆X/L = 0.93 therefore ∆X = 65m</a:t>
            </a:r>
          </a:p>
          <a:p>
            <a:pPr marL="0" indent="0" algn="ctr">
              <a:buNone/>
            </a:pPr>
            <a:endParaRPr lang="en-US" dirty="0">
              <a:latin typeface="Century"/>
            </a:endParaRPr>
          </a:p>
          <a:p>
            <a:pPr marL="0" indent="0" algn="ctr">
              <a:buNone/>
            </a:pPr>
            <a:endParaRPr lang="en-US" dirty="0">
              <a:latin typeface="Century"/>
            </a:endParaRPr>
          </a:p>
          <a:p>
            <a:pPr marL="0" indent="0" algn="ctr">
              <a:buNone/>
            </a:pPr>
            <a:endParaRPr lang="en-US" dirty="0">
              <a:latin typeface="Century"/>
            </a:endParaRP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96688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kazi\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060" y="528164"/>
            <a:ext cx="9130352" cy="565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22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86698" cy="6858000"/>
          </a:xfrm>
        </p:spPr>
        <p:txBody>
          <a:bodyPr/>
          <a:lstStyle/>
          <a:p>
            <a:pPr marL="0" indent="0">
              <a:buNone/>
            </a:pPr>
            <a:r>
              <a:rPr lang="en-US" dirty="0">
                <a:latin typeface="Century" panose="02040604050505020304" pitchFamily="18" charset="0"/>
              </a:rPr>
              <a:t>A common approach to determining the flame radiation to a point of interest is to consider the flame to</a:t>
            </a:r>
          </a:p>
          <a:p>
            <a:pPr marL="0" indent="0">
              <a:buNone/>
            </a:pPr>
            <a:r>
              <a:rPr lang="en-US" dirty="0">
                <a:latin typeface="Century" panose="02040604050505020304" pitchFamily="18" charset="0"/>
              </a:rPr>
              <a:t> have a single radiant epicenter and to use the following empirical equation by </a:t>
            </a:r>
            <a:r>
              <a:rPr lang="en-US" dirty="0" err="1">
                <a:latin typeface="Century" panose="02040604050505020304" pitchFamily="18" charset="0"/>
              </a:rPr>
              <a:t>Hajek</a:t>
            </a:r>
            <a:r>
              <a:rPr lang="en-US" dirty="0">
                <a:latin typeface="Century" panose="02040604050505020304" pitchFamily="18" charset="0"/>
              </a:rPr>
              <a:t> and Ludwig.</a:t>
            </a:r>
          </a:p>
          <a:p>
            <a:pPr marL="0" indent="0">
              <a:buNone/>
            </a:pPr>
            <a:r>
              <a:rPr lang="en-US" dirty="0">
                <a:latin typeface="Century" panose="02040604050505020304" pitchFamily="18" charset="0"/>
              </a:rPr>
              <a:t>Equation (F.1) may be used for both subsonic and sonic flares, provided the correct F-factor is used.</a:t>
            </a:r>
          </a:p>
        </p:txBody>
      </p:sp>
      <p:pic>
        <p:nvPicPr>
          <p:cNvPr id="7170" name="Picture 2"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581648"/>
            <a:ext cx="2026266" cy="11479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42343257"/>
                  </p:ext>
                </p:extLst>
              </p:nvPr>
            </p:nvGraphicFramePr>
            <p:xfrm>
              <a:off x="958209" y="2985194"/>
              <a:ext cx="4791882" cy="3083334"/>
            </p:xfrm>
            <a:graphic>
              <a:graphicData uri="http://schemas.openxmlformats.org/drawingml/2006/table">
                <a:tbl>
                  <a:tblPr firstRow="1" bandRow="1">
                    <a:tableStyleId>{5C22544A-7EE6-4342-B048-85BDC9FD1C3A}</a:tableStyleId>
                  </a:tblPr>
                  <a:tblGrid>
                    <a:gridCol w="2395941">
                      <a:extLst>
                        <a:ext uri="{9D8B030D-6E8A-4147-A177-3AD203B41FA5}">
                          <a16:colId xmlns:a16="http://schemas.microsoft.com/office/drawing/2014/main" val="20000"/>
                        </a:ext>
                      </a:extLst>
                    </a:gridCol>
                    <a:gridCol w="2395941">
                      <a:extLst>
                        <a:ext uri="{9D8B030D-6E8A-4147-A177-3AD203B41FA5}">
                          <a16:colId xmlns:a16="http://schemas.microsoft.com/office/drawing/2014/main" val="20001"/>
                        </a:ext>
                      </a:extLst>
                    </a:gridCol>
                  </a:tblGrid>
                  <a:tr h="513889">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513889">
                    <a:tc>
                      <a:txBody>
                        <a:bodyPr/>
                        <a:lstStyle/>
                        <a:p>
                          <a:pPr algn="ctr"/>
                          <a:r>
                            <a:rPr lang="el-GR" dirty="0">
                              <a:latin typeface="Century"/>
                            </a:rPr>
                            <a:t>τ</a:t>
                          </a:r>
                          <a:endParaRPr lang="en-US" dirty="0">
                            <a:latin typeface="Century" panose="02040604050505020304" pitchFamily="18" charset="0"/>
                          </a:endParaRPr>
                        </a:p>
                      </a:txBody>
                      <a:tcPr/>
                    </a:tc>
                    <a:tc>
                      <a:txBody>
                        <a:bodyPr/>
                        <a:lstStyle/>
                        <a:p>
                          <a:pPr algn="ctr"/>
                          <a:r>
                            <a:rPr lang="en-US" dirty="0">
                              <a:latin typeface="Century" panose="02040604050505020304" pitchFamily="18" charset="0"/>
                            </a:rPr>
                            <a:t>0.8</a:t>
                          </a:r>
                        </a:p>
                      </a:txBody>
                      <a:tcPr/>
                    </a:tc>
                    <a:extLst>
                      <a:ext uri="{0D108BD9-81ED-4DB2-BD59-A6C34878D82A}">
                        <a16:rowId xmlns:a16="http://schemas.microsoft.com/office/drawing/2014/main" val="10001"/>
                      </a:ext>
                    </a:extLst>
                  </a:tr>
                  <a:tr h="513889">
                    <a:tc>
                      <a:txBody>
                        <a:bodyPr/>
                        <a:lstStyle/>
                        <a:p>
                          <a:pPr algn="ctr"/>
                          <a:r>
                            <a:rPr lang="en-US" dirty="0">
                              <a:latin typeface="Century" panose="02040604050505020304" pitchFamily="18" charset="0"/>
                            </a:rPr>
                            <a:t>F</a:t>
                          </a:r>
                        </a:p>
                      </a:txBody>
                      <a:tcPr/>
                    </a:tc>
                    <a:tc>
                      <a:txBody>
                        <a:bodyPr/>
                        <a:lstStyle/>
                        <a:p>
                          <a:pPr algn="ctr"/>
                          <a:r>
                            <a:rPr lang="en-US" dirty="0">
                              <a:latin typeface="Century" panose="02040604050505020304" pitchFamily="18" charset="0"/>
                            </a:rPr>
                            <a:t>0.15</a:t>
                          </a:r>
                        </a:p>
                      </a:txBody>
                      <a:tcPr/>
                    </a:tc>
                    <a:extLst>
                      <a:ext uri="{0D108BD9-81ED-4DB2-BD59-A6C34878D82A}">
                        <a16:rowId xmlns:a16="http://schemas.microsoft.com/office/drawing/2014/main" val="10002"/>
                      </a:ext>
                    </a:extLst>
                  </a:tr>
                  <a:tr h="513889">
                    <a:tc>
                      <a:txBody>
                        <a:bodyPr/>
                        <a:lstStyle/>
                        <a:p>
                          <a:pPr algn="ctr"/>
                          <a:r>
                            <a:rPr lang="en-US" dirty="0">
                              <a:latin typeface="Century" panose="02040604050505020304" pitchFamily="18" charset="0"/>
                            </a:rPr>
                            <a:t>Q</a:t>
                          </a:r>
                        </a:p>
                      </a:txBody>
                      <a:tcPr/>
                    </a:tc>
                    <a:tc>
                      <a:txBody>
                        <a:bodyPr/>
                        <a:lstStyle/>
                        <a:p>
                          <a:pPr algn="ctr"/>
                          <a:r>
                            <a:rPr lang="en-US" dirty="0">
                              <a:latin typeface="Century" panose="02040604050505020304" pitchFamily="18" charset="0"/>
                            </a:rPr>
                            <a:t>1.57 </a:t>
                          </a:r>
                          <a14:m>
                            <m:oMath xmlns:m="http://schemas.openxmlformats.org/officeDocument/2006/math">
                              <m:r>
                                <a:rPr lang="en-US" i="1" smtClean="0">
                                  <a:latin typeface="Cambria Math"/>
                                  <a:ea typeface="Cambria Math"/>
                                </a:rPr>
                                <m:t>×</m:t>
                              </m:r>
                              <m:r>
                                <a:rPr lang="en-US" b="0" i="1" smtClean="0">
                                  <a:latin typeface="Cambria Math"/>
                                  <a:ea typeface="Cambria Math"/>
                                </a:rPr>
                                <m:t>10^6</m:t>
                              </m:r>
                            </m:oMath>
                          </a14:m>
                          <a:endParaRPr lang="en-US" dirty="0">
                            <a:latin typeface="Century" panose="02040604050505020304" pitchFamily="18" charset="0"/>
                          </a:endParaRPr>
                        </a:p>
                      </a:txBody>
                      <a:tcPr/>
                    </a:tc>
                    <a:extLst>
                      <a:ext uri="{0D108BD9-81ED-4DB2-BD59-A6C34878D82A}">
                        <a16:rowId xmlns:a16="http://schemas.microsoft.com/office/drawing/2014/main" val="10003"/>
                      </a:ext>
                    </a:extLst>
                  </a:tr>
                  <a:tr h="513889">
                    <a:tc>
                      <a:txBody>
                        <a:bodyPr/>
                        <a:lstStyle/>
                        <a:p>
                          <a:pPr algn="ctr"/>
                          <a:r>
                            <a:rPr lang="en-US" dirty="0">
                              <a:latin typeface="Century" panose="02040604050505020304" pitchFamily="18" charset="0"/>
                            </a:rPr>
                            <a:t>K</a:t>
                          </a:r>
                        </a:p>
                      </a:txBody>
                      <a:tcPr/>
                    </a:tc>
                    <a:tc>
                      <a:txBody>
                        <a:bodyPr/>
                        <a:lstStyle/>
                        <a:p>
                          <a:pPr algn="ctr"/>
                          <a:r>
                            <a:rPr lang="en-US" dirty="0">
                              <a:latin typeface="Century" panose="02040604050505020304" pitchFamily="18" charset="0"/>
                            </a:rPr>
                            <a:t>3.13</a:t>
                          </a:r>
                        </a:p>
                      </a:txBody>
                      <a:tcPr/>
                    </a:tc>
                    <a:extLst>
                      <a:ext uri="{0D108BD9-81ED-4DB2-BD59-A6C34878D82A}">
                        <a16:rowId xmlns:a16="http://schemas.microsoft.com/office/drawing/2014/main" val="10004"/>
                      </a:ext>
                    </a:extLst>
                  </a:tr>
                  <a:tr h="513889">
                    <a:tc>
                      <a:txBody>
                        <a:bodyPr/>
                        <a:lstStyle/>
                        <a:p>
                          <a:pPr algn="ctr"/>
                          <a:r>
                            <a:rPr lang="en-US" dirty="0">
                              <a:latin typeface="Century" panose="02040604050505020304" pitchFamily="18" charset="0"/>
                            </a:rPr>
                            <a:t>D</a:t>
                          </a:r>
                        </a:p>
                      </a:txBody>
                      <a:tcPr>
                        <a:solidFill>
                          <a:srgbClr val="92D050"/>
                        </a:solidFill>
                      </a:tcPr>
                    </a:tc>
                    <a:tc>
                      <a:txBody>
                        <a:bodyPr/>
                        <a:lstStyle/>
                        <a:p>
                          <a:pPr algn="ctr"/>
                          <a:r>
                            <a:rPr lang="en-US" dirty="0">
                              <a:latin typeface="Century" panose="02040604050505020304" pitchFamily="18" charset="0"/>
                            </a:rPr>
                            <a:t>70 m</a:t>
                          </a:r>
                        </a:p>
                      </a:txBody>
                      <a:tcPr>
                        <a:solidFill>
                          <a:srgbClr val="92D050"/>
                        </a:solidFill>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42343257"/>
                  </p:ext>
                </p:extLst>
              </p:nvPr>
            </p:nvGraphicFramePr>
            <p:xfrm>
              <a:off x="958209" y="2985194"/>
              <a:ext cx="4791882" cy="3083334"/>
            </p:xfrm>
            <a:graphic>
              <a:graphicData uri="http://schemas.openxmlformats.org/drawingml/2006/table">
                <a:tbl>
                  <a:tblPr firstRow="1" bandRow="1">
                    <a:tableStyleId>{5C22544A-7EE6-4342-B048-85BDC9FD1C3A}</a:tableStyleId>
                  </a:tblPr>
                  <a:tblGrid>
                    <a:gridCol w="2395941"/>
                    <a:gridCol w="2395941"/>
                  </a:tblGrid>
                  <a:tr h="513889">
                    <a:tc>
                      <a:txBody>
                        <a:bodyPr/>
                        <a:lstStyle/>
                        <a:p>
                          <a:pPr algn="ctr"/>
                          <a:r>
                            <a:rPr lang="en-US" dirty="0" smtClean="0">
                              <a:latin typeface="Century" panose="02040604050505020304" pitchFamily="18" charset="0"/>
                            </a:rPr>
                            <a:t>Parameters</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Values</a:t>
                          </a:r>
                          <a:endParaRPr lang="en-US" dirty="0">
                            <a:latin typeface="Century" panose="02040604050505020304" pitchFamily="18" charset="0"/>
                          </a:endParaRPr>
                        </a:p>
                      </a:txBody>
                      <a:tcPr/>
                    </a:tc>
                  </a:tr>
                  <a:tr h="513889">
                    <a:tc>
                      <a:txBody>
                        <a:bodyPr/>
                        <a:lstStyle/>
                        <a:p>
                          <a:pPr algn="ctr"/>
                          <a:r>
                            <a:rPr lang="el-GR" dirty="0" smtClean="0">
                              <a:latin typeface="Century"/>
                            </a:rPr>
                            <a:t>τ</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0.8</a:t>
                          </a:r>
                          <a:endParaRPr lang="en-US" dirty="0">
                            <a:latin typeface="Century" panose="02040604050505020304" pitchFamily="18" charset="0"/>
                          </a:endParaRPr>
                        </a:p>
                      </a:txBody>
                      <a:tcPr/>
                    </a:tc>
                  </a:tr>
                  <a:tr h="513889">
                    <a:tc>
                      <a:txBody>
                        <a:bodyPr/>
                        <a:lstStyle/>
                        <a:p>
                          <a:pPr algn="ctr"/>
                          <a:r>
                            <a:rPr lang="en-US" dirty="0" smtClean="0">
                              <a:latin typeface="Century" panose="02040604050505020304" pitchFamily="18" charset="0"/>
                            </a:rPr>
                            <a:t>F</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0.15</a:t>
                          </a:r>
                          <a:endParaRPr lang="en-US" dirty="0">
                            <a:latin typeface="Century" panose="02040604050505020304" pitchFamily="18" charset="0"/>
                          </a:endParaRPr>
                        </a:p>
                      </a:txBody>
                      <a:tcPr/>
                    </a:tc>
                  </a:tr>
                  <a:tr h="513889">
                    <a:tc>
                      <a:txBody>
                        <a:bodyPr/>
                        <a:lstStyle/>
                        <a:p>
                          <a:pPr algn="ctr"/>
                          <a:r>
                            <a:rPr lang="en-US" dirty="0" smtClean="0">
                              <a:latin typeface="Century" panose="02040604050505020304" pitchFamily="18" charset="0"/>
                            </a:rPr>
                            <a:t>Q</a:t>
                          </a:r>
                          <a:endParaRPr lang="en-US" dirty="0">
                            <a:latin typeface="Century" panose="02040604050505020304" pitchFamily="18" charset="0"/>
                          </a:endParaRPr>
                        </a:p>
                      </a:txBody>
                      <a:tcPr/>
                    </a:tc>
                    <a:tc>
                      <a:txBody>
                        <a:bodyPr/>
                        <a:lstStyle/>
                        <a:p>
                          <a:endParaRPr lang="en-US"/>
                        </a:p>
                      </a:txBody>
                      <a:tcPr>
                        <a:blipFill rotWithShape="1">
                          <a:blip r:embed="rId3"/>
                          <a:stretch>
                            <a:fillRect l="-100000" t="-307143" r="-254" b="-201190"/>
                          </a:stretch>
                        </a:blipFill>
                      </a:tcPr>
                    </a:tc>
                  </a:tr>
                  <a:tr h="513889">
                    <a:tc>
                      <a:txBody>
                        <a:bodyPr/>
                        <a:lstStyle/>
                        <a:p>
                          <a:pPr algn="ctr"/>
                          <a:r>
                            <a:rPr lang="en-US" dirty="0" smtClean="0">
                              <a:latin typeface="Century" panose="02040604050505020304" pitchFamily="18" charset="0"/>
                            </a:rPr>
                            <a:t>K</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3.13</a:t>
                          </a:r>
                          <a:endParaRPr lang="en-US" dirty="0">
                            <a:latin typeface="Century" panose="02040604050505020304" pitchFamily="18" charset="0"/>
                          </a:endParaRPr>
                        </a:p>
                      </a:txBody>
                      <a:tcPr/>
                    </a:tc>
                  </a:tr>
                  <a:tr h="513889">
                    <a:tc>
                      <a:txBody>
                        <a:bodyPr/>
                        <a:lstStyle/>
                        <a:p>
                          <a:pPr algn="ctr"/>
                          <a:r>
                            <a:rPr lang="en-US" dirty="0" smtClean="0">
                              <a:latin typeface="Century" panose="02040604050505020304" pitchFamily="18" charset="0"/>
                            </a:rPr>
                            <a:t>D</a:t>
                          </a:r>
                          <a:endParaRPr lang="en-US" dirty="0">
                            <a:latin typeface="Century" panose="02040604050505020304" pitchFamily="18" charset="0"/>
                          </a:endParaRPr>
                        </a:p>
                      </a:txBody>
                      <a:tcPr>
                        <a:solidFill>
                          <a:srgbClr val="92D050"/>
                        </a:solidFill>
                      </a:tcPr>
                    </a:tc>
                    <a:tc>
                      <a:txBody>
                        <a:bodyPr/>
                        <a:lstStyle/>
                        <a:p>
                          <a:pPr algn="ctr"/>
                          <a:r>
                            <a:rPr lang="en-US" dirty="0" smtClean="0">
                              <a:latin typeface="Century" panose="02040604050505020304" pitchFamily="18" charset="0"/>
                            </a:rPr>
                            <a:t>70 m</a:t>
                          </a:r>
                          <a:endParaRPr lang="en-US" dirty="0">
                            <a:latin typeface="Century" panose="02040604050505020304" pitchFamily="18" charset="0"/>
                          </a:endParaRPr>
                        </a:p>
                      </a:txBody>
                      <a:tcPr>
                        <a:solidFill>
                          <a:srgbClr val="92D050"/>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85146286"/>
                  </p:ext>
                </p:extLst>
              </p:nvPr>
            </p:nvGraphicFramePr>
            <p:xfrm>
              <a:off x="6105689" y="2988861"/>
              <a:ext cx="4791882" cy="3111690"/>
            </p:xfrm>
            <a:graphic>
              <a:graphicData uri="http://schemas.openxmlformats.org/drawingml/2006/table">
                <a:tbl>
                  <a:tblPr firstRow="1" bandRow="1">
                    <a:tableStyleId>{5C22544A-7EE6-4342-B048-85BDC9FD1C3A}</a:tableStyleId>
                  </a:tblPr>
                  <a:tblGrid>
                    <a:gridCol w="2395941">
                      <a:extLst>
                        <a:ext uri="{9D8B030D-6E8A-4147-A177-3AD203B41FA5}">
                          <a16:colId xmlns:a16="http://schemas.microsoft.com/office/drawing/2014/main" val="20000"/>
                        </a:ext>
                      </a:extLst>
                    </a:gridCol>
                    <a:gridCol w="2395941">
                      <a:extLst>
                        <a:ext uri="{9D8B030D-6E8A-4147-A177-3AD203B41FA5}">
                          <a16:colId xmlns:a16="http://schemas.microsoft.com/office/drawing/2014/main" val="20001"/>
                        </a:ext>
                      </a:extLst>
                    </a:gridCol>
                  </a:tblGrid>
                  <a:tr h="518615">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518615">
                    <a:tc>
                      <a:txBody>
                        <a:bodyPr/>
                        <a:lstStyle/>
                        <a:p>
                          <a:pPr algn="ctr"/>
                          <a:r>
                            <a:rPr lang="el-GR" dirty="0">
                              <a:latin typeface="Century"/>
                            </a:rPr>
                            <a:t>τ</a:t>
                          </a:r>
                          <a:endParaRPr lang="en-US" dirty="0">
                            <a:latin typeface="Century" panose="02040604050505020304" pitchFamily="18" charset="0"/>
                          </a:endParaRPr>
                        </a:p>
                      </a:txBody>
                      <a:tcPr/>
                    </a:tc>
                    <a:tc>
                      <a:txBody>
                        <a:bodyPr/>
                        <a:lstStyle/>
                        <a:p>
                          <a:pPr algn="ctr"/>
                          <a:r>
                            <a:rPr lang="en-US" dirty="0">
                              <a:latin typeface="Century" panose="02040604050505020304" pitchFamily="18" charset="0"/>
                            </a:rPr>
                            <a:t>1</a:t>
                          </a:r>
                        </a:p>
                      </a:txBody>
                      <a:tcPr/>
                    </a:tc>
                    <a:extLst>
                      <a:ext uri="{0D108BD9-81ED-4DB2-BD59-A6C34878D82A}">
                        <a16:rowId xmlns:a16="http://schemas.microsoft.com/office/drawing/2014/main" val="10001"/>
                      </a:ext>
                    </a:extLst>
                  </a:tr>
                  <a:tr h="518615">
                    <a:tc>
                      <a:txBody>
                        <a:bodyPr/>
                        <a:lstStyle/>
                        <a:p>
                          <a:pPr algn="ctr"/>
                          <a:r>
                            <a:rPr lang="en-US" dirty="0">
                              <a:latin typeface="Century" panose="02040604050505020304" pitchFamily="18" charset="0"/>
                            </a:rPr>
                            <a:t>F</a:t>
                          </a:r>
                        </a:p>
                      </a:txBody>
                      <a:tcPr/>
                    </a:tc>
                    <a:tc>
                      <a:txBody>
                        <a:bodyPr/>
                        <a:lstStyle/>
                        <a:p>
                          <a:pPr algn="ctr"/>
                          <a:r>
                            <a:rPr lang="en-US" dirty="0">
                              <a:latin typeface="Century" panose="02040604050505020304" pitchFamily="18" charset="0"/>
                            </a:rPr>
                            <a:t>0.2</a:t>
                          </a:r>
                        </a:p>
                      </a:txBody>
                      <a:tcPr/>
                    </a:tc>
                    <a:extLst>
                      <a:ext uri="{0D108BD9-81ED-4DB2-BD59-A6C34878D82A}">
                        <a16:rowId xmlns:a16="http://schemas.microsoft.com/office/drawing/2014/main" val="10002"/>
                      </a:ext>
                    </a:extLst>
                  </a:tr>
                  <a:tr h="518615">
                    <a:tc>
                      <a:txBody>
                        <a:bodyPr/>
                        <a:lstStyle/>
                        <a:p>
                          <a:pPr algn="ctr"/>
                          <a:r>
                            <a:rPr lang="en-US" dirty="0">
                              <a:latin typeface="Century" panose="02040604050505020304" pitchFamily="18" charset="0"/>
                            </a:rPr>
                            <a:t>Q</a:t>
                          </a:r>
                        </a:p>
                      </a:txBody>
                      <a:tcPr/>
                    </a:tc>
                    <a:tc>
                      <a:txBody>
                        <a:bodyPr/>
                        <a:lstStyle/>
                        <a:p>
                          <a:pPr algn="ctr"/>
                          <a:r>
                            <a:rPr lang="en-US" dirty="0">
                              <a:latin typeface="Century" panose="02040604050505020304" pitchFamily="18" charset="0"/>
                            </a:rPr>
                            <a:t>1.57 </a:t>
                          </a:r>
                          <a14:m>
                            <m:oMath xmlns:m="http://schemas.openxmlformats.org/officeDocument/2006/math">
                              <m:r>
                                <a:rPr lang="en-US" i="1" smtClean="0">
                                  <a:latin typeface="Cambria Math"/>
                                  <a:ea typeface="Cambria Math"/>
                                </a:rPr>
                                <m:t>×</m:t>
                              </m:r>
                              <m:r>
                                <a:rPr lang="en-US" b="0" i="1" smtClean="0">
                                  <a:latin typeface="Cambria Math"/>
                                  <a:ea typeface="Cambria Math"/>
                                </a:rPr>
                                <m:t>10^6</m:t>
                              </m:r>
                            </m:oMath>
                          </a14:m>
                          <a:endParaRPr lang="en-US" dirty="0">
                            <a:latin typeface="Century" panose="02040604050505020304" pitchFamily="18" charset="0"/>
                          </a:endParaRPr>
                        </a:p>
                      </a:txBody>
                      <a:tcPr/>
                    </a:tc>
                    <a:extLst>
                      <a:ext uri="{0D108BD9-81ED-4DB2-BD59-A6C34878D82A}">
                        <a16:rowId xmlns:a16="http://schemas.microsoft.com/office/drawing/2014/main" val="10003"/>
                      </a:ext>
                    </a:extLst>
                  </a:tr>
                  <a:tr h="518615">
                    <a:tc>
                      <a:txBody>
                        <a:bodyPr/>
                        <a:lstStyle/>
                        <a:p>
                          <a:pPr algn="ctr"/>
                          <a:r>
                            <a:rPr lang="en-US" dirty="0">
                              <a:latin typeface="Century" panose="02040604050505020304" pitchFamily="18" charset="0"/>
                            </a:rPr>
                            <a:t>K</a:t>
                          </a:r>
                        </a:p>
                      </a:txBody>
                      <a:tcPr/>
                    </a:tc>
                    <a:tc>
                      <a:txBody>
                        <a:bodyPr/>
                        <a:lstStyle/>
                        <a:p>
                          <a:pPr algn="ctr"/>
                          <a:r>
                            <a:rPr lang="en-US" dirty="0">
                              <a:latin typeface="Century" panose="02040604050505020304" pitchFamily="18" charset="0"/>
                            </a:rPr>
                            <a:t>3.13</a:t>
                          </a:r>
                        </a:p>
                      </a:txBody>
                      <a:tcPr/>
                    </a:tc>
                    <a:extLst>
                      <a:ext uri="{0D108BD9-81ED-4DB2-BD59-A6C34878D82A}">
                        <a16:rowId xmlns:a16="http://schemas.microsoft.com/office/drawing/2014/main" val="10004"/>
                      </a:ext>
                    </a:extLst>
                  </a:tr>
                  <a:tr h="518615">
                    <a:tc>
                      <a:txBody>
                        <a:bodyPr/>
                        <a:lstStyle/>
                        <a:p>
                          <a:pPr algn="ctr"/>
                          <a:r>
                            <a:rPr lang="en-US" dirty="0">
                              <a:latin typeface="Century" panose="02040604050505020304" pitchFamily="18" charset="0"/>
                            </a:rPr>
                            <a:t>D</a:t>
                          </a:r>
                        </a:p>
                      </a:txBody>
                      <a:tcPr>
                        <a:solidFill>
                          <a:srgbClr val="92D050"/>
                        </a:solidFill>
                      </a:tcPr>
                    </a:tc>
                    <a:tc>
                      <a:txBody>
                        <a:bodyPr/>
                        <a:lstStyle/>
                        <a:p>
                          <a:pPr algn="ctr"/>
                          <a:r>
                            <a:rPr lang="en-US" dirty="0">
                              <a:latin typeface="Century" panose="02040604050505020304" pitchFamily="18" charset="0"/>
                            </a:rPr>
                            <a:t>89.5 m</a:t>
                          </a:r>
                        </a:p>
                      </a:txBody>
                      <a:tcPr>
                        <a:solidFill>
                          <a:srgbClr val="92D050"/>
                        </a:solidFill>
                      </a:tcPr>
                    </a:tc>
                    <a:extLst>
                      <a:ext uri="{0D108BD9-81ED-4DB2-BD59-A6C34878D82A}">
                        <a16:rowId xmlns:a16="http://schemas.microsoft.com/office/drawing/2014/main"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85146286"/>
                  </p:ext>
                </p:extLst>
              </p:nvPr>
            </p:nvGraphicFramePr>
            <p:xfrm>
              <a:off x="6105689" y="2988861"/>
              <a:ext cx="4791882" cy="3111690"/>
            </p:xfrm>
            <a:graphic>
              <a:graphicData uri="http://schemas.openxmlformats.org/drawingml/2006/table">
                <a:tbl>
                  <a:tblPr firstRow="1" bandRow="1">
                    <a:tableStyleId>{5C22544A-7EE6-4342-B048-85BDC9FD1C3A}</a:tableStyleId>
                  </a:tblPr>
                  <a:tblGrid>
                    <a:gridCol w="2395941"/>
                    <a:gridCol w="2395941"/>
                  </a:tblGrid>
                  <a:tr h="518615">
                    <a:tc>
                      <a:txBody>
                        <a:bodyPr/>
                        <a:lstStyle/>
                        <a:p>
                          <a:pPr algn="ctr"/>
                          <a:r>
                            <a:rPr lang="en-US" dirty="0" smtClean="0">
                              <a:latin typeface="Century" panose="02040604050505020304" pitchFamily="18" charset="0"/>
                            </a:rPr>
                            <a:t>Parameters</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Values</a:t>
                          </a:r>
                          <a:endParaRPr lang="en-US" dirty="0">
                            <a:latin typeface="Century" panose="02040604050505020304" pitchFamily="18" charset="0"/>
                          </a:endParaRPr>
                        </a:p>
                      </a:txBody>
                      <a:tcPr/>
                    </a:tc>
                  </a:tr>
                  <a:tr h="518615">
                    <a:tc>
                      <a:txBody>
                        <a:bodyPr/>
                        <a:lstStyle/>
                        <a:p>
                          <a:pPr algn="ctr"/>
                          <a:r>
                            <a:rPr lang="el-GR" dirty="0" smtClean="0">
                              <a:latin typeface="Century"/>
                            </a:rPr>
                            <a:t>τ</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1</a:t>
                          </a:r>
                          <a:endParaRPr lang="en-US" dirty="0">
                            <a:latin typeface="Century" panose="02040604050505020304" pitchFamily="18" charset="0"/>
                          </a:endParaRPr>
                        </a:p>
                      </a:txBody>
                      <a:tcPr/>
                    </a:tc>
                  </a:tr>
                  <a:tr h="518615">
                    <a:tc>
                      <a:txBody>
                        <a:bodyPr/>
                        <a:lstStyle/>
                        <a:p>
                          <a:pPr algn="ctr"/>
                          <a:r>
                            <a:rPr lang="en-US" dirty="0" smtClean="0">
                              <a:latin typeface="Century" panose="02040604050505020304" pitchFamily="18" charset="0"/>
                            </a:rPr>
                            <a:t>F</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0.2</a:t>
                          </a:r>
                          <a:endParaRPr lang="en-US" dirty="0">
                            <a:latin typeface="Century" panose="02040604050505020304" pitchFamily="18" charset="0"/>
                          </a:endParaRPr>
                        </a:p>
                      </a:txBody>
                      <a:tcPr/>
                    </a:tc>
                  </a:tr>
                  <a:tr h="518615">
                    <a:tc>
                      <a:txBody>
                        <a:bodyPr/>
                        <a:lstStyle/>
                        <a:p>
                          <a:pPr algn="ctr"/>
                          <a:r>
                            <a:rPr lang="en-US" dirty="0" smtClean="0">
                              <a:latin typeface="Century" panose="02040604050505020304" pitchFamily="18" charset="0"/>
                            </a:rPr>
                            <a:t>Q</a:t>
                          </a:r>
                          <a:endParaRPr lang="en-US" dirty="0">
                            <a:latin typeface="Century" panose="02040604050505020304" pitchFamily="18" charset="0"/>
                          </a:endParaRPr>
                        </a:p>
                      </a:txBody>
                      <a:tcPr/>
                    </a:tc>
                    <a:tc>
                      <a:txBody>
                        <a:bodyPr/>
                        <a:lstStyle/>
                        <a:p>
                          <a:endParaRPr lang="en-US"/>
                        </a:p>
                      </a:txBody>
                      <a:tcPr>
                        <a:blipFill rotWithShape="1">
                          <a:blip r:embed="rId4"/>
                          <a:stretch>
                            <a:fillRect l="-100254" t="-307059" b="-200000"/>
                          </a:stretch>
                        </a:blipFill>
                      </a:tcPr>
                    </a:tc>
                  </a:tr>
                  <a:tr h="518615">
                    <a:tc>
                      <a:txBody>
                        <a:bodyPr/>
                        <a:lstStyle/>
                        <a:p>
                          <a:pPr algn="ctr"/>
                          <a:r>
                            <a:rPr lang="en-US" dirty="0" smtClean="0">
                              <a:latin typeface="Century" panose="02040604050505020304" pitchFamily="18" charset="0"/>
                            </a:rPr>
                            <a:t>K</a:t>
                          </a:r>
                          <a:endParaRPr lang="en-US" dirty="0">
                            <a:latin typeface="Century" panose="02040604050505020304" pitchFamily="18" charset="0"/>
                          </a:endParaRPr>
                        </a:p>
                      </a:txBody>
                      <a:tcPr/>
                    </a:tc>
                    <a:tc>
                      <a:txBody>
                        <a:bodyPr/>
                        <a:lstStyle/>
                        <a:p>
                          <a:pPr algn="ctr"/>
                          <a:r>
                            <a:rPr lang="en-US" dirty="0" smtClean="0">
                              <a:latin typeface="Century" panose="02040604050505020304" pitchFamily="18" charset="0"/>
                            </a:rPr>
                            <a:t>3.13</a:t>
                          </a:r>
                          <a:endParaRPr lang="en-US" dirty="0">
                            <a:latin typeface="Century" panose="02040604050505020304" pitchFamily="18" charset="0"/>
                          </a:endParaRPr>
                        </a:p>
                      </a:txBody>
                      <a:tcPr/>
                    </a:tc>
                  </a:tr>
                  <a:tr h="518615">
                    <a:tc>
                      <a:txBody>
                        <a:bodyPr/>
                        <a:lstStyle/>
                        <a:p>
                          <a:pPr algn="ctr"/>
                          <a:r>
                            <a:rPr lang="en-US" dirty="0" smtClean="0">
                              <a:latin typeface="Century" panose="02040604050505020304" pitchFamily="18" charset="0"/>
                            </a:rPr>
                            <a:t>D</a:t>
                          </a:r>
                          <a:endParaRPr lang="en-US" dirty="0">
                            <a:latin typeface="Century" panose="02040604050505020304" pitchFamily="18" charset="0"/>
                          </a:endParaRPr>
                        </a:p>
                      </a:txBody>
                      <a:tcPr>
                        <a:solidFill>
                          <a:srgbClr val="92D050"/>
                        </a:solidFill>
                      </a:tcPr>
                    </a:tc>
                    <a:tc>
                      <a:txBody>
                        <a:bodyPr/>
                        <a:lstStyle/>
                        <a:p>
                          <a:pPr algn="ctr"/>
                          <a:r>
                            <a:rPr lang="en-US" dirty="0" smtClean="0">
                              <a:latin typeface="Century" panose="02040604050505020304" pitchFamily="18" charset="0"/>
                            </a:rPr>
                            <a:t>89.5 m</a:t>
                          </a:r>
                          <a:endParaRPr lang="en-US" dirty="0">
                            <a:latin typeface="Century" panose="02040604050505020304" pitchFamily="18" charset="0"/>
                          </a:endParaRPr>
                        </a:p>
                      </a:txBody>
                      <a:tcPr>
                        <a:solidFill>
                          <a:srgbClr val="92D050"/>
                        </a:solidFill>
                      </a:tcPr>
                    </a:tc>
                  </a:tr>
                </a:tbl>
              </a:graphicData>
            </a:graphic>
          </p:graphicFrame>
        </mc:Fallback>
      </mc:AlternateContent>
    </p:spTree>
    <p:extLst>
      <p:ext uri="{BB962C8B-B14F-4D97-AF65-F5344CB8AC3E}">
        <p14:creationId xmlns:p14="http://schemas.microsoft.com/office/powerpoint/2010/main" val="3147055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61872" y="0"/>
            <a:ext cx="8595360" cy="6180137"/>
          </a:xfrm>
        </p:spPr>
        <p:txBody>
          <a:bodyPr/>
          <a:lstStyle/>
          <a:p>
            <a:pPr marL="0" indent="0" algn="ctr">
              <a:buNone/>
            </a:pPr>
            <a:endParaRPr lang="en-US" dirty="0"/>
          </a:p>
          <a:p>
            <a:pPr marL="0" indent="0" algn="ctr">
              <a:buNone/>
            </a:pPr>
            <a:r>
              <a:rPr lang="en-US" dirty="0"/>
              <a:t>F-factor</a:t>
            </a:r>
          </a:p>
          <a:p>
            <a:pPr marL="0" indent="0" algn="ctr">
              <a:buNone/>
            </a:pPr>
            <a:endParaRPr lang="en-US" dirty="0"/>
          </a:p>
        </p:txBody>
      </p:sp>
      <p:pic>
        <p:nvPicPr>
          <p:cNvPr id="9219" name="Picture 3"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75" y="933448"/>
            <a:ext cx="8106770" cy="553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48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kazi\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902" y="319323"/>
            <a:ext cx="8475259" cy="594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426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00346" cy="6858000"/>
          </a:xfrm>
        </p:spPr>
        <p:txBody>
          <a:bodyPr/>
          <a:lstStyle/>
          <a:p>
            <a:pPr marL="0" indent="0" algn="ctr">
              <a:buNone/>
            </a:pPr>
            <a:r>
              <a:rPr lang="en-US" dirty="0"/>
              <a:t>T=233K</a:t>
            </a:r>
          </a:p>
          <a:p>
            <a:pPr marL="0" indent="0" algn="ctr">
              <a:buNone/>
            </a:pPr>
            <a:r>
              <a:rPr lang="en-US" dirty="0"/>
              <a:t>In order to calculate flare height the following equation is used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8194" name="Picture 2"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754" y="1289287"/>
            <a:ext cx="20574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306717892"/>
              </p:ext>
            </p:extLst>
          </p:nvPr>
        </p:nvGraphicFramePr>
        <p:xfrm>
          <a:off x="4174699" y="2620370"/>
          <a:ext cx="2881194" cy="1592968"/>
        </p:xfrm>
        <a:graphic>
          <a:graphicData uri="http://schemas.openxmlformats.org/drawingml/2006/table">
            <a:tbl>
              <a:tblPr firstRow="1" bandRow="1">
                <a:tableStyleId>{5C22544A-7EE6-4342-B048-85BDC9FD1C3A}</a:tableStyleId>
              </a:tblPr>
              <a:tblGrid>
                <a:gridCol w="1461826">
                  <a:extLst>
                    <a:ext uri="{9D8B030D-6E8A-4147-A177-3AD203B41FA5}">
                      <a16:colId xmlns:a16="http://schemas.microsoft.com/office/drawing/2014/main" val="20000"/>
                    </a:ext>
                  </a:extLst>
                </a:gridCol>
                <a:gridCol w="1419368">
                  <a:extLst>
                    <a:ext uri="{9D8B030D-6E8A-4147-A177-3AD203B41FA5}">
                      <a16:colId xmlns:a16="http://schemas.microsoft.com/office/drawing/2014/main" val="20001"/>
                    </a:ext>
                  </a:extLst>
                </a:gridCol>
              </a:tblGrid>
              <a:tr h="398242">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398242">
                <a:tc>
                  <a:txBody>
                    <a:bodyPr/>
                    <a:lstStyle/>
                    <a:p>
                      <a:pPr algn="ctr"/>
                      <a:r>
                        <a:rPr lang="en-US" dirty="0">
                          <a:latin typeface="Century" panose="02040604050505020304" pitchFamily="18" charset="0"/>
                        </a:rPr>
                        <a:t>r</a:t>
                      </a:r>
                    </a:p>
                  </a:txBody>
                  <a:tcPr/>
                </a:tc>
                <a:tc>
                  <a:txBody>
                    <a:bodyPr/>
                    <a:lstStyle/>
                    <a:p>
                      <a:pPr algn="ctr"/>
                      <a:r>
                        <a:rPr lang="en-US" dirty="0">
                          <a:latin typeface="Century" panose="02040604050505020304" pitchFamily="18" charset="0"/>
                        </a:rPr>
                        <a:t>35</a:t>
                      </a:r>
                    </a:p>
                  </a:txBody>
                  <a:tcPr/>
                </a:tc>
                <a:extLst>
                  <a:ext uri="{0D108BD9-81ED-4DB2-BD59-A6C34878D82A}">
                    <a16:rowId xmlns:a16="http://schemas.microsoft.com/office/drawing/2014/main" val="10001"/>
                  </a:ext>
                </a:extLst>
              </a:tr>
              <a:tr h="398242">
                <a:tc>
                  <a:txBody>
                    <a:bodyPr/>
                    <a:lstStyle/>
                    <a:p>
                      <a:pPr algn="ctr"/>
                      <a:r>
                        <a:rPr lang="en-US" dirty="0">
                          <a:latin typeface="Century"/>
                        </a:rPr>
                        <a:t>∆X</a:t>
                      </a:r>
                      <a:endParaRPr lang="en-US" dirty="0">
                        <a:latin typeface="Century" panose="02040604050505020304" pitchFamily="18" charset="0"/>
                      </a:endParaRPr>
                    </a:p>
                  </a:txBody>
                  <a:tcPr/>
                </a:tc>
                <a:tc>
                  <a:txBody>
                    <a:bodyPr/>
                    <a:lstStyle/>
                    <a:p>
                      <a:pPr algn="ctr"/>
                      <a:r>
                        <a:rPr lang="en-US" dirty="0">
                          <a:latin typeface="Century" panose="02040604050505020304" pitchFamily="18" charset="0"/>
                        </a:rPr>
                        <a:t>65</a:t>
                      </a:r>
                    </a:p>
                  </a:txBody>
                  <a:tcPr/>
                </a:tc>
                <a:extLst>
                  <a:ext uri="{0D108BD9-81ED-4DB2-BD59-A6C34878D82A}">
                    <a16:rowId xmlns:a16="http://schemas.microsoft.com/office/drawing/2014/main" val="10002"/>
                  </a:ext>
                </a:extLst>
              </a:tr>
              <a:tr h="398242">
                <a:tc>
                  <a:txBody>
                    <a:bodyPr/>
                    <a:lstStyle/>
                    <a:p>
                      <a:pPr algn="ctr"/>
                      <a:r>
                        <a:rPr lang="en-US" dirty="0">
                          <a:latin typeface="Century" panose="02040604050505020304" pitchFamily="18" charset="0"/>
                        </a:rPr>
                        <a:t>r’</a:t>
                      </a:r>
                    </a:p>
                  </a:txBody>
                  <a:tcPr>
                    <a:solidFill>
                      <a:srgbClr val="92D050"/>
                    </a:solidFill>
                  </a:tcPr>
                </a:tc>
                <a:tc>
                  <a:txBody>
                    <a:bodyPr/>
                    <a:lstStyle/>
                    <a:p>
                      <a:pPr algn="ctr"/>
                      <a:r>
                        <a:rPr lang="en-US" dirty="0">
                          <a:latin typeface="Century" panose="02040604050505020304" pitchFamily="18" charset="0"/>
                        </a:rPr>
                        <a:t>2.5</a:t>
                      </a:r>
                    </a:p>
                  </a:txBody>
                  <a:tcPr>
                    <a:solidFill>
                      <a:srgbClr val="92D050"/>
                    </a:solidFill>
                  </a:tcPr>
                </a:tc>
                <a:extLst>
                  <a:ext uri="{0D108BD9-81ED-4DB2-BD59-A6C34878D82A}">
                    <a16:rowId xmlns:a16="http://schemas.microsoft.com/office/drawing/2014/main" val="10003"/>
                  </a:ext>
                </a:extLst>
              </a:tr>
            </a:tbl>
          </a:graphicData>
        </a:graphic>
      </p:graphicFrame>
      <p:pic>
        <p:nvPicPr>
          <p:cNvPr id="8195" name="Picture 3" descr="C:\Users\markazi\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122" y="4542715"/>
            <a:ext cx="1856664" cy="495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118713312"/>
              </p:ext>
            </p:extLst>
          </p:nvPr>
        </p:nvGraphicFramePr>
        <p:xfrm>
          <a:off x="3400305" y="5186149"/>
          <a:ext cx="4736298" cy="1578308"/>
        </p:xfrm>
        <a:graphic>
          <a:graphicData uri="http://schemas.openxmlformats.org/drawingml/2006/table">
            <a:tbl>
              <a:tblPr firstRow="1" bandRow="1">
                <a:tableStyleId>{5C22544A-7EE6-4342-B048-85BDC9FD1C3A}</a:tableStyleId>
              </a:tblPr>
              <a:tblGrid>
                <a:gridCol w="1578766">
                  <a:extLst>
                    <a:ext uri="{9D8B030D-6E8A-4147-A177-3AD203B41FA5}">
                      <a16:colId xmlns:a16="http://schemas.microsoft.com/office/drawing/2014/main" val="20000"/>
                    </a:ext>
                  </a:extLst>
                </a:gridCol>
                <a:gridCol w="1578766">
                  <a:extLst>
                    <a:ext uri="{9D8B030D-6E8A-4147-A177-3AD203B41FA5}">
                      <a16:colId xmlns:a16="http://schemas.microsoft.com/office/drawing/2014/main" val="20001"/>
                    </a:ext>
                  </a:extLst>
                </a:gridCol>
                <a:gridCol w="1578766">
                  <a:extLst>
                    <a:ext uri="{9D8B030D-6E8A-4147-A177-3AD203B41FA5}">
                      <a16:colId xmlns:a16="http://schemas.microsoft.com/office/drawing/2014/main" val="20002"/>
                    </a:ext>
                  </a:extLst>
                </a:gridCol>
              </a:tblGrid>
              <a:tr h="394577">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394577">
                <a:tc>
                  <a:txBody>
                    <a:bodyPr/>
                    <a:lstStyle/>
                    <a:p>
                      <a:pPr algn="ctr"/>
                      <a:r>
                        <a:rPr lang="en-US" dirty="0">
                          <a:latin typeface="Century" panose="02040604050505020304" pitchFamily="18" charset="0"/>
                        </a:rPr>
                        <a:t>D</a:t>
                      </a:r>
                    </a:p>
                  </a:txBody>
                  <a:tcPr/>
                </a:tc>
                <a:tc>
                  <a:txBody>
                    <a:bodyPr/>
                    <a:lstStyle/>
                    <a:p>
                      <a:pPr algn="ctr"/>
                      <a:r>
                        <a:rPr lang="en-US" dirty="0">
                          <a:latin typeface="Century" panose="02040604050505020304" pitchFamily="18" charset="0"/>
                        </a:rPr>
                        <a:t>89.5</a:t>
                      </a:r>
                    </a:p>
                  </a:txBody>
                  <a:tcPr/>
                </a:tc>
                <a:tc>
                  <a:txBody>
                    <a:bodyPr/>
                    <a:lstStyle/>
                    <a:p>
                      <a:pPr algn="ctr"/>
                      <a:r>
                        <a:rPr lang="en-US" dirty="0">
                          <a:latin typeface="Century" panose="02040604050505020304" pitchFamily="18" charset="0"/>
                        </a:rPr>
                        <a:t>70</a:t>
                      </a:r>
                    </a:p>
                  </a:txBody>
                  <a:tcPr/>
                </a:tc>
                <a:extLst>
                  <a:ext uri="{0D108BD9-81ED-4DB2-BD59-A6C34878D82A}">
                    <a16:rowId xmlns:a16="http://schemas.microsoft.com/office/drawing/2014/main" val="10001"/>
                  </a:ext>
                </a:extLst>
              </a:tr>
              <a:tr h="394577">
                <a:tc>
                  <a:txBody>
                    <a:bodyPr/>
                    <a:lstStyle/>
                    <a:p>
                      <a:pPr algn="ctr"/>
                      <a:r>
                        <a:rPr lang="en-US" dirty="0">
                          <a:latin typeface="Century" panose="02040604050505020304" pitchFamily="18" charset="0"/>
                        </a:rPr>
                        <a:t>r’</a:t>
                      </a:r>
                    </a:p>
                  </a:txBody>
                  <a:tcPr/>
                </a:tc>
                <a:tc>
                  <a:txBody>
                    <a:bodyPr/>
                    <a:lstStyle/>
                    <a:p>
                      <a:pPr algn="ctr"/>
                      <a:r>
                        <a:rPr lang="en-US" dirty="0">
                          <a:latin typeface="Century" panose="02040604050505020304" pitchFamily="18" charset="0"/>
                        </a:rPr>
                        <a:t>2.5</a:t>
                      </a:r>
                    </a:p>
                  </a:txBody>
                  <a:tcPr/>
                </a:tc>
                <a:tc>
                  <a:txBody>
                    <a:bodyPr/>
                    <a:lstStyle/>
                    <a:p>
                      <a:pPr algn="ctr"/>
                      <a:r>
                        <a:rPr lang="en-US" dirty="0">
                          <a:latin typeface="Century" panose="02040604050505020304" pitchFamily="18" charset="0"/>
                        </a:rPr>
                        <a:t>2.5</a:t>
                      </a:r>
                    </a:p>
                  </a:txBody>
                  <a:tcPr/>
                </a:tc>
                <a:extLst>
                  <a:ext uri="{0D108BD9-81ED-4DB2-BD59-A6C34878D82A}">
                    <a16:rowId xmlns:a16="http://schemas.microsoft.com/office/drawing/2014/main" val="10002"/>
                  </a:ext>
                </a:extLst>
              </a:tr>
              <a:tr h="394577">
                <a:tc>
                  <a:txBody>
                    <a:bodyPr/>
                    <a:lstStyle/>
                    <a:p>
                      <a:pPr algn="ctr"/>
                      <a:r>
                        <a:rPr lang="en-US" dirty="0">
                          <a:latin typeface="Century" panose="02040604050505020304" pitchFamily="18" charset="0"/>
                        </a:rPr>
                        <a:t>h’</a:t>
                      </a:r>
                    </a:p>
                  </a:txBody>
                  <a:tcPr>
                    <a:solidFill>
                      <a:srgbClr val="92D050"/>
                    </a:solidFill>
                  </a:tcPr>
                </a:tc>
                <a:tc>
                  <a:txBody>
                    <a:bodyPr/>
                    <a:lstStyle/>
                    <a:p>
                      <a:pPr algn="ctr"/>
                      <a:r>
                        <a:rPr lang="en-US" dirty="0">
                          <a:latin typeface="Century" panose="02040604050505020304" pitchFamily="18" charset="0"/>
                        </a:rPr>
                        <a:t>89.4</a:t>
                      </a:r>
                    </a:p>
                  </a:txBody>
                  <a:tcPr>
                    <a:solidFill>
                      <a:srgbClr val="92D050"/>
                    </a:solidFill>
                  </a:tcPr>
                </a:tc>
                <a:tc>
                  <a:txBody>
                    <a:bodyPr/>
                    <a:lstStyle/>
                    <a:p>
                      <a:pPr algn="ctr"/>
                      <a:r>
                        <a:rPr lang="en-US" dirty="0">
                          <a:latin typeface="Century" panose="02040604050505020304" pitchFamily="18" charset="0"/>
                        </a:rPr>
                        <a:t>69.9</a:t>
                      </a:r>
                    </a:p>
                  </a:txBody>
                  <a:tcP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537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2B8A0B-418D-59A7-1564-BCC3BD0E15DD}"/>
              </a:ext>
            </a:extLst>
          </p:cNvPr>
          <p:cNvSpPr>
            <a:spLocks noGrp="1"/>
          </p:cNvSpPr>
          <p:nvPr>
            <p:ph idx="1"/>
          </p:nvPr>
        </p:nvSpPr>
        <p:spPr>
          <a:xfrm>
            <a:off x="0" y="0"/>
            <a:ext cx="11301274" cy="6858000"/>
          </a:xfrm>
        </p:spPr>
        <p:txBody>
          <a:bodyPr/>
          <a:lstStyle/>
          <a:p>
            <a:pPr marL="0" indent="0" algn="ctr">
              <a:buNone/>
            </a:pPr>
            <a:r>
              <a:rPr lang="en-US" b="1" dirty="0"/>
              <a:t>Criteria and Design Basis </a:t>
            </a:r>
          </a:p>
          <a:p>
            <a:pPr algn="l"/>
            <a:r>
              <a:rPr lang="en-US" sz="1800" b="0" i="0" u="none" strike="noStrike" baseline="0" dirty="0">
                <a:latin typeface="Century" panose="02040604050505020304" pitchFamily="18" charset="0"/>
              </a:rPr>
              <a:t>The sizing of relief discharge piping can usually be simplified by starting at the system outlet, where</a:t>
            </a:r>
          </a:p>
          <a:p>
            <a:pPr marL="0" indent="0" algn="l">
              <a:buNone/>
            </a:pPr>
            <a:r>
              <a:rPr lang="en-US" sz="1800" b="0" i="0" u="none" strike="noStrike" baseline="0" dirty="0">
                <a:latin typeface="Century" panose="02040604050505020304" pitchFamily="18" charset="0"/>
              </a:rPr>
              <a:t>   the pressure is known, and working back through the system to verify acceptable backpressure at</a:t>
            </a:r>
          </a:p>
          <a:p>
            <a:pPr marL="0" indent="0" algn="l">
              <a:buNone/>
            </a:pPr>
            <a:r>
              <a:rPr lang="en-US" dirty="0">
                <a:latin typeface="Century" panose="02040604050505020304" pitchFamily="18" charset="0"/>
              </a:rPr>
              <a:t>  </a:t>
            </a:r>
            <a:r>
              <a:rPr lang="en-US" sz="1800" b="0" i="0" u="none" strike="noStrike" baseline="0" dirty="0">
                <a:latin typeface="Century" panose="02040604050505020304" pitchFamily="18" charset="0"/>
              </a:rPr>
              <a:t> each PRD Calculations are performed in a stepwise manner for each pipe segment of constant</a:t>
            </a:r>
          </a:p>
          <a:p>
            <a:pPr marL="0" indent="0" algn="l">
              <a:buNone/>
            </a:pPr>
            <a:r>
              <a:rPr lang="en-US" dirty="0">
                <a:latin typeface="Century" panose="02040604050505020304" pitchFamily="18" charset="0"/>
              </a:rPr>
              <a:t>  </a:t>
            </a:r>
            <a:r>
              <a:rPr lang="en-US" sz="1800" b="0" i="0" u="none" strike="noStrike" baseline="0" dirty="0">
                <a:latin typeface="Century" panose="02040604050505020304" pitchFamily="18" charset="0"/>
              </a:rPr>
              <a:t> diameter</a:t>
            </a:r>
            <a:r>
              <a:rPr lang="fa-IR" sz="1800" b="0" i="0" u="none" strike="noStrike" baseline="0" dirty="0">
                <a:latin typeface="Century" panose="02040604050505020304" pitchFamily="18" charset="0"/>
              </a:rPr>
              <a:t>.</a:t>
            </a:r>
          </a:p>
          <a:p>
            <a:pPr marL="0" indent="0" algn="l">
              <a:buNone/>
            </a:pPr>
            <a:endParaRPr lang="fa-IR" sz="1800" b="0" i="0" u="none" strike="noStrike" baseline="0" dirty="0">
              <a:latin typeface="Century" panose="02040604050505020304" pitchFamily="18" charset="0"/>
            </a:endParaRPr>
          </a:p>
          <a:p>
            <a:pPr algn="l"/>
            <a:r>
              <a:rPr lang="en-US" sz="1800" b="0" i="0" u="none" strike="noStrike" baseline="0" dirty="0">
                <a:latin typeface="Century" panose="02040604050505020304" pitchFamily="18" charset="0"/>
              </a:rPr>
              <a:t>Several methods for calculating the size of discharge piping have been</a:t>
            </a:r>
            <a:r>
              <a:rPr lang="fa-IR" sz="1800" b="0" i="0" u="none" strike="noStrike" baseline="0" dirty="0">
                <a:latin typeface="Century" panose="02040604050505020304" pitchFamily="18" charset="0"/>
              </a:rPr>
              <a:t> </a:t>
            </a:r>
            <a:r>
              <a:rPr lang="en-US" sz="1800" b="0" i="0" u="none" strike="noStrike" baseline="0" dirty="0">
                <a:latin typeface="Century" panose="02040604050505020304" pitchFamily="18" charset="0"/>
              </a:rPr>
              <a:t>developed using isothermal or</a:t>
            </a: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 </a:t>
            </a:r>
            <a:r>
              <a:rPr lang="fa-IR" sz="1800" b="0" i="0" u="none" strike="noStrike" baseline="0" dirty="0">
                <a:latin typeface="Century" panose="02040604050505020304" pitchFamily="18" charset="0"/>
              </a:rPr>
              <a:t>  </a:t>
            </a:r>
            <a:r>
              <a:rPr lang="en-US" sz="1800" b="0" i="0" u="none" strike="noStrike" baseline="0" dirty="0">
                <a:latin typeface="Century" panose="02040604050505020304" pitchFamily="18" charset="0"/>
              </a:rPr>
              <a:t>adiabatic flow equations. Actual flow conditions in relief systems are normally</a:t>
            </a:r>
            <a:r>
              <a:rPr lang="fa-IR" sz="1800" b="0" i="0" u="none" strike="noStrike" baseline="0" dirty="0">
                <a:latin typeface="Century" panose="02040604050505020304" pitchFamily="18" charset="0"/>
              </a:rPr>
              <a:t> </a:t>
            </a:r>
            <a:r>
              <a:rPr lang="en-US" sz="1800" b="0" i="0" u="none" strike="noStrike" baseline="0" dirty="0">
                <a:latin typeface="Century" panose="02040604050505020304" pitchFamily="18" charset="0"/>
              </a:rPr>
              <a:t>somewhere between</a:t>
            </a: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 </a:t>
            </a:r>
            <a:r>
              <a:rPr lang="fa-IR" sz="1800" b="0" i="0" u="none" strike="noStrike" baseline="0" dirty="0">
                <a:latin typeface="Century" panose="02040604050505020304" pitchFamily="18" charset="0"/>
              </a:rPr>
              <a:t>  </a:t>
            </a:r>
            <a:r>
              <a:rPr lang="en-US" sz="1800" b="0" i="0" u="none" strike="noStrike" baseline="0" dirty="0">
                <a:latin typeface="Century" panose="02040604050505020304" pitchFamily="18" charset="0"/>
              </a:rPr>
              <a:t>isothermal and adiabatic conditions. For most cases, the slightly more conservative isothermal</a:t>
            </a:r>
          </a:p>
          <a:p>
            <a:pPr marL="0" indent="0" algn="l">
              <a:buNone/>
            </a:pPr>
            <a:r>
              <a:rPr lang="en-US" dirty="0">
                <a:latin typeface="Century" panose="02040604050505020304" pitchFamily="18" charset="0"/>
              </a:rPr>
              <a:t>  </a:t>
            </a:r>
            <a:r>
              <a:rPr lang="fa-IR" sz="1800" b="0" i="0" u="none" strike="noStrike" baseline="0" dirty="0">
                <a:latin typeface="Century" panose="02040604050505020304" pitchFamily="18" charset="0"/>
              </a:rPr>
              <a:t> </a:t>
            </a:r>
            <a:r>
              <a:rPr lang="en-US" sz="1800" b="0" i="0" u="none" strike="noStrike" baseline="0" dirty="0">
                <a:latin typeface="Century" panose="02040604050505020304" pitchFamily="18" charset="0"/>
              </a:rPr>
              <a:t>equations</a:t>
            </a:r>
            <a:r>
              <a:rPr lang="fa-IR" sz="1800" b="0" i="0" u="none" strike="noStrike" baseline="0" dirty="0">
                <a:latin typeface="Century" panose="02040604050505020304" pitchFamily="18" charset="0"/>
              </a:rPr>
              <a:t> </a:t>
            </a:r>
            <a:r>
              <a:rPr lang="en-US" sz="1800" b="0" i="0" u="none" strike="noStrike" baseline="0" dirty="0">
                <a:latin typeface="Century" panose="02040604050505020304" pitchFamily="18" charset="0"/>
              </a:rPr>
              <a:t>are recommended.</a:t>
            </a:r>
          </a:p>
          <a:p>
            <a:pPr marL="0" indent="0" algn="l">
              <a:buNone/>
            </a:pPr>
            <a:endParaRPr lang="en-US" sz="1800" b="0" i="0" u="none" strike="noStrike" baseline="0" dirty="0">
              <a:latin typeface="Century" panose="02040604050505020304" pitchFamily="18" charset="0"/>
            </a:endParaRPr>
          </a:p>
          <a:p>
            <a:pPr algn="l"/>
            <a:r>
              <a:rPr lang="en-US" dirty="0">
                <a:latin typeface="Century" panose="02040604050505020304" pitchFamily="18" charset="0"/>
              </a:rPr>
              <a:t>For both header and tailpipes the Mach number of both 0.1 and 0.5 are taken into account.</a:t>
            </a:r>
          </a:p>
          <a:p>
            <a:pPr algn="l"/>
            <a:r>
              <a:rPr lang="en-US" sz="1800" b="0" i="0" u="none" strike="noStrike" baseline="0" dirty="0">
                <a:latin typeface="Century" panose="02040604050505020304" pitchFamily="18" charset="0"/>
              </a:rPr>
              <a:t>The maximum ρ</a:t>
            </a:r>
            <a:r>
              <a:rPr lang="el-GR" sz="1800" b="0" i="0" u="none" strike="noStrike" baseline="0" dirty="0">
                <a:latin typeface="Century" panose="02040604050505020304" pitchFamily="18" charset="0"/>
              </a:rPr>
              <a:t>ν</a:t>
            </a:r>
            <a:r>
              <a:rPr lang="en-US" sz="1800" b="0" i="0" u="none" strike="noStrike" baseline="0" dirty="0">
                <a:latin typeface="Century" panose="02040604050505020304" pitchFamily="18" charset="0"/>
              </a:rPr>
              <a:t>2 for the whole piping should be 150000 kg/m/s2</a:t>
            </a:r>
          </a:p>
          <a:p>
            <a:pPr algn="l"/>
            <a:r>
              <a:rPr lang="en-US" dirty="0">
                <a:latin typeface="Century" panose="02040604050505020304" pitchFamily="18" charset="0"/>
              </a:rPr>
              <a:t>The sound/ noise level should not exceed the recommended value of 100 DBA</a:t>
            </a:r>
            <a:endParaRPr lang="fa-IR" sz="1800" b="0" i="0" u="none" strike="noStrike" baseline="0" dirty="0">
              <a:latin typeface="Century" panose="02040604050505020304" pitchFamily="18" charset="0"/>
            </a:endParaRPr>
          </a:p>
        </p:txBody>
      </p:sp>
    </p:spTree>
    <p:extLst>
      <p:ext uri="{BB962C8B-B14F-4D97-AF65-F5344CB8AC3E}">
        <p14:creationId xmlns:p14="http://schemas.microsoft.com/office/powerpoint/2010/main" val="168042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4408224"/>
              </p:ext>
            </p:extLst>
          </p:nvPr>
        </p:nvGraphicFramePr>
        <p:xfrm>
          <a:off x="3493827" y="272955"/>
          <a:ext cx="4421874" cy="1483360"/>
        </p:xfrm>
        <a:graphic>
          <a:graphicData uri="http://schemas.openxmlformats.org/drawingml/2006/table">
            <a:tbl>
              <a:tblPr firstRow="1" bandRow="1">
                <a:tableStyleId>{5C22544A-7EE6-4342-B048-85BDC9FD1C3A}</a:tableStyleId>
              </a:tblPr>
              <a:tblGrid>
                <a:gridCol w="1473958">
                  <a:extLst>
                    <a:ext uri="{9D8B030D-6E8A-4147-A177-3AD203B41FA5}">
                      <a16:colId xmlns:a16="http://schemas.microsoft.com/office/drawing/2014/main" val="20000"/>
                    </a:ext>
                  </a:extLst>
                </a:gridCol>
                <a:gridCol w="1473958">
                  <a:extLst>
                    <a:ext uri="{9D8B030D-6E8A-4147-A177-3AD203B41FA5}">
                      <a16:colId xmlns:a16="http://schemas.microsoft.com/office/drawing/2014/main" val="20001"/>
                    </a:ext>
                  </a:extLst>
                </a:gridCol>
                <a:gridCol w="1473958">
                  <a:extLst>
                    <a:ext uri="{9D8B030D-6E8A-4147-A177-3AD203B41FA5}">
                      <a16:colId xmlns:a16="http://schemas.microsoft.com/office/drawing/2014/main" val="20002"/>
                    </a:ext>
                  </a:extLst>
                </a:gridCol>
              </a:tblGrid>
              <a:tr h="370840">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370840">
                <a:tc>
                  <a:txBody>
                    <a:bodyPr/>
                    <a:lstStyle/>
                    <a:p>
                      <a:pPr algn="ctr"/>
                      <a:r>
                        <a:rPr lang="en-US" dirty="0">
                          <a:latin typeface="Century" panose="02040604050505020304" pitchFamily="18" charset="0"/>
                        </a:rPr>
                        <a:t>h’</a:t>
                      </a:r>
                    </a:p>
                  </a:txBody>
                  <a:tcPr/>
                </a:tc>
                <a:tc>
                  <a:txBody>
                    <a:bodyPr/>
                    <a:lstStyle/>
                    <a:p>
                      <a:pPr algn="ctr"/>
                      <a:r>
                        <a:rPr lang="en-US" dirty="0">
                          <a:latin typeface="Century" panose="02040604050505020304" pitchFamily="18" charset="0"/>
                        </a:rPr>
                        <a:t>89.4</a:t>
                      </a:r>
                    </a:p>
                  </a:txBody>
                  <a:tcPr/>
                </a:tc>
                <a:tc>
                  <a:txBody>
                    <a:bodyPr/>
                    <a:lstStyle/>
                    <a:p>
                      <a:pPr algn="ctr"/>
                      <a:r>
                        <a:rPr lang="en-US" dirty="0">
                          <a:latin typeface="Century" panose="02040604050505020304" pitchFamily="18" charset="0"/>
                        </a:rPr>
                        <a:t>69.9</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entury"/>
                        </a:rPr>
                        <a:t>∆Y</a:t>
                      </a:r>
                      <a:endParaRPr lang="en-US" dirty="0">
                        <a:latin typeface="Century" panose="02040604050505020304" pitchFamily="18" charset="0"/>
                      </a:endParaRPr>
                    </a:p>
                  </a:txBody>
                  <a:tcPr/>
                </a:tc>
                <a:tc>
                  <a:txBody>
                    <a:bodyPr/>
                    <a:lstStyle/>
                    <a:p>
                      <a:pPr algn="ctr"/>
                      <a:r>
                        <a:rPr lang="en-US" dirty="0">
                          <a:latin typeface="Century" panose="02040604050505020304" pitchFamily="18" charset="0"/>
                        </a:rPr>
                        <a:t>16</a:t>
                      </a:r>
                    </a:p>
                  </a:txBody>
                  <a:tcPr/>
                </a:tc>
                <a:tc>
                  <a:txBody>
                    <a:bodyPr/>
                    <a:lstStyle/>
                    <a:p>
                      <a:pPr algn="ctr"/>
                      <a:r>
                        <a:rPr lang="en-US" dirty="0">
                          <a:latin typeface="Century" panose="02040604050505020304" pitchFamily="18" charset="0"/>
                        </a:rPr>
                        <a:t>16</a:t>
                      </a:r>
                    </a:p>
                  </a:txBody>
                  <a:tcPr/>
                </a:tc>
                <a:extLst>
                  <a:ext uri="{0D108BD9-81ED-4DB2-BD59-A6C34878D82A}">
                    <a16:rowId xmlns:a16="http://schemas.microsoft.com/office/drawing/2014/main" val="10002"/>
                  </a:ext>
                </a:extLst>
              </a:tr>
              <a:tr h="370840">
                <a:tc>
                  <a:txBody>
                    <a:bodyPr/>
                    <a:lstStyle/>
                    <a:p>
                      <a:pPr algn="ctr"/>
                      <a:r>
                        <a:rPr lang="en-US" dirty="0">
                          <a:latin typeface="Century" panose="02040604050505020304" pitchFamily="18" charset="0"/>
                        </a:rPr>
                        <a:t>h</a:t>
                      </a:r>
                    </a:p>
                  </a:txBody>
                  <a:tcPr>
                    <a:solidFill>
                      <a:srgbClr val="92D050"/>
                    </a:solidFill>
                  </a:tcPr>
                </a:tc>
                <a:tc>
                  <a:txBody>
                    <a:bodyPr/>
                    <a:lstStyle/>
                    <a:p>
                      <a:pPr algn="ctr"/>
                      <a:r>
                        <a:rPr lang="en-US" dirty="0">
                          <a:latin typeface="Century" panose="02040604050505020304" pitchFamily="18" charset="0"/>
                        </a:rPr>
                        <a:t>81.4 m</a:t>
                      </a:r>
                    </a:p>
                  </a:txBody>
                  <a:tcPr>
                    <a:solidFill>
                      <a:srgbClr val="92D050"/>
                    </a:solidFill>
                  </a:tcPr>
                </a:tc>
                <a:tc>
                  <a:txBody>
                    <a:bodyPr/>
                    <a:lstStyle/>
                    <a:p>
                      <a:pPr algn="ctr"/>
                      <a:r>
                        <a:rPr lang="en-US" dirty="0">
                          <a:latin typeface="Century" panose="02040604050505020304" pitchFamily="18" charset="0"/>
                        </a:rPr>
                        <a:t>62 m</a:t>
                      </a:r>
                    </a:p>
                  </a:txBody>
                  <a:tcP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1806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00346" cy="6858000"/>
          </a:xfrm>
        </p:spPr>
        <p:txBody>
          <a:bodyPr/>
          <a:lstStyle/>
          <a:p>
            <a:pPr marL="0" indent="0" algn="ctr">
              <a:buNone/>
            </a:pPr>
            <a:r>
              <a:rPr lang="en-US" dirty="0"/>
              <a:t>T=633K</a:t>
            </a:r>
          </a:p>
          <a:p>
            <a:pPr marL="0" indent="0" algn="ctr">
              <a:buNone/>
            </a:pPr>
            <a:r>
              <a:rPr lang="en-US" dirty="0"/>
              <a:t>In order to calculate flare height the following equation is used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8194" name="Picture 2" descr="C:\Users\markazi\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754" y="1289287"/>
            <a:ext cx="20574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583279431"/>
              </p:ext>
            </p:extLst>
          </p:nvPr>
        </p:nvGraphicFramePr>
        <p:xfrm>
          <a:off x="4174699" y="2620370"/>
          <a:ext cx="2881194" cy="1592968"/>
        </p:xfrm>
        <a:graphic>
          <a:graphicData uri="http://schemas.openxmlformats.org/drawingml/2006/table">
            <a:tbl>
              <a:tblPr firstRow="1" bandRow="1">
                <a:tableStyleId>{5C22544A-7EE6-4342-B048-85BDC9FD1C3A}</a:tableStyleId>
              </a:tblPr>
              <a:tblGrid>
                <a:gridCol w="1461826">
                  <a:extLst>
                    <a:ext uri="{9D8B030D-6E8A-4147-A177-3AD203B41FA5}">
                      <a16:colId xmlns:a16="http://schemas.microsoft.com/office/drawing/2014/main" val="20000"/>
                    </a:ext>
                  </a:extLst>
                </a:gridCol>
                <a:gridCol w="1419368">
                  <a:extLst>
                    <a:ext uri="{9D8B030D-6E8A-4147-A177-3AD203B41FA5}">
                      <a16:colId xmlns:a16="http://schemas.microsoft.com/office/drawing/2014/main" val="20001"/>
                    </a:ext>
                  </a:extLst>
                </a:gridCol>
              </a:tblGrid>
              <a:tr h="398242">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398242">
                <a:tc>
                  <a:txBody>
                    <a:bodyPr/>
                    <a:lstStyle/>
                    <a:p>
                      <a:pPr algn="ctr"/>
                      <a:r>
                        <a:rPr lang="en-US" dirty="0">
                          <a:latin typeface="Century" panose="02040604050505020304" pitchFamily="18" charset="0"/>
                        </a:rPr>
                        <a:t>r</a:t>
                      </a:r>
                    </a:p>
                  </a:txBody>
                  <a:tcPr/>
                </a:tc>
                <a:tc>
                  <a:txBody>
                    <a:bodyPr/>
                    <a:lstStyle/>
                    <a:p>
                      <a:pPr algn="ctr"/>
                      <a:r>
                        <a:rPr lang="en-US" dirty="0">
                          <a:latin typeface="Century" panose="02040604050505020304" pitchFamily="18" charset="0"/>
                        </a:rPr>
                        <a:t>35</a:t>
                      </a:r>
                    </a:p>
                  </a:txBody>
                  <a:tcPr/>
                </a:tc>
                <a:extLst>
                  <a:ext uri="{0D108BD9-81ED-4DB2-BD59-A6C34878D82A}">
                    <a16:rowId xmlns:a16="http://schemas.microsoft.com/office/drawing/2014/main" val="10001"/>
                  </a:ext>
                </a:extLst>
              </a:tr>
              <a:tr h="398242">
                <a:tc>
                  <a:txBody>
                    <a:bodyPr/>
                    <a:lstStyle/>
                    <a:p>
                      <a:pPr algn="ctr"/>
                      <a:r>
                        <a:rPr lang="en-US" dirty="0">
                          <a:latin typeface="Century"/>
                        </a:rPr>
                        <a:t>∆X</a:t>
                      </a:r>
                      <a:endParaRPr lang="en-US" dirty="0">
                        <a:latin typeface="Century" panose="02040604050505020304" pitchFamily="18" charset="0"/>
                      </a:endParaRPr>
                    </a:p>
                  </a:txBody>
                  <a:tcPr/>
                </a:tc>
                <a:tc>
                  <a:txBody>
                    <a:bodyPr/>
                    <a:lstStyle/>
                    <a:p>
                      <a:pPr algn="ctr"/>
                      <a:r>
                        <a:rPr lang="en-US" dirty="0">
                          <a:latin typeface="Century" panose="02040604050505020304" pitchFamily="18" charset="0"/>
                        </a:rPr>
                        <a:t>63</a:t>
                      </a:r>
                    </a:p>
                  </a:txBody>
                  <a:tcPr/>
                </a:tc>
                <a:extLst>
                  <a:ext uri="{0D108BD9-81ED-4DB2-BD59-A6C34878D82A}">
                    <a16:rowId xmlns:a16="http://schemas.microsoft.com/office/drawing/2014/main" val="10002"/>
                  </a:ext>
                </a:extLst>
              </a:tr>
              <a:tr h="398242">
                <a:tc>
                  <a:txBody>
                    <a:bodyPr/>
                    <a:lstStyle/>
                    <a:p>
                      <a:pPr algn="ctr"/>
                      <a:r>
                        <a:rPr lang="en-US" dirty="0">
                          <a:latin typeface="Century" panose="02040604050505020304" pitchFamily="18" charset="0"/>
                        </a:rPr>
                        <a:t>r’</a:t>
                      </a:r>
                    </a:p>
                  </a:txBody>
                  <a:tcPr>
                    <a:solidFill>
                      <a:srgbClr val="92D050"/>
                    </a:solidFill>
                  </a:tcPr>
                </a:tc>
                <a:tc>
                  <a:txBody>
                    <a:bodyPr/>
                    <a:lstStyle/>
                    <a:p>
                      <a:pPr algn="ctr"/>
                      <a:r>
                        <a:rPr lang="en-US" dirty="0">
                          <a:latin typeface="Century" panose="02040604050505020304" pitchFamily="18" charset="0"/>
                        </a:rPr>
                        <a:t>3.5</a:t>
                      </a:r>
                    </a:p>
                  </a:txBody>
                  <a:tcPr>
                    <a:solidFill>
                      <a:srgbClr val="92D050"/>
                    </a:solidFill>
                  </a:tcPr>
                </a:tc>
                <a:extLst>
                  <a:ext uri="{0D108BD9-81ED-4DB2-BD59-A6C34878D82A}">
                    <a16:rowId xmlns:a16="http://schemas.microsoft.com/office/drawing/2014/main" val="10003"/>
                  </a:ext>
                </a:extLst>
              </a:tr>
            </a:tbl>
          </a:graphicData>
        </a:graphic>
      </p:graphicFrame>
      <p:pic>
        <p:nvPicPr>
          <p:cNvPr id="8195" name="Picture 3" descr="C:\Users\markazi\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122" y="4542715"/>
            <a:ext cx="1856664" cy="495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548268936"/>
              </p:ext>
            </p:extLst>
          </p:nvPr>
        </p:nvGraphicFramePr>
        <p:xfrm>
          <a:off x="3400305" y="5186149"/>
          <a:ext cx="4736298" cy="1578308"/>
        </p:xfrm>
        <a:graphic>
          <a:graphicData uri="http://schemas.openxmlformats.org/drawingml/2006/table">
            <a:tbl>
              <a:tblPr firstRow="1" bandRow="1">
                <a:tableStyleId>{5C22544A-7EE6-4342-B048-85BDC9FD1C3A}</a:tableStyleId>
              </a:tblPr>
              <a:tblGrid>
                <a:gridCol w="1578766">
                  <a:extLst>
                    <a:ext uri="{9D8B030D-6E8A-4147-A177-3AD203B41FA5}">
                      <a16:colId xmlns:a16="http://schemas.microsoft.com/office/drawing/2014/main" val="20000"/>
                    </a:ext>
                  </a:extLst>
                </a:gridCol>
                <a:gridCol w="1578766">
                  <a:extLst>
                    <a:ext uri="{9D8B030D-6E8A-4147-A177-3AD203B41FA5}">
                      <a16:colId xmlns:a16="http://schemas.microsoft.com/office/drawing/2014/main" val="20001"/>
                    </a:ext>
                  </a:extLst>
                </a:gridCol>
                <a:gridCol w="1578766">
                  <a:extLst>
                    <a:ext uri="{9D8B030D-6E8A-4147-A177-3AD203B41FA5}">
                      <a16:colId xmlns:a16="http://schemas.microsoft.com/office/drawing/2014/main" val="20002"/>
                    </a:ext>
                  </a:extLst>
                </a:gridCol>
              </a:tblGrid>
              <a:tr h="394577">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394577">
                <a:tc>
                  <a:txBody>
                    <a:bodyPr/>
                    <a:lstStyle/>
                    <a:p>
                      <a:pPr algn="ctr"/>
                      <a:r>
                        <a:rPr lang="en-US" dirty="0">
                          <a:latin typeface="Century" panose="02040604050505020304" pitchFamily="18" charset="0"/>
                        </a:rPr>
                        <a:t>D</a:t>
                      </a:r>
                    </a:p>
                  </a:txBody>
                  <a:tcPr/>
                </a:tc>
                <a:tc>
                  <a:txBody>
                    <a:bodyPr/>
                    <a:lstStyle/>
                    <a:p>
                      <a:pPr algn="ctr"/>
                      <a:r>
                        <a:rPr lang="en-US" dirty="0">
                          <a:latin typeface="Century" panose="02040604050505020304" pitchFamily="18" charset="0"/>
                        </a:rPr>
                        <a:t>89.5</a:t>
                      </a:r>
                    </a:p>
                  </a:txBody>
                  <a:tcPr/>
                </a:tc>
                <a:tc>
                  <a:txBody>
                    <a:bodyPr/>
                    <a:lstStyle/>
                    <a:p>
                      <a:pPr algn="ctr"/>
                      <a:r>
                        <a:rPr lang="en-US" dirty="0">
                          <a:latin typeface="Century" panose="02040604050505020304" pitchFamily="18" charset="0"/>
                        </a:rPr>
                        <a:t>70</a:t>
                      </a:r>
                    </a:p>
                  </a:txBody>
                  <a:tcPr/>
                </a:tc>
                <a:extLst>
                  <a:ext uri="{0D108BD9-81ED-4DB2-BD59-A6C34878D82A}">
                    <a16:rowId xmlns:a16="http://schemas.microsoft.com/office/drawing/2014/main" val="10001"/>
                  </a:ext>
                </a:extLst>
              </a:tr>
              <a:tr h="394577">
                <a:tc>
                  <a:txBody>
                    <a:bodyPr/>
                    <a:lstStyle/>
                    <a:p>
                      <a:pPr algn="ctr"/>
                      <a:r>
                        <a:rPr lang="en-US" dirty="0">
                          <a:latin typeface="Century" panose="02040604050505020304" pitchFamily="18" charset="0"/>
                        </a:rPr>
                        <a:t>r’</a:t>
                      </a:r>
                    </a:p>
                  </a:txBody>
                  <a:tcPr/>
                </a:tc>
                <a:tc>
                  <a:txBody>
                    <a:bodyPr/>
                    <a:lstStyle/>
                    <a:p>
                      <a:pPr algn="ctr"/>
                      <a:r>
                        <a:rPr lang="en-US" dirty="0">
                          <a:latin typeface="Century" panose="02040604050505020304" pitchFamily="18" charset="0"/>
                        </a:rPr>
                        <a:t>3.5</a:t>
                      </a:r>
                    </a:p>
                  </a:txBody>
                  <a:tcPr/>
                </a:tc>
                <a:tc>
                  <a:txBody>
                    <a:bodyPr/>
                    <a:lstStyle/>
                    <a:p>
                      <a:pPr algn="ctr"/>
                      <a:r>
                        <a:rPr lang="en-US" dirty="0">
                          <a:latin typeface="Century" panose="02040604050505020304" pitchFamily="18" charset="0"/>
                        </a:rPr>
                        <a:t>3.5</a:t>
                      </a:r>
                    </a:p>
                  </a:txBody>
                  <a:tcPr/>
                </a:tc>
                <a:extLst>
                  <a:ext uri="{0D108BD9-81ED-4DB2-BD59-A6C34878D82A}">
                    <a16:rowId xmlns:a16="http://schemas.microsoft.com/office/drawing/2014/main" val="10002"/>
                  </a:ext>
                </a:extLst>
              </a:tr>
              <a:tr h="394577">
                <a:tc>
                  <a:txBody>
                    <a:bodyPr/>
                    <a:lstStyle/>
                    <a:p>
                      <a:pPr algn="ctr"/>
                      <a:r>
                        <a:rPr lang="en-US" dirty="0">
                          <a:latin typeface="Century" panose="02040604050505020304" pitchFamily="18" charset="0"/>
                        </a:rPr>
                        <a:t>h’</a:t>
                      </a:r>
                    </a:p>
                  </a:txBody>
                  <a:tcPr>
                    <a:solidFill>
                      <a:srgbClr val="92D050"/>
                    </a:solidFill>
                  </a:tcPr>
                </a:tc>
                <a:tc>
                  <a:txBody>
                    <a:bodyPr/>
                    <a:lstStyle/>
                    <a:p>
                      <a:pPr algn="ctr"/>
                      <a:r>
                        <a:rPr lang="en-US" dirty="0">
                          <a:latin typeface="Century" panose="02040604050505020304" pitchFamily="18" charset="0"/>
                        </a:rPr>
                        <a:t>89.4</a:t>
                      </a:r>
                    </a:p>
                  </a:txBody>
                  <a:tcPr>
                    <a:solidFill>
                      <a:srgbClr val="92D050"/>
                    </a:solidFill>
                  </a:tcPr>
                </a:tc>
                <a:tc>
                  <a:txBody>
                    <a:bodyPr/>
                    <a:lstStyle/>
                    <a:p>
                      <a:pPr algn="ctr"/>
                      <a:r>
                        <a:rPr lang="en-US" dirty="0">
                          <a:latin typeface="Century" panose="02040604050505020304" pitchFamily="18" charset="0"/>
                        </a:rPr>
                        <a:t>69.9</a:t>
                      </a:r>
                    </a:p>
                  </a:txBody>
                  <a:tcP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664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65779"/>
            <a:ext cx="11300346" cy="2251881"/>
          </a:xfrm>
        </p:spPr>
        <p:txBody>
          <a:bodyPr>
            <a:noAutofit/>
          </a:bodyPr>
          <a:lstStyle/>
          <a:p>
            <a:pPr algn="ctr"/>
            <a:r>
              <a:rPr lang="en-US" sz="1800" dirty="0">
                <a:latin typeface="Century" panose="02040604050505020304" pitchFamily="18" charset="0"/>
              </a:rPr>
              <a:t>An average Flare Stack Height of  70 m is accepted for preliminary design which should be confirmed by</a:t>
            </a:r>
            <a:br>
              <a:rPr lang="en-US" sz="1800" dirty="0">
                <a:latin typeface="Century" panose="02040604050505020304" pitchFamily="18" charset="0"/>
              </a:rPr>
            </a:br>
            <a:br>
              <a:rPr lang="en-US" sz="1800" dirty="0">
                <a:latin typeface="Century" panose="02040604050505020304" pitchFamily="18" charset="0"/>
              </a:rPr>
            </a:br>
            <a:r>
              <a:rPr lang="en-US" sz="1800" dirty="0">
                <a:latin typeface="Century" panose="02040604050505020304" pitchFamily="18" charset="0"/>
              </a:rPr>
              <a:t> Flaresim</a:t>
            </a:r>
            <a:br>
              <a:rPr lang="en-US" sz="1800" dirty="0">
                <a:latin typeface="Century" panose="02040604050505020304" pitchFamily="18" charset="0"/>
              </a:rPr>
            </a:br>
            <a:br>
              <a:rPr lang="en-US" sz="1800" dirty="0">
                <a:latin typeface="Century" panose="02040604050505020304" pitchFamily="18" charset="0"/>
              </a:rPr>
            </a:br>
            <a:r>
              <a:rPr lang="en-US" sz="1800" dirty="0">
                <a:latin typeface="Century" panose="02040604050505020304" pitchFamily="18" charset="0"/>
              </a:rPr>
              <a:t>In MEKPCO project there is one set of  elevated flare in Flare system which is supported by derrick. The total</a:t>
            </a:r>
            <a:br>
              <a:rPr lang="en-US" sz="1800" dirty="0">
                <a:latin typeface="Century" panose="02040604050505020304" pitchFamily="18" charset="0"/>
              </a:rPr>
            </a:br>
            <a:br>
              <a:rPr lang="en-US" sz="1800" dirty="0">
                <a:latin typeface="Century" panose="02040604050505020304" pitchFamily="18" charset="0"/>
              </a:rPr>
            </a:br>
            <a:r>
              <a:rPr lang="en-US" sz="1800" dirty="0">
                <a:latin typeface="Century" panose="02040604050505020304" pitchFamily="18" charset="0"/>
              </a:rPr>
              <a:t>height of  flare  is 70 m (Flare stack + K.O.D =60m and Molecular Seal and Flare tip each 5 meter)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6363174"/>
              </p:ext>
            </p:extLst>
          </p:nvPr>
        </p:nvGraphicFramePr>
        <p:xfrm>
          <a:off x="3172751" y="614150"/>
          <a:ext cx="4421874" cy="1483360"/>
        </p:xfrm>
        <a:graphic>
          <a:graphicData uri="http://schemas.openxmlformats.org/drawingml/2006/table">
            <a:tbl>
              <a:tblPr firstRow="1" bandRow="1">
                <a:tableStyleId>{5C22544A-7EE6-4342-B048-85BDC9FD1C3A}</a:tableStyleId>
              </a:tblPr>
              <a:tblGrid>
                <a:gridCol w="1473958">
                  <a:extLst>
                    <a:ext uri="{9D8B030D-6E8A-4147-A177-3AD203B41FA5}">
                      <a16:colId xmlns:a16="http://schemas.microsoft.com/office/drawing/2014/main" val="20000"/>
                    </a:ext>
                  </a:extLst>
                </a:gridCol>
                <a:gridCol w="1473958">
                  <a:extLst>
                    <a:ext uri="{9D8B030D-6E8A-4147-A177-3AD203B41FA5}">
                      <a16:colId xmlns:a16="http://schemas.microsoft.com/office/drawing/2014/main" val="20001"/>
                    </a:ext>
                  </a:extLst>
                </a:gridCol>
                <a:gridCol w="1473958">
                  <a:extLst>
                    <a:ext uri="{9D8B030D-6E8A-4147-A177-3AD203B41FA5}">
                      <a16:colId xmlns:a16="http://schemas.microsoft.com/office/drawing/2014/main" val="20002"/>
                    </a:ext>
                  </a:extLst>
                </a:gridCol>
              </a:tblGrid>
              <a:tr h="370840">
                <a:tc>
                  <a:txBody>
                    <a:bodyPr/>
                    <a:lstStyle/>
                    <a:p>
                      <a:pPr algn="ctr"/>
                      <a:r>
                        <a:rPr lang="en-US" dirty="0">
                          <a:latin typeface="Century" panose="02040604050505020304" pitchFamily="18" charset="0"/>
                        </a:rPr>
                        <a:t>Parameters</a:t>
                      </a:r>
                    </a:p>
                  </a:txBody>
                  <a:tcPr/>
                </a:tc>
                <a:tc>
                  <a:txBody>
                    <a:bodyPr/>
                    <a:lstStyle/>
                    <a:p>
                      <a:pPr algn="ctr"/>
                      <a:r>
                        <a:rPr lang="en-US" dirty="0">
                          <a:latin typeface="Century" panose="02040604050505020304" pitchFamily="18" charset="0"/>
                        </a:rPr>
                        <a:t>Values</a:t>
                      </a:r>
                    </a:p>
                  </a:txBody>
                  <a:tcPr/>
                </a:tc>
                <a:tc>
                  <a:txBody>
                    <a:bodyPr/>
                    <a:lstStyle/>
                    <a:p>
                      <a:pPr algn="ctr"/>
                      <a:r>
                        <a:rPr lang="en-US" dirty="0">
                          <a:latin typeface="Century" panose="02040604050505020304" pitchFamily="18" charset="0"/>
                        </a:rPr>
                        <a:t>Values</a:t>
                      </a:r>
                    </a:p>
                  </a:txBody>
                  <a:tcPr/>
                </a:tc>
                <a:extLst>
                  <a:ext uri="{0D108BD9-81ED-4DB2-BD59-A6C34878D82A}">
                    <a16:rowId xmlns:a16="http://schemas.microsoft.com/office/drawing/2014/main" val="10000"/>
                  </a:ext>
                </a:extLst>
              </a:tr>
              <a:tr h="370840">
                <a:tc>
                  <a:txBody>
                    <a:bodyPr/>
                    <a:lstStyle/>
                    <a:p>
                      <a:pPr algn="ctr"/>
                      <a:r>
                        <a:rPr lang="en-US" dirty="0">
                          <a:latin typeface="Century" panose="02040604050505020304" pitchFamily="18" charset="0"/>
                        </a:rPr>
                        <a:t>h’</a:t>
                      </a:r>
                    </a:p>
                  </a:txBody>
                  <a:tcPr/>
                </a:tc>
                <a:tc>
                  <a:txBody>
                    <a:bodyPr/>
                    <a:lstStyle/>
                    <a:p>
                      <a:pPr algn="ctr"/>
                      <a:r>
                        <a:rPr lang="en-US" dirty="0">
                          <a:latin typeface="Century" panose="02040604050505020304" pitchFamily="18" charset="0"/>
                        </a:rPr>
                        <a:t>89.4</a:t>
                      </a:r>
                    </a:p>
                  </a:txBody>
                  <a:tcPr/>
                </a:tc>
                <a:tc>
                  <a:txBody>
                    <a:bodyPr/>
                    <a:lstStyle/>
                    <a:p>
                      <a:pPr algn="ctr"/>
                      <a:r>
                        <a:rPr lang="en-US" dirty="0">
                          <a:latin typeface="Century" panose="02040604050505020304" pitchFamily="18" charset="0"/>
                        </a:rPr>
                        <a:t>69.9</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entury"/>
                        </a:rPr>
                        <a:t>∆Y</a:t>
                      </a:r>
                      <a:endParaRPr lang="en-US" dirty="0">
                        <a:latin typeface="Century" panose="02040604050505020304" pitchFamily="18" charset="0"/>
                      </a:endParaRPr>
                    </a:p>
                  </a:txBody>
                  <a:tcPr/>
                </a:tc>
                <a:tc>
                  <a:txBody>
                    <a:bodyPr/>
                    <a:lstStyle/>
                    <a:p>
                      <a:pPr algn="ctr"/>
                      <a:r>
                        <a:rPr lang="en-US" dirty="0">
                          <a:latin typeface="Century" panose="02040604050505020304" pitchFamily="18" charset="0"/>
                        </a:rPr>
                        <a:t>21</a:t>
                      </a:r>
                    </a:p>
                  </a:txBody>
                  <a:tcPr/>
                </a:tc>
                <a:tc>
                  <a:txBody>
                    <a:bodyPr/>
                    <a:lstStyle/>
                    <a:p>
                      <a:pPr algn="ctr"/>
                      <a:r>
                        <a:rPr lang="en-US" dirty="0">
                          <a:latin typeface="Century" panose="02040604050505020304" pitchFamily="18" charset="0"/>
                        </a:rPr>
                        <a:t>21</a:t>
                      </a:r>
                    </a:p>
                  </a:txBody>
                  <a:tcPr/>
                </a:tc>
                <a:extLst>
                  <a:ext uri="{0D108BD9-81ED-4DB2-BD59-A6C34878D82A}">
                    <a16:rowId xmlns:a16="http://schemas.microsoft.com/office/drawing/2014/main" val="10002"/>
                  </a:ext>
                </a:extLst>
              </a:tr>
              <a:tr h="370840">
                <a:tc>
                  <a:txBody>
                    <a:bodyPr/>
                    <a:lstStyle/>
                    <a:p>
                      <a:pPr algn="ctr"/>
                      <a:r>
                        <a:rPr lang="en-US" dirty="0">
                          <a:latin typeface="Century" panose="02040604050505020304" pitchFamily="18" charset="0"/>
                        </a:rPr>
                        <a:t>h</a:t>
                      </a:r>
                    </a:p>
                  </a:txBody>
                  <a:tcPr>
                    <a:solidFill>
                      <a:srgbClr val="92D050"/>
                    </a:solidFill>
                  </a:tcPr>
                </a:tc>
                <a:tc>
                  <a:txBody>
                    <a:bodyPr/>
                    <a:lstStyle/>
                    <a:p>
                      <a:pPr algn="ctr"/>
                      <a:r>
                        <a:rPr lang="en-US" dirty="0">
                          <a:latin typeface="Century" panose="02040604050505020304" pitchFamily="18" charset="0"/>
                        </a:rPr>
                        <a:t>68.4 m</a:t>
                      </a:r>
                    </a:p>
                  </a:txBody>
                  <a:tcPr>
                    <a:solidFill>
                      <a:srgbClr val="92D050"/>
                    </a:solidFill>
                  </a:tcPr>
                </a:tc>
                <a:tc>
                  <a:txBody>
                    <a:bodyPr/>
                    <a:lstStyle/>
                    <a:p>
                      <a:pPr algn="ctr"/>
                      <a:r>
                        <a:rPr lang="en-US" dirty="0">
                          <a:latin typeface="Century" panose="02040604050505020304" pitchFamily="18" charset="0"/>
                        </a:rPr>
                        <a:t>49 m</a:t>
                      </a:r>
                    </a:p>
                  </a:txBody>
                  <a:tcP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5204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AFCF7D-CA6D-5F6F-F3A7-F505E7C34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087" y="541768"/>
            <a:ext cx="7546019" cy="5774463"/>
          </a:xfrm>
        </p:spPr>
      </p:pic>
    </p:spTree>
    <p:extLst>
      <p:ext uri="{BB962C8B-B14F-4D97-AF65-F5344CB8AC3E}">
        <p14:creationId xmlns:p14="http://schemas.microsoft.com/office/powerpoint/2010/main" val="2545759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274640" cy="6858000"/>
          </a:xfrm>
        </p:spPr>
        <p:txBody>
          <a:bodyPr/>
          <a:lstStyle/>
          <a:p>
            <a:pPr marL="0" indent="0" algn="ctr">
              <a:buNone/>
            </a:pPr>
            <a:endParaRPr lang="en-US" dirty="0"/>
          </a:p>
          <a:p>
            <a:pPr marL="0" indent="0" algn="ctr">
              <a:buNone/>
            </a:pPr>
            <a:r>
              <a:rPr lang="en-US" dirty="0"/>
              <a:t>1</a:t>
            </a:r>
            <a:r>
              <a:rPr lang="en-US" baseline="30000" dirty="0"/>
              <a:t>st</a:t>
            </a:r>
            <a:r>
              <a:rPr lang="en-US" dirty="0"/>
              <a:t> Step: Click on “Fluid TAB” and “Add” a Fluid Table </a:t>
            </a:r>
          </a:p>
          <a:p>
            <a:pPr marL="0" indent="0" algn="ctr">
              <a:buNone/>
            </a:pPr>
            <a:endParaRPr lang="en-US" dirty="0"/>
          </a:p>
        </p:txBody>
      </p:sp>
      <p:pic>
        <p:nvPicPr>
          <p:cNvPr id="5" name="Picture 4">
            <a:extLst>
              <a:ext uri="{FF2B5EF4-FFF2-40B4-BE49-F238E27FC236}">
                <a16:creationId xmlns:a16="http://schemas.microsoft.com/office/drawing/2014/main" id="{BCA56D76-0CF5-749B-6411-8AA569B8A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587" y="1095375"/>
            <a:ext cx="2124075" cy="4400550"/>
          </a:xfrm>
          <a:prstGeom prst="rect">
            <a:avLst/>
          </a:prstGeom>
        </p:spPr>
      </p:pic>
      <p:pic>
        <p:nvPicPr>
          <p:cNvPr id="7" name="Picture 6">
            <a:extLst>
              <a:ext uri="{FF2B5EF4-FFF2-40B4-BE49-F238E27FC236}">
                <a16:creationId xmlns:a16="http://schemas.microsoft.com/office/drawing/2014/main" id="{91D2D516-BA18-ED6D-D37A-EE1EA62EA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662" y="1070961"/>
            <a:ext cx="4495800" cy="4400550"/>
          </a:xfrm>
          <a:prstGeom prst="rect">
            <a:avLst/>
          </a:prstGeom>
        </p:spPr>
      </p:pic>
    </p:spTree>
    <p:extLst>
      <p:ext uri="{BB962C8B-B14F-4D97-AF65-F5344CB8AC3E}">
        <p14:creationId xmlns:p14="http://schemas.microsoft.com/office/powerpoint/2010/main" val="624474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07F78A-B67D-F066-4B9C-65D16DBD28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1245" y="1140595"/>
            <a:ext cx="4467225" cy="4400550"/>
          </a:xfrm>
        </p:spPr>
      </p:pic>
      <p:pic>
        <p:nvPicPr>
          <p:cNvPr id="7" name="Picture 6">
            <a:extLst>
              <a:ext uri="{FF2B5EF4-FFF2-40B4-BE49-F238E27FC236}">
                <a16:creationId xmlns:a16="http://schemas.microsoft.com/office/drawing/2014/main" id="{063CBAFF-94A3-575A-0CE6-967890197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70" y="1140595"/>
            <a:ext cx="4486275" cy="4400550"/>
          </a:xfrm>
          <a:prstGeom prst="rect">
            <a:avLst/>
          </a:prstGeom>
        </p:spPr>
      </p:pic>
    </p:spTree>
    <p:extLst>
      <p:ext uri="{BB962C8B-B14F-4D97-AF65-F5344CB8AC3E}">
        <p14:creationId xmlns:p14="http://schemas.microsoft.com/office/powerpoint/2010/main" val="3822399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6CF32-68CB-6D74-22B2-33BAAC7E442C}"/>
              </a:ext>
            </a:extLst>
          </p:cNvPr>
          <p:cNvSpPr>
            <a:spLocks noGrp="1"/>
          </p:cNvSpPr>
          <p:nvPr>
            <p:ph idx="1"/>
          </p:nvPr>
        </p:nvSpPr>
        <p:spPr>
          <a:xfrm>
            <a:off x="1" y="0"/>
            <a:ext cx="11283518" cy="6858000"/>
          </a:xfrm>
        </p:spPr>
        <p:txBody>
          <a:bodyPr/>
          <a:lstStyle/>
          <a:p>
            <a:pPr marL="0" indent="0" algn="ctr">
              <a:buNone/>
            </a:pPr>
            <a:endParaRPr lang="en-US" dirty="0"/>
          </a:p>
          <a:p>
            <a:pPr marL="0" indent="0" algn="ctr">
              <a:buNone/>
            </a:pPr>
            <a:r>
              <a:rPr lang="en-US" dirty="0"/>
              <a:t>2</a:t>
            </a:r>
            <a:r>
              <a:rPr lang="en-US" baseline="30000" dirty="0"/>
              <a:t>nd</a:t>
            </a:r>
            <a:r>
              <a:rPr lang="en-US" dirty="0"/>
              <a:t> Step: Click on “Environment TAB” and “Add” a Environment Table </a:t>
            </a:r>
          </a:p>
          <a:p>
            <a:pPr marL="0" indent="0">
              <a:buNone/>
            </a:pPr>
            <a:endParaRPr lang="en-US" dirty="0"/>
          </a:p>
        </p:txBody>
      </p:sp>
      <p:pic>
        <p:nvPicPr>
          <p:cNvPr id="7" name="Picture 6">
            <a:extLst>
              <a:ext uri="{FF2B5EF4-FFF2-40B4-BE49-F238E27FC236}">
                <a16:creationId xmlns:a16="http://schemas.microsoft.com/office/drawing/2014/main" id="{14CC29E1-F9A9-3B5D-C0F3-9A53C4DF9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180" y="1162975"/>
            <a:ext cx="6445188" cy="5157926"/>
          </a:xfrm>
          <a:prstGeom prst="rect">
            <a:avLst/>
          </a:prstGeom>
        </p:spPr>
      </p:pic>
    </p:spTree>
    <p:extLst>
      <p:ext uri="{BB962C8B-B14F-4D97-AF65-F5344CB8AC3E}">
        <p14:creationId xmlns:p14="http://schemas.microsoft.com/office/powerpoint/2010/main" val="1177303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0F366-3053-A64B-7FB7-C03016CF6639}"/>
              </a:ext>
            </a:extLst>
          </p:cNvPr>
          <p:cNvSpPr>
            <a:spLocks noGrp="1"/>
          </p:cNvSpPr>
          <p:nvPr>
            <p:ph idx="1"/>
          </p:nvPr>
        </p:nvSpPr>
        <p:spPr>
          <a:xfrm>
            <a:off x="1" y="0"/>
            <a:ext cx="11310150" cy="6858000"/>
          </a:xfrm>
        </p:spPr>
        <p:txBody>
          <a:bodyPr/>
          <a:lstStyle/>
          <a:p>
            <a:pPr marL="0" indent="0" algn="ctr">
              <a:buNone/>
            </a:pPr>
            <a:endParaRPr lang="en-US" dirty="0">
              <a:solidFill>
                <a:srgbClr val="000000"/>
              </a:solidFill>
              <a:effectLst/>
              <a:latin typeface="Century" panose="02040604050505020304" pitchFamily="18" charset="0"/>
            </a:endParaRPr>
          </a:p>
          <a:p>
            <a:pPr marL="0" indent="0" algn="ctr">
              <a:buNone/>
            </a:pPr>
            <a:r>
              <a:rPr lang="en-US" dirty="0">
                <a:solidFill>
                  <a:srgbClr val="000000"/>
                </a:solidFill>
                <a:effectLst/>
                <a:latin typeface="Century" panose="02040604050505020304" pitchFamily="18" charset="0"/>
              </a:rPr>
              <a:t>Thermal Radiation and Noise Criteria</a:t>
            </a:r>
          </a:p>
          <a:p>
            <a:pPr marL="0" indent="0" algn="ctr">
              <a:buNone/>
            </a:pPr>
            <a:r>
              <a:rPr lang="en-US" dirty="0">
                <a:solidFill>
                  <a:srgbClr val="000000"/>
                </a:solidFill>
                <a:effectLst/>
                <a:latin typeface="Century" panose="02040604050505020304" pitchFamily="18" charset="0"/>
              </a:rPr>
              <a:t>According to API-521, the followings are important to notice when designing a flare stack.</a:t>
            </a:r>
          </a:p>
          <a:p>
            <a:pPr marL="0" indent="0" algn="ctr">
              <a:buNone/>
            </a:pPr>
            <a:r>
              <a:rPr lang="en-US" sz="1800" i="0" u="none" strike="noStrike" baseline="0" dirty="0">
                <a:latin typeface="Century" panose="02040604050505020304" pitchFamily="18" charset="0"/>
              </a:rPr>
              <a:t>Recommended Design Thermal Radiation for Personnel</a:t>
            </a:r>
            <a:endParaRPr lang="en-US" dirty="0">
              <a:solidFill>
                <a:srgbClr val="000000"/>
              </a:solidFill>
              <a:effectLst/>
              <a:latin typeface="Century" panose="02040604050505020304" pitchFamily="18" charset="0"/>
            </a:endParaRPr>
          </a:p>
          <a:p>
            <a:pPr marL="0" indent="0" algn="ctr">
              <a:buNone/>
            </a:pPr>
            <a:endParaRPr lang="en-US" dirty="0">
              <a:solidFill>
                <a:srgbClr val="000000"/>
              </a:solidFill>
              <a:effectLst/>
              <a:latin typeface="Century" panose="02040604050505020304" pitchFamily="18" charset="0"/>
            </a:endParaRPr>
          </a:p>
        </p:txBody>
      </p:sp>
      <p:pic>
        <p:nvPicPr>
          <p:cNvPr id="7" name="Picture 6">
            <a:extLst>
              <a:ext uri="{FF2B5EF4-FFF2-40B4-BE49-F238E27FC236}">
                <a16:creationId xmlns:a16="http://schemas.microsoft.com/office/drawing/2014/main" id="{75F997EC-5644-0F4F-1380-550B363B0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563" y="1897139"/>
            <a:ext cx="9505025" cy="4565804"/>
          </a:xfrm>
          <a:prstGeom prst="rect">
            <a:avLst/>
          </a:prstGeom>
        </p:spPr>
      </p:pic>
    </p:spTree>
    <p:extLst>
      <p:ext uri="{BB962C8B-B14F-4D97-AF65-F5344CB8AC3E}">
        <p14:creationId xmlns:p14="http://schemas.microsoft.com/office/powerpoint/2010/main" val="4002934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9315D-2F19-99D8-1657-E9521EC3E67F}"/>
              </a:ext>
            </a:extLst>
          </p:cNvPr>
          <p:cNvSpPr>
            <a:spLocks noGrp="1"/>
          </p:cNvSpPr>
          <p:nvPr>
            <p:ph idx="1"/>
          </p:nvPr>
        </p:nvSpPr>
        <p:spPr>
          <a:xfrm>
            <a:off x="0" y="0"/>
            <a:ext cx="11301274" cy="6858000"/>
          </a:xfrm>
        </p:spPr>
        <p:txBody>
          <a:bodyPr>
            <a:normAutofit lnSpcReduction="10000"/>
          </a:bodyPr>
          <a:lstStyle/>
          <a:p>
            <a:pPr marL="0" indent="0">
              <a:buNone/>
            </a:pPr>
            <a:endParaRPr lang="en-US" dirty="0">
              <a:solidFill>
                <a:srgbClr val="000000"/>
              </a:solidFill>
              <a:effectLst/>
            </a:endParaRPr>
          </a:p>
          <a:p>
            <a:pPr marL="0" indent="0">
              <a:buNone/>
            </a:pPr>
            <a:r>
              <a:rPr lang="en-US" dirty="0">
                <a:solidFill>
                  <a:srgbClr val="000000"/>
                </a:solidFill>
                <a:effectLst/>
              </a:rPr>
              <a:t>The incident solar radiation for the site. Typical values for different geographical locations are given in </a:t>
            </a:r>
          </a:p>
          <a:p>
            <a:pPr marL="0" indent="0">
              <a:buNone/>
            </a:pPr>
            <a:r>
              <a:rPr lang="en-US" dirty="0">
                <a:solidFill>
                  <a:srgbClr val="000000"/>
                </a:solidFill>
                <a:effectLst/>
              </a:rPr>
              <a:t>the following table.</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r>
              <a:rPr lang="en-US" dirty="0">
                <a:solidFill>
                  <a:srgbClr val="000000"/>
                </a:solidFill>
                <a:effectLst/>
              </a:rPr>
              <a:t>The decision on whether to include solar radiation when designing flare systems is one for the user. </a:t>
            </a:r>
          </a:p>
          <a:p>
            <a:pPr marL="0" indent="0">
              <a:buNone/>
            </a:pPr>
            <a:r>
              <a:rPr lang="en-US" dirty="0">
                <a:solidFill>
                  <a:srgbClr val="000000"/>
                </a:solidFill>
                <a:effectLst/>
              </a:rPr>
              <a:t>API 521 recommends that this be considered on a case by case basis. Some consider it more realistic to </a:t>
            </a:r>
          </a:p>
          <a:p>
            <a:pPr marL="0" indent="0">
              <a:buNone/>
            </a:pPr>
            <a:r>
              <a:rPr lang="en-US" dirty="0">
                <a:solidFill>
                  <a:srgbClr val="000000"/>
                </a:solidFill>
                <a:effectLst/>
              </a:rPr>
              <a:t>exclude solar radiation in calculations.</a:t>
            </a:r>
          </a:p>
          <a:p>
            <a:pPr marL="0" indent="0">
              <a:buNone/>
            </a:pPr>
            <a:r>
              <a:rPr lang="en-US" dirty="0">
                <a:solidFill>
                  <a:srgbClr val="000000"/>
                </a:solidFill>
                <a:effectLst/>
              </a:rPr>
              <a:t>In deciding whether to include solar radiation consideration should be given to the frequency and </a:t>
            </a:r>
          </a:p>
          <a:p>
            <a:pPr marL="0" indent="0">
              <a:buNone/>
            </a:pPr>
            <a:r>
              <a:rPr lang="en-US" dirty="0">
                <a:solidFill>
                  <a:srgbClr val="000000"/>
                </a:solidFill>
                <a:effectLst/>
              </a:rPr>
              <a:t>duration of the flaring event, the probability of personnel being present in the exposed location, the </a:t>
            </a:r>
          </a:p>
          <a:p>
            <a:pPr marL="0" indent="0">
              <a:buNone/>
            </a:pPr>
            <a:r>
              <a:rPr lang="en-US" dirty="0">
                <a:solidFill>
                  <a:srgbClr val="000000"/>
                </a:solidFill>
                <a:effectLst/>
              </a:rPr>
              <a:t>possibility of sun and flare radiation impinging from the same general direction, the likelihood of </a:t>
            </a:r>
          </a:p>
          <a:p>
            <a:pPr marL="0" indent="0">
              <a:buNone/>
            </a:pPr>
            <a:r>
              <a:rPr lang="en-US" dirty="0">
                <a:solidFill>
                  <a:srgbClr val="000000"/>
                </a:solidFill>
                <a:effectLst/>
              </a:rPr>
              <a:t>protective clothing being worn and the ease or difficulty of escape from the exposed location.</a:t>
            </a:r>
          </a:p>
          <a:p>
            <a:pPr marL="0" indent="0">
              <a:buNone/>
            </a:pPr>
            <a:endParaRPr lang="en-US" dirty="0"/>
          </a:p>
        </p:txBody>
      </p:sp>
      <p:pic>
        <p:nvPicPr>
          <p:cNvPr id="5" name="Picture 4">
            <a:extLst>
              <a:ext uri="{FF2B5EF4-FFF2-40B4-BE49-F238E27FC236}">
                <a16:creationId xmlns:a16="http://schemas.microsoft.com/office/drawing/2014/main" id="{4BD7D7B3-19F2-BA13-D825-6D4F2149C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519" y="1548782"/>
            <a:ext cx="6729273" cy="1549523"/>
          </a:xfrm>
          <a:prstGeom prst="rect">
            <a:avLst/>
          </a:prstGeom>
        </p:spPr>
      </p:pic>
    </p:spTree>
    <p:extLst>
      <p:ext uri="{BB962C8B-B14F-4D97-AF65-F5344CB8AC3E}">
        <p14:creationId xmlns:p14="http://schemas.microsoft.com/office/powerpoint/2010/main" val="254725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C5564-65AB-9D9C-4108-27411EBA56CF}"/>
              </a:ext>
            </a:extLst>
          </p:cNvPr>
          <p:cNvSpPr>
            <a:spLocks noGrp="1"/>
          </p:cNvSpPr>
          <p:nvPr>
            <p:ph idx="1"/>
          </p:nvPr>
        </p:nvSpPr>
        <p:spPr>
          <a:xfrm>
            <a:off x="0" y="0"/>
            <a:ext cx="11301274" cy="6858000"/>
          </a:xfrm>
        </p:spPr>
        <p:txBody>
          <a:bodyPr/>
          <a:lstStyle/>
          <a:p>
            <a:pPr marL="0" indent="0">
              <a:buNone/>
            </a:pPr>
            <a:endParaRPr lang="en-US" dirty="0">
              <a:solidFill>
                <a:srgbClr val="000000"/>
              </a:solidFill>
              <a:effectLst/>
            </a:endParaRPr>
          </a:p>
          <a:p>
            <a:pPr marL="0" indent="0">
              <a:buNone/>
            </a:pPr>
            <a:r>
              <a:rPr lang="en-US" dirty="0">
                <a:solidFill>
                  <a:srgbClr val="000000"/>
                </a:solidFill>
                <a:effectLst/>
              </a:rPr>
              <a:t>Including solar radiation leads to more conservative designs and its impact can be significant if the </a:t>
            </a:r>
          </a:p>
          <a:p>
            <a:pPr marL="0" indent="0">
              <a:buNone/>
            </a:pPr>
            <a:r>
              <a:rPr lang="en-US" dirty="0">
                <a:solidFill>
                  <a:srgbClr val="000000"/>
                </a:solidFill>
                <a:effectLst/>
              </a:rPr>
              <a:t>flare system design is controlled by low total radiation limits at longer distances from the flare. </a:t>
            </a:r>
          </a:p>
          <a:p>
            <a:pPr marL="0" indent="0">
              <a:buNone/>
            </a:pPr>
            <a:r>
              <a:rPr lang="en-US" dirty="0">
                <a:solidFill>
                  <a:srgbClr val="000000"/>
                </a:solidFill>
                <a:effectLst/>
              </a:rPr>
              <a:t>Determining whether solar radiation has been included or excluded is important when comparing flare </a:t>
            </a:r>
          </a:p>
          <a:p>
            <a:pPr marL="0" indent="0">
              <a:buNone/>
            </a:pPr>
            <a:r>
              <a:rPr lang="en-US" dirty="0">
                <a:solidFill>
                  <a:srgbClr val="000000"/>
                </a:solidFill>
                <a:effectLst/>
              </a:rPr>
              <a:t>system designs.</a:t>
            </a:r>
          </a:p>
          <a:p>
            <a:pPr marL="0" indent="0">
              <a:buNone/>
            </a:pPr>
            <a:endParaRPr lang="en-US" dirty="0">
              <a:solidFill>
                <a:srgbClr val="000000"/>
              </a:solidFill>
              <a:effectLst/>
            </a:endParaRPr>
          </a:p>
          <a:p>
            <a:pPr marL="0" indent="0">
              <a:buNone/>
            </a:pPr>
            <a:r>
              <a:rPr lang="en-US" dirty="0">
                <a:solidFill>
                  <a:srgbClr val="00B0F0"/>
                </a:solidFill>
                <a:effectLst/>
              </a:rPr>
              <a:t>In MEKPCO Project , solar radiation has been included.</a:t>
            </a:r>
          </a:p>
          <a:p>
            <a:pPr marL="0" indent="0">
              <a:buNone/>
            </a:pPr>
            <a:endParaRPr lang="en-US" dirty="0">
              <a:solidFill>
                <a:srgbClr val="000000"/>
              </a:solidFill>
              <a:effectLst/>
            </a:endParaRPr>
          </a:p>
          <a:p>
            <a:pPr marL="0" indent="0">
              <a:buNone/>
            </a:pPr>
            <a:endParaRPr lang="en-US"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263275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F905A-CF39-581A-B098-138867B9E1AD}"/>
              </a:ext>
            </a:extLst>
          </p:cNvPr>
          <p:cNvSpPr>
            <a:spLocks noGrp="1"/>
          </p:cNvSpPr>
          <p:nvPr>
            <p:ph idx="1"/>
          </p:nvPr>
        </p:nvSpPr>
        <p:spPr>
          <a:xfrm>
            <a:off x="0" y="0"/>
            <a:ext cx="11292396" cy="6858000"/>
          </a:xfrm>
        </p:spPr>
        <p:txBody>
          <a:bodyPr/>
          <a:lstStyle/>
          <a:p>
            <a:pPr marL="0" indent="0" algn="ctr">
              <a:buNone/>
            </a:pPr>
            <a:r>
              <a:rPr lang="en-US" b="1" dirty="0"/>
              <a:t>Determination of worst case scenario</a:t>
            </a:r>
          </a:p>
          <a:p>
            <a:pPr marL="0" indent="0" algn="ctr">
              <a:buNone/>
            </a:pPr>
            <a:r>
              <a:rPr lang="en-US" dirty="0"/>
              <a:t>All possible sources of relief load are summarized below and the worst case scenario is detected.</a:t>
            </a:r>
          </a:p>
          <a:p>
            <a:pPr marL="0" indent="0" algn="ctr">
              <a:buNone/>
            </a:pPr>
            <a:endParaRPr lang="en-US" dirty="0"/>
          </a:p>
        </p:txBody>
      </p:sp>
      <p:pic>
        <p:nvPicPr>
          <p:cNvPr id="8" name="Picture 7">
            <a:extLst>
              <a:ext uri="{FF2B5EF4-FFF2-40B4-BE49-F238E27FC236}">
                <a16:creationId xmlns:a16="http://schemas.microsoft.com/office/drawing/2014/main" id="{AEF51970-6BC6-8C0E-7170-37C41C919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9896"/>
            <a:ext cx="11292396" cy="5908104"/>
          </a:xfrm>
          <a:prstGeom prst="rect">
            <a:avLst/>
          </a:prstGeom>
        </p:spPr>
      </p:pic>
    </p:spTree>
    <p:extLst>
      <p:ext uri="{BB962C8B-B14F-4D97-AF65-F5344CB8AC3E}">
        <p14:creationId xmlns:p14="http://schemas.microsoft.com/office/powerpoint/2010/main" val="472351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0EA13-53D6-39CC-7CD9-107C3E8C75C6}"/>
              </a:ext>
            </a:extLst>
          </p:cNvPr>
          <p:cNvSpPr>
            <a:spLocks noGrp="1"/>
          </p:cNvSpPr>
          <p:nvPr>
            <p:ph idx="1"/>
          </p:nvPr>
        </p:nvSpPr>
        <p:spPr>
          <a:xfrm>
            <a:off x="0" y="0"/>
            <a:ext cx="11292396" cy="6858000"/>
          </a:xfrm>
        </p:spPr>
        <p:txBody>
          <a:bodyPr/>
          <a:lstStyle/>
          <a:p>
            <a:pPr marL="0" indent="0" algn="ctr">
              <a:buNone/>
            </a:pPr>
            <a:endParaRPr lang="en-US" dirty="0">
              <a:solidFill>
                <a:srgbClr val="000000"/>
              </a:solidFill>
            </a:endParaRPr>
          </a:p>
          <a:p>
            <a:pPr marL="0" indent="0" algn="ctr">
              <a:buNone/>
            </a:pPr>
            <a:r>
              <a:rPr lang="en-US" dirty="0">
                <a:solidFill>
                  <a:srgbClr val="000000"/>
                </a:solidFill>
              </a:rPr>
              <a:t>Noise</a:t>
            </a:r>
            <a:endParaRPr lang="en-US" dirty="0">
              <a:solidFill>
                <a:srgbClr val="000000"/>
              </a:solidFill>
              <a:effectLst/>
            </a:endParaRPr>
          </a:p>
          <a:p>
            <a:pPr marL="0" indent="0">
              <a:buNone/>
            </a:pPr>
            <a:r>
              <a:rPr lang="en-US" dirty="0">
                <a:solidFill>
                  <a:srgbClr val="000000"/>
                </a:solidFill>
                <a:effectLst/>
              </a:rPr>
              <a:t>The background noise is used as a reference noise level to which the noise from the flare system is </a:t>
            </a:r>
          </a:p>
          <a:p>
            <a:pPr marL="0" indent="0">
              <a:buNone/>
            </a:pPr>
            <a:r>
              <a:rPr lang="en-US" dirty="0">
                <a:solidFill>
                  <a:srgbClr val="000000"/>
                </a:solidFill>
              </a:rPr>
              <a:t>a</a:t>
            </a:r>
            <a:r>
              <a:rPr lang="en-US" dirty="0">
                <a:solidFill>
                  <a:srgbClr val="000000"/>
                </a:solidFill>
                <a:effectLst/>
              </a:rPr>
              <a:t>dded.</a:t>
            </a:r>
          </a:p>
          <a:p>
            <a:pPr marL="0" indent="0">
              <a:buNone/>
            </a:pPr>
            <a:endParaRPr lang="en-US" dirty="0">
              <a:solidFill>
                <a:srgbClr val="000000"/>
              </a:solidFill>
            </a:endParaRPr>
          </a:p>
          <a:p>
            <a:pPr marL="0" indent="0">
              <a:buNone/>
            </a:pPr>
            <a:endParaRPr lang="en-US" dirty="0">
              <a:solidFill>
                <a:srgbClr val="000000"/>
              </a:solidFill>
              <a:effectLst/>
            </a:endParaRPr>
          </a:p>
          <a:p>
            <a:pPr marL="0" indent="0">
              <a:buNone/>
            </a:pPr>
            <a:endParaRPr lang="en-US" dirty="0">
              <a:solidFill>
                <a:srgbClr val="000000"/>
              </a:solidFill>
            </a:endParaRPr>
          </a:p>
          <a:p>
            <a:pPr marL="0" indent="0">
              <a:buNone/>
            </a:pPr>
            <a:endParaRPr lang="en-US" dirty="0">
              <a:solidFill>
                <a:srgbClr val="000000"/>
              </a:solidFill>
              <a:effectLst/>
            </a:endParaRPr>
          </a:p>
          <a:p>
            <a:pPr marL="0" indent="0">
              <a:buNone/>
            </a:pPr>
            <a:endParaRPr lang="en-US" dirty="0">
              <a:solidFill>
                <a:srgbClr val="000000"/>
              </a:solidFill>
            </a:endParaRPr>
          </a:p>
          <a:p>
            <a:pPr marL="0" indent="0">
              <a:buNone/>
            </a:pPr>
            <a:endParaRPr lang="en-US" dirty="0">
              <a:solidFill>
                <a:srgbClr val="000000"/>
              </a:solidFill>
              <a:effectLst/>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r>
              <a:rPr lang="en-US" dirty="0">
                <a:solidFill>
                  <a:srgbClr val="00B0F0"/>
                </a:solidFill>
                <a:effectLst/>
              </a:rPr>
              <a:t>In MEKPCO Project</a:t>
            </a:r>
            <a:r>
              <a:rPr lang="en-US" dirty="0">
                <a:solidFill>
                  <a:srgbClr val="00B0F0"/>
                </a:solidFill>
              </a:rPr>
              <a:t>, a typical value of 60 dB has been selected for background noise</a:t>
            </a:r>
            <a:r>
              <a:rPr lang="en-US" dirty="0">
                <a:solidFill>
                  <a:srgbClr val="000000"/>
                </a:solidFill>
              </a:rPr>
              <a:t>.</a:t>
            </a:r>
            <a:endParaRPr lang="en-US" dirty="0">
              <a:solidFill>
                <a:srgbClr val="000000"/>
              </a:solidFill>
              <a:effectLst/>
            </a:endParaRPr>
          </a:p>
          <a:p>
            <a:pPr marL="0" indent="0">
              <a:buNone/>
            </a:pPr>
            <a:endParaRPr lang="en-US" dirty="0">
              <a:solidFill>
                <a:srgbClr val="000000"/>
              </a:solidFill>
              <a:effectLst/>
            </a:endParaRPr>
          </a:p>
          <a:p>
            <a:endParaRPr lang="en-US" dirty="0"/>
          </a:p>
        </p:txBody>
      </p:sp>
      <p:pic>
        <p:nvPicPr>
          <p:cNvPr id="5" name="Picture 4">
            <a:extLst>
              <a:ext uri="{FF2B5EF4-FFF2-40B4-BE49-F238E27FC236}">
                <a16:creationId xmlns:a16="http://schemas.microsoft.com/office/drawing/2014/main" id="{72911DE8-BD1C-B20D-5CEB-9905B06A3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400" y="1793290"/>
            <a:ext cx="7413595" cy="3132430"/>
          </a:xfrm>
          <a:prstGeom prst="rect">
            <a:avLst/>
          </a:prstGeom>
        </p:spPr>
      </p:pic>
    </p:spTree>
    <p:extLst>
      <p:ext uri="{BB962C8B-B14F-4D97-AF65-F5344CB8AC3E}">
        <p14:creationId xmlns:p14="http://schemas.microsoft.com/office/powerpoint/2010/main" val="608293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2FEE02-FBA8-9AB6-6978-B5ACE12FB4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788" y="682332"/>
            <a:ext cx="4969022" cy="5493335"/>
          </a:xfrm>
        </p:spPr>
      </p:pic>
      <p:pic>
        <p:nvPicPr>
          <p:cNvPr id="7" name="Picture 6">
            <a:extLst>
              <a:ext uri="{FF2B5EF4-FFF2-40B4-BE49-F238E27FC236}">
                <a16:creationId xmlns:a16="http://schemas.microsoft.com/office/drawing/2014/main" id="{718A321A-493E-6F31-8F24-10BA57E48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811" y="682332"/>
            <a:ext cx="5237640" cy="5493335"/>
          </a:xfrm>
          <a:prstGeom prst="rect">
            <a:avLst/>
          </a:prstGeom>
        </p:spPr>
      </p:pic>
    </p:spTree>
    <p:extLst>
      <p:ext uri="{BB962C8B-B14F-4D97-AF65-F5344CB8AC3E}">
        <p14:creationId xmlns:p14="http://schemas.microsoft.com/office/powerpoint/2010/main" val="3090663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D06FB-B7C9-9384-70AF-D6E99C7FFF45}"/>
              </a:ext>
            </a:extLst>
          </p:cNvPr>
          <p:cNvSpPr>
            <a:spLocks noGrp="1"/>
          </p:cNvSpPr>
          <p:nvPr>
            <p:ph idx="1"/>
          </p:nvPr>
        </p:nvSpPr>
        <p:spPr>
          <a:xfrm>
            <a:off x="0" y="0"/>
            <a:ext cx="11301274" cy="6858000"/>
          </a:xfrm>
        </p:spPr>
        <p:txBody>
          <a:bodyPr/>
          <a:lstStyle/>
          <a:p>
            <a:pPr marL="0" indent="0">
              <a:buNone/>
            </a:pPr>
            <a:endParaRPr lang="en-US" i="1" dirty="0">
              <a:solidFill>
                <a:srgbClr val="000000"/>
              </a:solidFill>
              <a:effectLst/>
            </a:endParaRPr>
          </a:p>
          <a:p>
            <a:pPr marL="0" indent="0" algn="ctr">
              <a:buNone/>
            </a:pPr>
            <a:r>
              <a:rPr lang="en-US" dirty="0">
                <a:solidFill>
                  <a:srgbClr val="000000"/>
                </a:solidFill>
              </a:rPr>
              <a:t>S</a:t>
            </a:r>
            <a:r>
              <a:rPr lang="en-US" dirty="0">
                <a:solidFill>
                  <a:srgbClr val="000000"/>
                </a:solidFill>
                <a:effectLst/>
              </a:rPr>
              <a:t>tability </a:t>
            </a:r>
            <a:r>
              <a:rPr lang="en-US" dirty="0">
                <a:solidFill>
                  <a:srgbClr val="000000"/>
                </a:solidFill>
              </a:rPr>
              <a:t>C</a:t>
            </a:r>
            <a:r>
              <a:rPr lang="en-US" dirty="0">
                <a:solidFill>
                  <a:srgbClr val="000000"/>
                </a:solidFill>
                <a:effectLst/>
              </a:rPr>
              <a:t>lass</a:t>
            </a:r>
            <a:endParaRPr lang="en-US" i="1" dirty="0">
              <a:solidFill>
                <a:srgbClr val="000000"/>
              </a:solidFill>
              <a:effectLst/>
            </a:endParaRPr>
          </a:p>
          <a:p>
            <a:pPr marL="0" indent="0" algn="ctr">
              <a:buNone/>
            </a:pPr>
            <a:r>
              <a:rPr lang="en-US" i="1" dirty="0">
                <a:solidFill>
                  <a:srgbClr val="000000"/>
                </a:solidFill>
                <a:effectLst/>
              </a:rPr>
              <a:t>PasquillA through PasquillF</a:t>
            </a:r>
            <a:r>
              <a:rPr lang="en-US" dirty="0">
                <a:solidFill>
                  <a:srgbClr val="000000"/>
                </a:solidFill>
                <a:effectLst/>
              </a:rPr>
              <a:t> </a:t>
            </a:r>
          </a:p>
          <a:p>
            <a:pPr marL="0" indent="0">
              <a:buNone/>
            </a:pPr>
            <a:r>
              <a:rPr lang="en-US" dirty="0">
                <a:solidFill>
                  <a:srgbClr val="000000"/>
                </a:solidFill>
                <a:effectLst/>
              </a:rPr>
              <a:t>This defines the atmospheric stability class to be used to characterize the atmospheric turbulence for </a:t>
            </a:r>
          </a:p>
          <a:p>
            <a:pPr marL="0" indent="0">
              <a:buNone/>
            </a:pPr>
            <a:r>
              <a:rPr lang="en-US" dirty="0">
                <a:solidFill>
                  <a:srgbClr val="000000"/>
                </a:solidFill>
                <a:effectLst/>
              </a:rPr>
              <a:t>both Gaussian and jet dispersion calculations.</a:t>
            </a:r>
          </a:p>
          <a:p>
            <a:pPr marL="0" indent="0">
              <a:buNone/>
            </a:pPr>
            <a:r>
              <a:rPr lang="en-US" dirty="0">
                <a:solidFill>
                  <a:srgbClr val="000000"/>
                </a:solidFill>
                <a:effectLst/>
              </a:rPr>
              <a:t>Flaresim uses the widely used Pasquil stability class designation from A to F where A is the most </a:t>
            </a:r>
          </a:p>
          <a:p>
            <a:pPr marL="0" indent="0">
              <a:buNone/>
            </a:pPr>
            <a:r>
              <a:rPr lang="en-US" dirty="0">
                <a:solidFill>
                  <a:srgbClr val="000000"/>
                </a:solidFill>
                <a:effectLst/>
              </a:rPr>
              <a:t>turbulent or most unstable atmosphere and F the least turbulent or most stable.</a:t>
            </a:r>
          </a:p>
          <a:p>
            <a:pPr marL="0" indent="0">
              <a:buNone/>
            </a:pPr>
            <a:r>
              <a:rPr lang="en-US" dirty="0">
                <a:solidFill>
                  <a:srgbClr val="000000"/>
                </a:solidFill>
              </a:rPr>
              <a:t>Here as typical, </a:t>
            </a:r>
            <a:r>
              <a:rPr lang="en-US" i="1" dirty="0">
                <a:solidFill>
                  <a:srgbClr val="00B0F0"/>
                </a:solidFill>
                <a:effectLst/>
              </a:rPr>
              <a:t>PasquillD </a:t>
            </a:r>
            <a:r>
              <a:rPr lang="en-US" dirty="0">
                <a:solidFill>
                  <a:srgbClr val="00B0F0"/>
                </a:solidFill>
                <a:effectLst/>
                <a:latin typeface="Century" panose="02040604050505020304" pitchFamily="18" charset="0"/>
              </a:rPr>
              <a:t>is selected</a:t>
            </a:r>
            <a:r>
              <a:rPr lang="en-US" dirty="0">
                <a:solidFill>
                  <a:srgbClr val="000000"/>
                </a:solidFill>
                <a:effectLst/>
                <a:latin typeface="Century" panose="02040604050505020304" pitchFamily="18" charset="0"/>
              </a:rPr>
              <a:t>.</a:t>
            </a:r>
          </a:p>
          <a:p>
            <a:pPr marL="0" indent="0">
              <a:buNone/>
            </a:pPr>
            <a:endParaRPr lang="en-US" dirty="0">
              <a:solidFill>
                <a:srgbClr val="000000"/>
              </a:solidFill>
              <a:effectLst/>
            </a:endParaRPr>
          </a:p>
          <a:p>
            <a:pPr marL="0" indent="0">
              <a:buNone/>
            </a:pPr>
            <a:r>
              <a:rPr lang="en-US" dirty="0">
                <a:solidFill>
                  <a:srgbClr val="00B0F0"/>
                </a:solidFill>
                <a:effectLst/>
              </a:rPr>
              <a:t>10 meter </a:t>
            </a:r>
            <a:r>
              <a:rPr lang="en-US" dirty="0">
                <a:solidFill>
                  <a:srgbClr val="000000"/>
                </a:solidFill>
                <a:effectLst/>
              </a:rPr>
              <a:t>high is  reference height at which the wind speed is specified. This will be used together with </a:t>
            </a:r>
          </a:p>
          <a:p>
            <a:pPr marL="0" indent="0">
              <a:buNone/>
            </a:pPr>
            <a:r>
              <a:rPr lang="en-US" dirty="0">
                <a:solidFill>
                  <a:srgbClr val="000000"/>
                </a:solidFill>
                <a:effectLst/>
              </a:rPr>
              <a:t>the atmosphere and terrain characterization information to calculate the wind speed at a given height </a:t>
            </a:r>
          </a:p>
          <a:p>
            <a:pPr marL="0" indent="0">
              <a:buNone/>
            </a:pPr>
            <a:r>
              <a:rPr lang="en-US" dirty="0">
                <a:solidFill>
                  <a:srgbClr val="000000"/>
                </a:solidFill>
                <a:effectLst/>
              </a:rPr>
              <a:t>when required.  </a:t>
            </a:r>
            <a:endParaRPr lang="en-US" dirty="0">
              <a:solidFill>
                <a:srgbClr val="000000"/>
              </a:solidFill>
              <a:effectLst/>
              <a:latin typeface="Century" panose="02040604050505020304" pitchFamily="18" charset="0"/>
            </a:endParaRPr>
          </a:p>
          <a:p>
            <a:pPr marL="0" indent="0">
              <a:buNone/>
            </a:pPr>
            <a:endParaRPr lang="en-US" dirty="0">
              <a:solidFill>
                <a:srgbClr val="000000"/>
              </a:solidFill>
              <a:effectLst/>
              <a:latin typeface="Century" panose="02040604050505020304" pitchFamily="18" charset="0"/>
            </a:endParaRPr>
          </a:p>
          <a:p>
            <a:pPr marL="0" indent="0">
              <a:buNone/>
            </a:pPr>
            <a:endParaRPr lang="en-US" dirty="0"/>
          </a:p>
        </p:txBody>
      </p:sp>
    </p:spTree>
    <p:extLst>
      <p:ext uri="{BB962C8B-B14F-4D97-AF65-F5344CB8AC3E}">
        <p14:creationId xmlns:p14="http://schemas.microsoft.com/office/powerpoint/2010/main" val="2661280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85BD8-0952-FBF4-C4AB-6897F3D0E491}"/>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3</a:t>
            </a:r>
            <a:r>
              <a:rPr lang="en-US" baseline="30000" dirty="0"/>
              <a:t>rd</a:t>
            </a:r>
            <a:r>
              <a:rPr lang="en-US" dirty="0"/>
              <a:t> Step: Click on “Stack TAB” and “Add” a Stack Table </a:t>
            </a:r>
          </a:p>
        </p:txBody>
      </p:sp>
      <p:pic>
        <p:nvPicPr>
          <p:cNvPr id="5" name="Picture 4">
            <a:extLst>
              <a:ext uri="{FF2B5EF4-FFF2-40B4-BE49-F238E27FC236}">
                <a16:creationId xmlns:a16="http://schemas.microsoft.com/office/drawing/2014/main" id="{77811435-2933-209A-30A1-477D9B9C1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51" y="1098428"/>
            <a:ext cx="4924147" cy="5115942"/>
          </a:xfrm>
          <a:prstGeom prst="rect">
            <a:avLst/>
          </a:prstGeom>
        </p:spPr>
      </p:pic>
      <p:pic>
        <p:nvPicPr>
          <p:cNvPr id="7" name="Picture 6">
            <a:extLst>
              <a:ext uri="{FF2B5EF4-FFF2-40B4-BE49-F238E27FC236}">
                <a16:creationId xmlns:a16="http://schemas.microsoft.com/office/drawing/2014/main" id="{63E574F0-1D4F-9A36-9ECC-0C95F2362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198" y="1098427"/>
            <a:ext cx="4924147" cy="5115941"/>
          </a:xfrm>
          <a:prstGeom prst="rect">
            <a:avLst/>
          </a:prstGeom>
        </p:spPr>
      </p:pic>
    </p:spTree>
    <p:extLst>
      <p:ext uri="{BB962C8B-B14F-4D97-AF65-F5344CB8AC3E}">
        <p14:creationId xmlns:p14="http://schemas.microsoft.com/office/powerpoint/2010/main" val="577022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8EBB9-EF62-6AE8-0E13-67EF5627D7E0}"/>
              </a:ext>
            </a:extLst>
          </p:cNvPr>
          <p:cNvSpPr>
            <a:spLocks noGrp="1"/>
          </p:cNvSpPr>
          <p:nvPr>
            <p:ph idx="1"/>
          </p:nvPr>
        </p:nvSpPr>
        <p:spPr>
          <a:xfrm>
            <a:off x="0" y="0"/>
            <a:ext cx="11301274" cy="6858000"/>
          </a:xfrm>
        </p:spPr>
        <p:txBody>
          <a:bodyPr/>
          <a:lstStyle/>
          <a:p>
            <a:pPr marL="0" indent="0">
              <a:buNone/>
            </a:pPr>
            <a:endParaRPr lang="en-US" dirty="0"/>
          </a:p>
          <a:p>
            <a:pPr marL="0" indent="0">
              <a:buNone/>
            </a:pPr>
            <a:r>
              <a:rPr lang="en-US" dirty="0">
                <a:solidFill>
                  <a:srgbClr val="00B0F0"/>
                </a:solidFill>
              </a:rPr>
              <a:t>At first estimation, a stack length of 65 m is selected. Since the stack is vertical a 90 degrees for </a:t>
            </a:r>
          </a:p>
          <a:p>
            <a:pPr marL="0" indent="0">
              <a:buNone/>
            </a:pPr>
            <a:r>
              <a:rPr lang="en-US" dirty="0">
                <a:solidFill>
                  <a:srgbClr val="00B0F0"/>
                </a:solidFill>
              </a:rPr>
              <a:t>Horizontal angle is selected.</a:t>
            </a:r>
          </a:p>
          <a:p>
            <a:pPr marL="0" indent="0">
              <a:buNone/>
            </a:pPr>
            <a:endParaRPr lang="en-US" dirty="0"/>
          </a:p>
          <a:p>
            <a:pPr marL="0" indent="0">
              <a:buNone/>
            </a:pPr>
            <a:r>
              <a:rPr lang="en-US" dirty="0">
                <a:latin typeface="Century" panose="02040604050505020304" pitchFamily="18" charset="0"/>
              </a:rPr>
              <a:t>Notice that </a:t>
            </a:r>
            <a:r>
              <a:rPr lang="en-US" sz="1800" b="0" i="0" u="none" strike="noStrike" baseline="0" dirty="0">
                <a:latin typeface="Century" panose="02040604050505020304" pitchFamily="18" charset="0"/>
              </a:rPr>
              <a:t>Noise A means Noise weighted for human ear sensitivity</a:t>
            </a:r>
            <a:endParaRPr lang="en-US" dirty="0">
              <a:latin typeface="Century" panose="02040604050505020304" pitchFamily="18" charset="0"/>
            </a:endParaRPr>
          </a:p>
        </p:txBody>
      </p:sp>
    </p:spTree>
    <p:extLst>
      <p:ext uri="{BB962C8B-B14F-4D97-AF65-F5344CB8AC3E}">
        <p14:creationId xmlns:p14="http://schemas.microsoft.com/office/powerpoint/2010/main" val="907419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316D5-6EA5-62AD-6DD7-2658E3D29130}"/>
              </a:ext>
            </a:extLst>
          </p:cNvPr>
          <p:cNvSpPr>
            <a:spLocks noGrp="1"/>
          </p:cNvSpPr>
          <p:nvPr>
            <p:ph idx="1"/>
          </p:nvPr>
        </p:nvSpPr>
        <p:spPr>
          <a:xfrm>
            <a:off x="-1" y="0"/>
            <a:ext cx="11310151" cy="6858000"/>
          </a:xfrm>
        </p:spPr>
        <p:txBody>
          <a:bodyPr/>
          <a:lstStyle/>
          <a:p>
            <a:pPr marL="0" indent="0" algn="ctr">
              <a:buNone/>
            </a:pPr>
            <a:endParaRPr lang="en-US" dirty="0"/>
          </a:p>
          <a:p>
            <a:pPr marL="0" indent="0" algn="ctr">
              <a:buNone/>
            </a:pPr>
            <a:r>
              <a:rPr lang="en-US" dirty="0"/>
              <a:t>4</a:t>
            </a:r>
            <a:r>
              <a:rPr lang="en-US" baseline="30000" dirty="0"/>
              <a:t>th</a:t>
            </a:r>
            <a:r>
              <a:rPr lang="en-US" dirty="0"/>
              <a:t> Step :Click on “Tips TAB” and “Add” a Tip Table </a:t>
            </a:r>
          </a:p>
          <a:p>
            <a:pPr marL="0" indent="0" algn="ctr">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0B6110F-C47F-F3C1-B40E-A6174D90C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769" y="986762"/>
            <a:ext cx="6631620" cy="5381625"/>
          </a:xfrm>
          <a:prstGeom prst="rect">
            <a:avLst/>
          </a:prstGeom>
        </p:spPr>
      </p:pic>
    </p:spTree>
    <p:extLst>
      <p:ext uri="{BB962C8B-B14F-4D97-AF65-F5344CB8AC3E}">
        <p14:creationId xmlns:p14="http://schemas.microsoft.com/office/powerpoint/2010/main" val="3362121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689C7-F781-5078-DB36-E9B420292D28}"/>
              </a:ext>
            </a:extLst>
          </p:cNvPr>
          <p:cNvSpPr>
            <a:spLocks noGrp="1"/>
          </p:cNvSpPr>
          <p:nvPr>
            <p:ph idx="1"/>
          </p:nvPr>
        </p:nvSpPr>
        <p:spPr>
          <a:xfrm>
            <a:off x="1" y="0"/>
            <a:ext cx="11310150" cy="6858000"/>
          </a:xfrm>
        </p:spPr>
        <p:txBody>
          <a:bodyPr/>
          <a:lstStyle/>
          <a:p>
            <a:pPr marL="0" indent="0">
              <a:buNone/>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For gases, either the pipe or sonic tip types may be selected. Pipe flares are the simplest type of tip </a:t>
            </a:r>
          </a:p>
          <a:p>
            <a:pPr marL="0" indent="0">
              <a:buNone/>
            </a:pPr>
            <a:r>
              <a:rPr lang="en-US" dirty="0">
                <a:solidFill>
                  <a:srgbClr val="000000"/>
                </a:solidFill>
                <a:effectLst/>
              </a:rPr>
              <a:t>and may be specified for both high and low pressure gases. If the pressure available is greater than 2 </a:t>
            </a:r>
          </a:p>
          <a:p>
            <a:pPr marL="0" indent="0">
              <a:buNone/>
            </a:pPr>
            <a:r>
              <a:rPr lang="en-US" dirty="0">
                <a:solidFill>
                  <a:srgbClr val="000000"/>
                </a:solidFill>
                <a:effectLst/>
              </a:rPr>
              <a:t>bar (30 psi) at the tip then a sonic tip can be </a:t>
            </a:r>
            <a:r>
              <a:rPr lang="en-US" dirty="0" err="1">
                <a:solidFill>
                  <a:srgbClr val="000000"/>
                </a:solidFill>
                <a:effectLst/>
              </a:rPr>
              <a:t>utilised</a:t>
            </a:r>
            <a:r>
              <a:rPr lang="en-US" dirty="0">
                <a:solidFill>
                  <a:srgbClr val="000000"/>
                </a:solidFill>
                <a:effectLst/>
              </a:rPr>
              <a:t>. Sonic flare tips have the advantage of low flame </a:t>
            </a:r>
          </a:p>
          <a:p>
            <a:pPr marL="0" indent="0">
              <a:buNone/>
            </a:pPr>
            <a:r>
              <a:rPr lang="en-US" dirty="0">
                <a:solidFill>
                  <a:srgbClr val="000000"/>
                </a:solidFill>
                <a:effectLst/>
              </a:rPr>
              <a:t>emissivities due to more efficient combustion of the flare gas. For lower pressures a pipe flare is </a:t>
            </a:r>
          </a:p>
          <a:p>
            <a:pPr marL="0" indent="0">
              <a:buNone/>
            </a:pPr>
            <a:r>
              <a:rPr lang="en-US" dirty="0">
                <a:solidFill>
                  <a:srgbClr val="000000"/>
                </a:solidFill>
                <a:effectLst/>
              </a:rPr>
              <a:t>generally used possibly with steam or air </a:t>
            </a:r>
            <a:r>
              <a:rPr lang="en-US" dirty="0">
                <a:effectLst/>
              </a:rPr>
              <a:t>Assist fluid.</a:t>
            </a:r>
          </a:p>
          <a:p>
            <a:pPr marL="0" indent="0">
              <a:buNone/>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Where a combined HP/LP tips is selected the HP tip is assumed to be a sonic tip and the LP a sub-</a:t>
            </a:r>
          </a:p>
          <a:p>
            <a:pPr marL="0" indent="0">
              <a:buNone/>
            </a:pPr>
            <a:r>
              <a:rPr lang="en-US" dirty="0">
                <a:solidFill>
                  <a:srgbClr val="000000"/>
                </a:solidFill>
                <a:effectLst/>
              </a:rPr>
              <a:t>sonic one. The flow ratio of HP to LP fluids should be 3 or greater.</a:t>
            </a:r>
          </a:p>
          <a:p>
            <a:pPr marL="0" indent="0">
              <a:buNone/>
            </a:pPr>
            <a:endParaRPr lang="en-US" dirty="0">
              <a:solidFill>
                <a:srgbClr val="000000"/>
              </a:solidFill>
            </a:endParaRPr>
          </a:p>
          <a:p>
            <a:pPr>
              <a:buFont typeface="Wingdings" panose="05000000000000000000" pitchFamily="2" charset="2"/>
              <a:buChar char="ü"/>
            </a:pPr>
            <a:r>
              <a:rPr lang="en-US" dirty="0">
                <a:solidFill>
                  <a:srgbClr val="000000"/>
                </a:solidFill>
                <a:effectLst/>
              </a:rPr>
              <a:t>For liquids a </a:t>
            </a:r>
            <a:r>
              <a:rPr lang="en-US" i="1" dirty="0" err="1">
                <a:solidFill>
                  <a:srgbClr val="000000"/>
                </a:solidFill>
                <a:effectLst/>
              </a:rPr>
              <a:t>Welltest</a:t>
            </a:r>
            <a:r>
              <a:rPr lang="en-US" dirty="0">
                <a:solidFill>
                  <a:srgbClr val="000000"/>
                </a:solidFill>
                <a:effectLst/>
              </a:rPr>
              <a:t> tip type should be selected.</a:t>
            </a:r>
          </a:p>
          <a:p>
            <a:pPr>
              <a:buFont typeface="Wingdings" panose="05000000000000000000" pitchFamily="2" charset="2"/>
              <a:buChar char="ü"/>
            </a:pPr>
            <a:endParaRPr lang="en-US" dirty="0">
              <a:solidFill>
                <a:srgbClr val="000000"/>
              </a:solidFill>
            </a:endParaRPr>
          </a:p>
          <a:p>
            <a:pPr>
              <a:buFont typeface="Wingdings" panose="05000000000000000000" pitchFamily="2" charset="2"/>
              <a:buChar char="Ø"/>
            </a:pPr>
            <a:r>
              <a:rPr lang="en-US" dirty="0">
                <a:solidFill>
                  <a:srgbClr val="00B0F0"/>
                </a:solidFill>
                <a:effectLst/>
              </a:rPr>
              <a:t>In MEKPCO Project, Pipe is selected.</a:t>
            </a:r>
          </a:p>
          <a:p>
            <a:pPr marL="0" indent="0">
              <a:buNone/>
            </a:pPr>
            <a:endParaRPr lang="en-US"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3123939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36EEE-02C7-A72A-72DD-41EC43437500}"/>
              </a:ext>
            </a:extLst>
          </p:cNvPr>
          <p:cNvSpPr>
            <a:spLocks noGrp="1"/>
          </p:cNvSpPr>
          <p:nvPr>
            <p:ph idx="1"/>
          </p:nvPr>
        </p:nvSpPr>
        <p:spPr>
          <a:xfrm>
            <a:off x="0" y="0"/>
            <a:ext cx="11292396" cy="6858000"/>
          </a:xfrm>
        </p:spPr>
        <p:txBody>
          <a:bodyPr>
            <a:normAutofit lnSpcReduction="10000"/>
          </a:bodyPr>
          <a:lstStyle/>
          <a:p>
            <a:pPr marL="0" indent="0" algn="ctr">
              <a:buNone/>
            </a:pPr>
            <a:endParaRPr lang="en-US" dirty="0"/>
          </a:p>
          <a:p>
            <a:pPr marL="0" indent="0" algn="ctr">
              <a:buNone/>
            </a:pPr>
            <a:r>
              <a:rPr lang="en-US" dirty="0"/>
              <a:t>Seal Type</a:t>
            </a:r>
          </a:p>
          <a:p>
            <a:pPr marL="0" indent="0">
              <a:buNone/>
            </a:pPr>
            <a:r>
              <a:rPr lang="en-US" dirty="0">
                <a:solidFill>
                  <a:srgbClr val="000000"/>
                </a:solidFill>
                <a:effectLst/>
              </a:rPr>
              <a:t>There are two basic types of seal, Fluidic or Molecular . Seals are only appropriate for pipe and sonic </a:t>
            </a:r>
          </a:p>
          <a:p>
            <a:pPr marL="0" indent="0">
              <a:buNone/>
            </a:pPr>
            <a:r>
              <a:rPr lang="en-US" dirty="0">
                <a:solidFill>
                  <a:srgbClr val="000000"/>
                </a:solidFill>
                <a:effectLst/>
              </a:rPr>
              <a:t>flare tips. If the tip type is set to </a:t>
            </a:r>
            <a:r>
              <a:rPr lang="en-US" i="1" dirty="0" err="1">
                <a:solidFill>
                  <a:srgbClr val="000000"/>
                </a:solidFill>
                <a:effectLst/>
              </a:rPr>
              <a:t>Welltest</a:t>
            </a:r>
            <a:r>
              <a:rPr lang="en-US" dirty="0">
                <a:solidFill>
                  <a:srgbClr val="000000"/>
                </a:solidFill>
                <a:effectLst/>
              </a:rPr>
              <a:t> the seal type will be set to None automatically.</a:t>
            </a:r>
          </a:p>
          <a:p>
            <a:pPr marL="0" indent="0">
              <a:buNone/>
            </a:pPr>
            <a:r>
              <a:rPr lang="en-US" dirty="0">
                <a:solidFill>
                  <a:srgbClr val="000000"/>
                </a:solidFill>
                <a:effectLst/>
              </a:rPr>
              <a:t>The figure below shows the general design concept for the fluidic seal.</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ffectLst/>
            </a:endParaRPr>
          </a:p>
          <a:p>
            <a:pPr marL="0" indent="0">
              <a:buNone/>
            </a:pPr>
            <a:r>
              <a:rPr lang="en-US" dirty="0">
                <a:solidFill>
                  <a:srgbClr val="000000"/>
                </a:solidFill>
                <a:effectLst/>
              </a:rPr>
              <a:t>The type selection is a function of the opening as defined below</a:t>
            </a:r>
          </a:p>
          <a:p>
            <a:pPr>
              <a:buFont typeface="Arial" panose="020B0604020202020204" pitchFamily="34" charset="0"/>
              <a:buChar char="•"/>
            </a:pPr>
            <a:r>
              <a:rPr lang="en-US" dirty="0">
                <a:solidFill>
                  <a:srgbClr val="000000"/>
                </a:solidFill>
                <a:effectLst/>
              </a:rPr>
              <a:t>Fluidic1: 50% of total area </a:t>
            </a:r>
          </a:p>
          <a:p>
            <a:pPr>
              <a:buFont typeface="Arial" panose="020B0604020202020204" pitchFamily="34" charset="0"/>
              <a:buChar char="•"/>
            </a:pPr>
            <a:r>
              <a:rPr lang="en-US" dirty="0">
                <a:solidFill>
                  <a:srgbClr val="000000"/>
                </a:solidFill>
                <a:effectLst/>
              </a:rPr>
              <a:t>Fluidic2: 40% of total area </a:t>
            </a:r>
          </a:p>
          <a:p>
            <a:pPr>
              <a:buFont typeface="Arial" panose="020B0604020202020204" pitchFamily="34" charset="0"/>
              <a:buChar char="•"/>
            </a:pPr>
            <a:r>
              <a:rPr lang="en-US" dirty="0">
                <a:solidFill>
                  <a:srgbClr val="000000"/>
                </a:solidFill>
                <a:effectLst/>
              </a:rPr>
              <a:t>Fluidic3: 35% of total area</a:t>
            </a:r>
          </a:p>
          <a:p>
            <a:pPr marL="0" indent="0">
              <a:buNone/>
            </a:pPr>
            <a:endParaRPr lang="en-US" dirty="0">
              <a:solidFill>
                <a:srgbClr val="000000"/>
              </a:solidFill>
              <a:effectLst/>
            </a:endParaRPr>
          </a:p>
          <a:p>
            <a:pPr marL="0" indent="0">
              <a:buNone/>
            </a:pPr>
            <a:endParaRPr lang="en-US" dirty="0"/>
          </a:p>
          <a:p>
            <a:pPr marL="0" indent="0" algn="ctr">
              <a:buNone/>
            </a:pPr>
            <a:endParaRPr lang="en-US" dirty="0"/>
          </a:p>
        </p:txBody>
      </p:sp>
      <p:pic>
        <p:nvPicPr>
          <p:cNvPr id="7" name="Picture 6">
            <a:extLst>
              <a:ext uri="{FF2B5EF4-FFF2-40B4-BE49-F238E27FC236}">
                <a16:creationId xmlns:a16="http://schemas.microsoft.com/office/drawing/2014/main" id="{9B6A3C5F-C097-4567-E1D1-FF2F5232C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909" y="2431280"/>
            <a:ext cx="2228850" cy="2190750"/>
          </a:xfrm>
          <a:prstGeom prst="rect">
            <a:avLst/>
          </a:prstGeom>
        </p:spPr>
      </p:pic>
    </p:spTree>
    <p:extLst>
      <p:ext uri="{BB962C8B-B14F-4D97-AF65-F5344CB8AC3E}">
        <p14:creationId xmlns:p14="http://schemas.microsoft.com/office/powerpoint/2010/main" val="3032279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49FD4-B8E7-10E0-70FC-8CE2EB6F00A0}"/>
              </a:ext>
            </a:extLst>
          </p:cNvPr>
          <p:cNvSpPr>
            <a:spLocks noGrp="1"/>
          </p:cNvSpPr>
          <p:nvPr>
            <p:ph idx="1"/>
          </p:nvPr>
        </p:nvSpPr>
        <p:spPr>
          <a:xfrm>
            <a:off x="0" y="0"/>
            <a:ext cx="11283518" cy="6858000"/>
          </a:xfrm>
        </p:spPr>
        <p:txBody>
          <a:bodyPr/>
          <a:lstStyle/>
          <a:p>
            <a:pPr marL="0" indent="0">
              <a:buNone/>
            </a:pPr>
            <a:endParaRPr lang="en-US" dirty="0">
              <a:solidFill>
                <a:srgbClr val="000000"/>
              </a:solidFill>
              <a:effectLst/>
            </a:endParaRPr>
          </a:p>
          <a:p>
            <a:pPr marL="0" indent="0">
              <a:buNone/>
            </a:pPr>
            <a:r>
              <a:rPr lang="en-US" dirty="0">
                <a:solidFill>
                  <a:srgbClr val="000000"/>
                </a:solidFill>
                <a:effectLst/>
              </a:rPr>
              <a:t>The figure below shows the general design concept for the molecular seal.</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r>
              <a:rPr lang="en-US" dirty="0">
                <a:solidFill>
                  <a:srgbClr val="000000"/>
                </a:solidFill>
                <a:effectLst/>
              </a:rPr>
              <a:t>The type selection is a function of the diameter as defined below:</a:t>
            </a:r>
          </a:p>
          <a:p>
            <a:pPr>
              <a:buFont typeface="Arial" panose="020B0604020202020204" pitchFamily="34" charset="0"/>
              <a:buChar char="•"/>
            </a:pPr>
            <a:r>
              <a:rPr lang="en-US" b="1" dirty="0">
                <a:solidFill>
                  <a:srgbClr val="000000"/>
                </a:solidFill>
                <a:effectLst/>
              </a:rPr>
              <a:t>Molec.1</a:t>
            </a:r>
            <a:r>
              <a:rPr lang="en-US" dirty="0">
                <a:solidFill>
                  <a:srgbClr val="000000"/>
                </a:solidFill>
                <a:effectLst/>
              </a:rPr>
              <a:t>: Traditional design. Maximum diameter is 1.7 times the tip diameter. The pressure drop </a:t>
            </a:r>
          </a:p>
          <a:p>
            <a:pPr marL="0" indent="0">
              <a:buNone/>
            </a:pPr>
            <a:r>
              <a:rPr lang="en-US" dirty="0">
                <a:solidFill>
                  <a:srgbClr val="000000"/>
                </a:solidFill>
                <a:effectLst/>
              </a:rPr>
              <a:t>correlation is based on a design which gives a body length of 5.5m (18ft) regardless of the tip </a:t>
            </a:r>
          </a:p>
          <a:p>
            <a:pPr marL="0" indent="0">
              <a:buNone/>
            </a:pPr>
            <a:r>
              <a:rPr lang="en-US" dirty="0">
                <a:solidFill>
                  <a:srgbClr val="000000"/>
                </a:solidFill>
                <a:effectLst/>
              </a:rPr>
              <a:t>diameter. </a:t>
            </a:r>
          </a:p>
          <a:p>
            <a:pPr>
              <a:buFont typeface="Arial" panose="020B0604020202020204" pitchFamily="34" charset="0"/>
              <a:buChar char="•"/>
            </a:pPr>
            <a:r>
              <a:rPr lang="en-US" b="1" dirty="0">
                <a:solidFill>
                  <a:srgbClr val="000000"/>
                </a:solidFill>
                <a:effectLst/>
              </a:rPr>
              <a:t>Molec.2</a:t>
            </a:r>
            <a:r>
              <a:rPr lang="en-US" dirty="0">
                <a:solidFill>
                  <a:srgbClr val="000000"/>
                </a:solidFill>
                <a:effectLst/>
              </a:rPr>
              <a:t>: Low pressure drop design. Maximum diameter is 2 times the tip diameter. The pressure </a:t>
            </a:r>
          </a:p>
          <a:p>
            <a:pPr marL="0" indent="0">
              <a:buNone/>
            </a:pPr>
            <a:r>
              <a:rPr lang="en-US" dirty="0">
                <a:solidFill>
                  <a:srgbClr val="000000"/>
                </a:solidFill>
                <a:effectLst/>
              </a:rPr>
              <a:t>drop correlation is based on a design which gives a body length which is a function of the tip diameter.</a:t>
            </a:r>
          </a:p>
          <a:p>
            <a:pPr marL="0" indent="0">
              <a:buNone/>
            </a:pPr>
            <a:endParaRPr lang="en-US" dirty="0"/>
          </a:p>
        </p:txBody>
      </p:sp>
      <p:pic>
        <p:nvPicPr>
          <p:cNvPr id="5" name="Picture 4">
            <a:extLst>
              <a:ext uri="{FF2B5EF4-FFF2-40B4-BE49-F238E27FC236}">
                <a16:creationId xmlns:a16="http://schemas.microsoft.com/office/drawing/2014/main" id="{78F71773-8035-25B5-EA22-3FAD5C0BA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094" y="1033137"/>
            <a:ext cx="2195329" cy="2057400"/>
          </a:xfrm>
          <a:prstGeom prst="rect">
            <a:avLst/>
          </a:prstGeom>
        </p:spPr>
      </p:pic>
    </p:spTree>
    <p:extLst>
      <p:ext uri="{BB962C8B-B14F-4D97-AF65-F5344CB8AC3E}">
        <p14:creationId xmlns:p14="http://schemas.microsoft.com/office/powerpoint/2010/main" val="975020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DDAF6-4385-9E86-5615-741D44967210}"/>
              </a:ext>
            </a:extLst>
          </p:cNvPr>
          <p:cNvSpPr>
            <a:spLocks noGrp="1"/>
          </p:cNvSpPr>
          <p:nvPr>
            <p:ph idx="1"/>
          </p:nvPr>
        </p:nvSpPr>
        <p:spPr>
          <a:xfrm>
            <a:off x="0" y="0"/>
            <a:ext cx="11292396" cy="6858000"/>
          </a:xfrm>
        </p:spPr>
        <p:txBody>
          <a:bodyPr/>
          <a:lstStyle/>
          <a:p>
            <a:pPr marL="0" indent="0">
              <a:buNone/>
            </a:pPr>
            <a:endParaRPr lang="en-US" dirty="0">
              <a:solidFill>
                <a:srgbClr val="000000"/>
              </a:solidFill>
              <a:effectLst/>
            </a:endParaRPr>
          </a:p>
          <a:p>
            <a:pPr marL="0" indent="0">
              <a:buNone/>
            </a:pPr>
            <a:r>
              <a:rPr lang="en-US" dirty="0">
                <a:solidFill>
                  <a:srgbClr val="000000"/>
                </a:solidFill>
                <a:effectLst/>
              </a:rPr>
              <a:t>The fluidic seal has a number of advantages over the traditional molecular seal:-</a:t>
            </a:r>
          </a:p>
          <a:p>
            <a:pPr>
              <a:buFont typeface="Wingdings" panose="05000000000000000000" pitchFamily="2" charset="2"/>
              <a:buChar char="ü"/>
            </a:pPr>
            <a:r>
              <a:rPr lang="en-US" dirty="0">
                <a:solidFill>
                  <a:srgbClr val="000000"/>
                </a:solidFill>
                <a:effectLst/>
              </a:rPr>
              <a:t>Lower purge gas requirements and consequent operating costs. </a:t>
            </a:r>
          </a:p>
          <a:p>
            <a:pPr>
              <a:buFont typeface="Wingdings" panose="05000000000000000000" pitchFamily="2" charset="2"/>
              <a:buChar char="ü"/>
            </a:pPr>
            <a:r>
              <a:rPr lang="en-US" dirty="0">
                <a:solidFill>
                  <a:srgbClr val="000000"/>
                </a:solidFill>
                <a:effectLst/>
              </a:rPr>
              <a:t>The seal still operates with a high efficiency even if rain water or chunks of refractory material drop </a:t>
            </a:r>
          </a:p>
          <a:p>
            <a:pPr marL="0" indent="0">
              <a:buNone/>
            </a:pPr>
            <a:r>
              <a:rPr lang="en-US" dirty="0">
                <a:solidFill>
                  <a:srgbClr val="000000"/>
                </a:solidFill>
                <a:effectLst/>
              </a:rPr>
              <a:t>into the baffles. In fact the water is quickly dissipated because the fluidic seal is located at a high </a:t>
            </a:r>
          </a:p>
          <a:p>
            <a:pPr marL="0" indent="0">
              <a:buNone/>
            </a:pPr>
            <a:r>
              <a:rPr lang="en-US" dirty="0">
                <a:solidFill>
                  <a:srgbClr val="000000"/>
                </a:solidFill>
                <a:effectLst/>
              </a:rPr>
              <a:t>temperature section of the flare stack. </a:t>
            </a:r>
          </a:p>
          <a:p>
            <a:pPr>
              <a:buFont typeface="Wingdings" panose="05000000000000000000" pitchFamily="2" charset="2"/>
              <a:buChar char="ü"/>
            </a:pPr>
            <a:r>
              <a:rPr lang="en-US" dirty="0">
                <a:solidFill>
                  <a:srgbClr val="000000"/>
                </a:solidFill>
                <a:effectLst/>
              </a:rPr>
              <a:t>Lower cost due to the simple construction and light weight. A 48" fluidic seal will typically weigh less </a:t>
            </a:r>
          </a:p>
          <a:p>
            <a:pPr marL="0" indent="0">
              <a:buNone/>
            </a:pPr>
            <a:r>
              <a:rPr lang="en-US" dirty="0">
                <a:solidFill>
                  <a:srgbClr val="000000"/>
                </a:solidFill>
                <a:effectLst/>
              </a:rPr>
              <a:t>than half the weight of a 6" molecular seal.</a:t>
            </a:r>
          </a:p>
          <a:p>
            <a:pPr marL="0" indent="0">
              <a:buNone/>
            </a:pPr>
            <a:endParaRPr lang="en-US" dirty="0">
              <a:solidFill>
                <a:srgbClr val="000000"/>
              </a:solidFill>
            </a:endParaRPr>
          </a:p>
          <a:p>
            <a:pPr marL="0" indent="0">
              <a:buNone/>
            </a:pPr>
            <a:r>
              <a:rPr lang="en-US" dirty="0">
                <a:solidFill>
                  <a:srgbClr val="00B0F0"/>
                </a:solidFill>
                <a:effectLst/>
              </a:rPr>
              <a:t>In MEKPCO Project, Molecular 1 is selected</a:t>
            </a:r>
            <a:r>
              <a:rPr lang="en-US" dirty="0">
                <a:solidFill>
                  <a:srgbClr val="000000"/>
                </a:solidFill>
                <a:effectLst/>
              </a:rPr>
              <a:t>.</a:t>
            </a:r>
          </a:p>
          <a:p>
            <a:pPr marL="0" indent="0">
              <a:buNone/>
            </a:pPr>
            <a:endParaRPr lang="en-US" b="1" dirty="0">
              <a:solidFill>
                <a:srgbClr val="000000"/>
              </a:solidFill>
              <a:effectLst/>
            </a:endParaRPr>
          </a:p>
          <a:p>
            <a:pPr marL="0" indent="0">
              <a:buNone/>
            </a:pPr>
            <a:endParaRPr lang="en-US"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273443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26EFDD-EAB1-541E-A356-A3789C4AD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65"/>
            <a:ext cx="11310151" cy="5890334"/>
          </a:xfrm>
          <a:prstGeom prst="rect">
            <a:avLst/>
          </a:prstGeom>
        </p:spPr>
      </p:pic>
      <p:pic>
        <p:nvPicPr>
          <p:cNvPr id="7" name="Picture 6">
            <a:extLst>
              <a:ext uri="{FF2B5EF4-FFF2-40B4-BE49-F238E27FC236}">
                <a16:creationId xmlns:a16="http://schemas.microsoft.com/office/drawing/2014/main" id="{A1AEC3B3-2670-359C-C709-9311CEAC8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0999"/>
            <a:ext cx="11310151" cy="926335"/>
          </a:xfrm>
          <a:prstGeom prst="rect">
            <a:avLst/>
          </a:prstGeom>
        </p:spPr>
      </p:pic>
    </p:spTree>
    <p:extLst>
      <p:ext uri="{BB962C8B-B14F-4D97-AF65-F5344CB8AC3E}">
        <p14:creationId xmlns:p14="http://schemas.microsoft.com/office/powerpoint/2010/main" val="1840942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F92A57-225B-F5B8-0208-B24CB9D32D1B}"/>
              </a:ext>
            </a:extLst>
          </p:cNvPr>
          <p:cNvSpPr>
            <a:spLocks noGrp="1"/>
          </p:cNvSpPr>
          <p:nvPr>
            <p:ph idx="1"/>
          </p:nvPr>
        </p:nvSpPr>
        <p:spPr>
          <a:xfrm>
            <a:off x="0" y="0"/>
            <a:ext cx="11292396" cy="6858000"/>
          </a:xfrm>
        </p:spPr>
        <p:txBody>
          <a:bodyPr/>
          <a:lstStyle/>
          <a:p>
            <a:pPr marL="0" indent="0" algn="ctr">
              <a:buNone/>
            </a:pPr>
            <a:endParaRPr lang="en-US" dirty="0">
              <a:solidFill>
                <a:srgbClr val="000000"/>
              </a:solidFill>
              <a:effectLst/>
            </a:endParaRPr>
          </a:p>
          <a:p>
            <a:pPr marL="0" indent="0" algn="ctr">
              <a:buNone/>
            </a:pPr>
            <a:r>
              <a:rPr lang="en-US" dirty="0">
                <a:solidFill>
                  <a:srgbClr val="000000"/>
                </a:solidFill>
                <a:effectLst/>
              </a:rPr>
              <a:t>Seal Diameter Basis</a:t>
            </a:r>
          </a:p>
          <a:p>
            <a:pPr marL="0" indent="0" algn="ctr">
              <a:buNone/>
            </a:pPr>
            <a:endParaRPr lang="en-US" dirty="0">
              <a:solidFill>
                <a:srgbClr val="000000"/>
              </a:solidFill>
              <a:effectLst/>
            </a:endParaRPr>
          </a:p>
          <a:p>
            <a:pPr marL="0" indent="0">
              <a:buNone/>
            </a:pPr>
            <a:r>
              <a:rPr lang="en-US" dirty="0">
                <a:solidFill>
                  <a:srgbClr val="000000"/>
                </a:solidFill>
                <a:effectLst/>
              </a:rPr>
              <a:t>This entry defines whether the seal calculations are based on the tip diameter or stack diameter. </a:t>
            </a:r>
          </a:p>
          <a:p>
            <a:pPr marL="0" indent="0">
              <a:buNone/>
            </a:pPr>
            <a:r>
              <a:rPr lang="en-US" dirty="0">
                <a:solidFill>
                  <a:srgbClr val="000000"/>
                </a:solidFill>
              </a:rPr>
              <a:t>e</a:t>
            </a:r>
            <a:r>
              <a:rPr lang="en-US" dirty="0">
                <a:solidFill>
                  <a:srgbClr val="000000"/>
                </a:solidFill>
                <a:effectLst/>
              </a:rPr>
              <a:t>ffectively this specifies whether the seal is located within the tip or the stack.</a:t>
            </a:r>
          </a:p>
          <a:p>
            <a:pPr marL="0" indent="0">
              <a:buNone/>
            </a:pPr>
            <a:endParaRPr lang="en-US" dirty="0">
              <a:solidFill>
                <a:srgbClr val="000000"/>
              </a:solidFill>
            </a:endParaRPr>
          </a:p>
          <a:p>
            <a:pPr marL="0" indent="0">
              <a:buNone/>
            </a:pPr>
            <a:r>
              <a:rPr lang="en-US" dirty="0">
                <a:solidFill>
                  <a:srgbClr val="00B0F0"/>
                </a:solidFill>
                <a:effectLst/>
              </a:rPr>
              <a:t>Here Stack has been selected.</a:t>
            </a:r>
          </a:p>
          <a:p>
            <a:pPr marL="0" indent="0">
              <a:buNone/>
            </a:pPr>
            <a:endParaRPr lang="en-US" dirty="0"/>
          </a:p>
        </p:txBody>
      </p:sp>
    </p:spTree>
    <p:extLst>
      <p:ext uri="{BB962C8B-B14F-4D97-AF65-F5344CB8AC3E}">
        <p14:creationId xmlns:p14="http://schemas.microsoft.com/office/powerpoint/2010/main" val="482388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4FFE6-3634-8DAA-0933-00830FE4C968}"/>
              </a:ext>
            </a:extLst>
          </p:cNvPr>
          <p:cNvSpPr>
            <a:spLocks noGrp="1"/>
          </p:cNvSpPr>
          <p:nvPr>
            <p:ph idx="1"/>
          </p:nvPr>
        </p:nvSpPr>
        <p:spPr>
          <a:xfrm>
            <a:off x="0" y="0"/>
            <a:ext cx="11292396" cy="6858000"/>
          </a:xfrm>
        </p:spPr>
        <p:txBody>
          <a:bodyPr>
            <a:normAutofit/>
          </a:bodyPr>
          <a:lstStyle/>
          <a:p>
            <a:pPr marL="0" indent="0" algn="ctr">
              <a:buNone/>
            </a:pPr>
            <a:endParaRPr lang="en-US" b="1" dirty="0">
              <a:solidFill>
                <a:srgbClr val="000000"/>
              </a:solidFill>
              <a:effectLst/>
            </a:endParaRPr>
          </a:p>
          <a:p>
            <a:pPr marL="0" indent="0" algn="ctr">
              <a:buNone/>
            </a:pPr>
            <a:r>
              <a:rPr lang="en-US" dirty="0">
                <a:solidFill>
                  <a:srgbClr val="000000"/>
                </a:solidFill>
                <a:effectLst/>
              </a:rPr>
              <a:t>F Factor</a:t>
            </a:r>
          </a:p>
          <a:p>
            <a:pPr marL="0" indent="0" algn="ctr">
              <a:buNone/>
            </a:pPr>
            <a:endParaRPr lang="en-US" dirty="0">
              <a:solidFill>
                <a:srgbClr val="000000"/>
              </a:solidFill>
              <a:effectLst/>
            </a:endParaRPr>
          </a:p>
          <a:p>
            <a:pPr marL="0" indent="0">
              <a:buNone/>
            </a:pPr>
            <a:r>
              <a:rPr lang="en-US" dirty="0">
                <a:solidFill>
                  <a:srgbClr val="000000"/>
                </a:solidFill>
              </a:rPr>
              <a:t>T</a:t>
            </a:r>
            <a:r>
              <a:rPr lang="en-US" dirty="0">
                <a:solidFill>
                  <a:srgbClr val="000000"/>
                </a:solidFill>
                <a:effectLst/>
              </a:rPr>
              <a:t>he fraction of the total net heat release from the flame which is radiated.</a:t>
            </a:r>
          </a:p>
          <a:p>
            <a:pPr>
              <a:buFont typeface="Wingdings" panose="05000000000000000000" pitchFamily="2" charset="2"/>
              <a:buChar char="ü"/>
            </a:pPr>
            <a:r>
              <a:rPr lang="en-US" i="1" dirty="0">
                <a:solidFill>
                  <a:srgbClr val="000000"/>
                </a:solidFill>
                <a:effectLst/>
              </a:rPr>
              <a:t>Natural gas</a:t>
            </a:r>
            <a:r>
              <a:rPr lang="en-US" dirty="0">
                <a:solidFill>
                  <a:srgbClr val="000000"/>
                </a:solidFill>
                <a:effectLst/>
              </a:rPr>
              <a:t>: Correlation based on tip exit velocity assuming a natural gas fluid of molecular weight </a:t>
            </a:r>
          </a:p>
          <a:p>
            <a:pPr marL="0" indent="0">
              <a:buNone/>
            </a:pPr>
            <a:r>
              <a:rPr lang="en-US" dirty="0">
                <a:solidFill>
                  <a:srgbClr val="000000"/>
                </a:solidFill>
                <a:effectLst/>
              </a:rPr>
              <a:t>19.</a:t>
            </a:r>
          </a:p>
          <a:p>
            <a:pPr>
              <a:buFont typeface="Wingdings" panose="05000000000000000000" pitchFamily="2" charset="2"/>
              <a:buChar char="ü"/>
            </a:pPr>
            <a:r>
              <a:rPr lang="en-US" i="1" dirty="0">
                <a:solidFill>
                  <a:srgbClr val="000000"/>
                </a:solidFill>
                <a:effectLst/>
              </a:rPr>
              <a:t>Tan</a:t>
            </a:r>
            <a:r>
              <a:rPr lang="en-US" dirty="0">
                <a:solidFill>
                  <a:srgbClr val="000000"/>
                </a:solidFill>
                <a:effectLst/>
              </a:rPr>
              <a:t>: Correlation based on mole weight</a:t>
            </a:r>
          </a:p>
          <a:p>
            <a:pPr>
              <a:buFont typeface="Wingdings" panose="05000000000000000000" pitchFamily="2" charset="2"/>
              <a:buChar char="ü"/>
            </a:pPr>
            <a:r>
              <a:rPr lang="en-US" i="1" dirty="0">
                <a:solidFill>
                  <a:srgbClr val="000000"/>
                </a:solidFill>
                <a:effectLst/>
              </a:rPr>
              <a:t>Kent</a:t>
            </a:r>
            <a:r>
              <a:rPr lang="en-US" dirty="0">
                <a:solidFill>
                  <a:srgbClr val="000000"/>
                </a:solidFill>
                <a:effectLst/>
              </a:rPr>
              <a:t>: Correlation based on mole weight</a:t>
            </a:r>
          </a:p>
          <a:p>
            <a:pPr>
              <a:buFont typeface="Wingdings" panose="05000000000000000000" pitchFamily="2" charset="2"/>
              <a:buChar char="ü"/>
            </a:pPr>
            <a:r>
              <a:rPr lang="en-US" i="1" dirty="0">
                <a:solidFill>
                  <a:srgbClr val="000000"/>
                </a:solidFill>
                <a:effectLst/>
              </a:rPr>
              <a:t>High Efficiency</a:t>
            </a:r>
            <a:r>
              <a:rPr lang="en-US" dirty="0">
                <a:solidFill>
                  <a:srgbClr val="000000"/>
                </a:solidFill>
                <a:effectLst/>
              </a:rPr>
              <a:t>: Proprietary correlation between tip type, exit velocity, fluid molecular weight and </a:t>
            </a:r>
          </a:p>
          <a:p>
            <a:pPr marL="0" indent="0">
              <a:buNone/>
            </a:pPr>
            <a:r>
              <a:rPr lang="en-US" dirty="0">
                <a:solidFill>
                  <a:srgbClr val="000000"/>
                </a:solidFill>
                <a:effectLst/>
              </a:rPr>
              <a:t>degree of hydrocarbon saturation. Formally known as the Flaresim method in versions prior to 1.2.</a:t>
            </a:r>
          </a:p>
          <a:p>
            <a:pPr>
              <a:buFont typeface="Wingdings" panose="05000000000000000000" pitchFamily="2" charset="2"/>
              <a:buChar char="ü"/>
            </a:pPr>
            <a:r>
              <a:rPr lang="en-US" i="1" dirty="0">
                <a:solidFill>
                  <a:srgbClr val="000000"/>
                </a:solidFill>
                <a:effectLst/>
              </a:rPr>
              <a:t>Cook</a:t>
            </a:r>
            <a:r>
              <a:rPr lang="en-US" dirty="0">
                <a:solidFill>
                  <a:srgbClr val="000000"/>
                </a:solidFill>
                <a:effectLst/>
              </a:rPr>
              <a:t>: Correlation based on exit velocity.</a:t>
            </a:r>
          </a:p>
          <a:p>
            <a:pPr>
              <a:buFont typeface="Wingdings" panose="05000000000000000000" pitchFamily="2" charset="2"/>
              <a:buChar char="ü"/>
            </a:pPr>
            <a:r>
              <a:rPr lang="en-US" i="1" dirty="0">
                <a:solidFill>
                  <a:srgbClr val="000000"/>
                </a:solidFill>
                <a:effectLst/>
              </a:rPr>
              <a:t>Generic Pipe</a:t>
            </a:r>
            <a:r>
              <a:rPr lang="en-US" dirty="0">
                <a:solidFill>
                  <a:srgbClr val="000000"/>
                </a:solidFill>
                <a:effectLst/>
              </a:rPr>
              <a:t>: Correlation based on refitting Kent, Tan, Natural gas and Cook methods across a range </a:t>
            </a:r>
          </a:p>
          <a:p>
            <a:pPr marL="0" indent="0">
              <a:buNone/>
            </a:pPr>
            <a:r>
              <a:rPr lang="en-US" dirty="0">
                <a:solidFill>
                  <a:srgbClr val="000000"/>
                </a:solidFill>
                <a:effectLst/>
              </a:rPr>
              <a:t>of exit velocities and molecular weights.</a:t>
            </a:r>
          </a:p>
          <a:p>
            <a:pPr>
              <a:buFont typeface="Wingdings" panose="05000000000000000000" pitchFamily="2" charset="2"/>
              <a:buChar char="ü"/>
            </a:pPr>
            <a:r>
              <a:rPr lang="en-US" i="1" dirty="0">
                <a:solidFill>
                  <a:srgbClr val="000000"/>
                </a:solidFill>
                <a:effectLst/>
              </a:rPr>
              <a:t>Modified. Chamberlain: </a:t>
            </a:r>
            <a:r>
              <a:rPr lang="en-US" i="0" dirty="0">
                <a:solidFill>
                  <a:srgbClr val="000000"/>
                </a:solidFill>
                <a:effectLst/>
              </a:rPr>
              <a:t>Correlation based on mole weight and exit velocity.</a:t>
            </a:r>
            <a:endParaRPr lang="en-US" i="1"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368628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74E53-045C-53F1-6D2E-AE065201B910}"/>
              </a:ext>
            </a:extLst>
          </p:cNvPr>
          <p:cNvSpPr>
            <a:spLocks noGrp="1"/>
          </p:cNvSpPr>
          <p:nvPr>
            <p:ph idx="1"/>
          </p:nvPr>
        </p:nvSpPr>
        <p:spPr>
          <a:xfrm>
            <a:off x="0" y="0"/>
            <a:ext cx="11292396" cy="6858000"/>
          </a:xfrm>
        </p:spPr>
        <p:txBody>
          <a:bodyPr/>
          <a:lstStyle/>
          <a:p>
            <a:pPr marL="0" indent="0" algn="ctr">
              <a:buNone/>
            </a:pPr>
            <a:endParaRPr lang="en-US" dirty="0">
              <a:solidFill>
                <a:srgbClr val="000000"/>
              </a:solidFill>
              <a:effectLst/>
            </a:endParaRPr>
          </a:p>
          <a:p>
            <a:pPr marL="0" indent="0" algn="ctr">
              <a:buNone/>
            </a:pPr>
            <a:r>
              <a:rPr lang="en-US" dirty="0">
                <a:solidFill>
                  <a:srgbClr val="000000"/>
                </a:solidFill>
                <a:effectLst/>
              </a:rPr>
              <a:t>Which one to select?</a:t>
            </a:r>
          </a:p>
          <a:p>
            <a:pPr marL="0" indent="0">
              <a:buNone/>
            </a:pPr>
            <a:r>
              <a:rPr lang="en-US" dirty="0">
                <a:solidFill>
                  <a:srgbClr val="000000"/>
                </a:solidFill>
                <a:effectLst/>
              </a:rPr>
              <a:t>Where flare vendor data is available it should be used in preference to a correlation. In the absence of </a:t>
            </a:r>
          </a:p>
          <a:p>
            <a:pPr marL="0" indent="0">
              <a:buNone/>
            </a:pPr>
            <a:r>
              <a:rPr lang="en-US" dirty="0">
                <a:solidFill>
                  <a:srgbClr val="000000"/>
                </a:solidFill>
                <a:effectLst/>
              </a:rPr>
              <a:t>vendor data, the Generic Pipe method is recommended for a conservative design. For clean burning, </a:t>
            </a:r>
          </a:p>
          <a:p>
            <a:pPr marL="0" indent="0">
              <a:buNone/>
            </a:pPr>
            <a:r>
              <a:rPr lang="en-US" dirty="0">
                <a:solidFill>
                  <a:srgbClr val="000000"/>
                </a:solidFill>
                <a:effectLst/>
              </a:rPr>
              <a:t>smokeless flares from well designed flare tips in good condition the High Efficiency method can be used. </a:t>
            </a:r>
          </a:p>
          <a:p>
            <a:pPr marL="0" indent="0">
              <a:buNone/>
            </a:pPr>
            <a:r>
              <a:rPr lang="en-US" dirty="0">
                <a:solidFill>
                  <a:srgbClr val="000000"/>
                </a:solidFill>
                <a:effectLst/>
              </a:rPr>
              <a:t>In practice this means flares burning paraffinic hydrocarbons of low molecular weight fluid (&lt;60) at </a:t>
            </a:r>
          </a:p>
          <a:p>
            <a:pPr marL="0" indent="0">
              <a:buNone/>
            </a:pPr>
            <a:r>
              <a:rPr lang="en-US" dirty="0">
                <a:solidFill>
                  <a:srgbClr val="000000"/>
                </a:solidFill>
                <a:effectLst/>
              </a:rPr>
              <a:t>reasonable exit velocities (&gt; 0.2 </a:t>
            </a:r>
            <a:r>
              <a:rPr lang="en-US" dirty="0" err="1">
                <a:solidFill>
                  <a:srgbClr val="000000"/>
                </a:solidFill>
                <a:effectLst/>
              </a:rPr>
              <a:t>mach</a:t>
            </a:r>
            <a:r>
              <a:rPr lang="en-US" dirty="0">
                <a:solidFill>
                  <a:srgbClr val="000000"/>
                </a:solidFill>
                <a:effectLst/>
              </a:rPr>
              <a:t>). For fluids other than paraffinic hydrocarbons vendor advice </a:t>
            </a:r>
          </a:p>
          <a:p>
            <a:pPr marL="0" indent="0">
              <a:buNone/>
            </a:pPr>
            <a:r>
              <a:rPr lang="en-US" dirty="0">
                <a:solidFill>
                  <a:srgbClr val="000000"/>
                </a:solidFill>
                <a:effectLst/>
              </a:rPr>
              <a:t>should be sought. In the absence of advice, user specified F Factors of 0.3 to 0.4 are generally </a:t>
            </a:r>
          </a:p>
          <a:p>
            <a:pPr marL="0" indent="0">
              <a:buNone/>
            </a:pPr>
            <a:r>
              <a:rPr lang="en-US" dirty="0">
                <a:solidFill>
                  <a:srgbClr val="000000"/>
                </a:solidFill>
                <a:effectLst/>
              </a:rPr>
              <a:t>reasonable.</a:t>
            </a:r>
          </a:p>
          <a:p>
            <a:pPr marL="0" indent="0">
              <a:buNone/>
            </a:pPr>
            <a:r>
              <a:rPr lang="en-US" dirty="0">
                <a:solidFill>
                  <a:srgbClr val="000000"/>
                </a:solidFill>
                <a:effectLst/>
              </a:rPr>
              <a:t>If the Fraction Heat Radiated Method is set to User Specified then the required value for the fraction of </a:t>
            </a:r>
          </a:p>
          <a:p>
            <a:pPr marL="0" indent="0">
              <a:buNone/>
            </a:pPr>
            <a:r>
              <a:rPr lang="en-US" dirty="0">
                <a:solidFill>
                  <a:srgbClr val="000000"/>
                </a:solidFill>
                <a:effectLst/>
              </a:rPr>
              <a:t>heat radiated must be entered here. Otherwise the calculated result for the selected calculation method </a:t>
            </a:r>
          </a:p>
          <a:p>
            <a:pPr marL="0" indent="0">
              <a:buNone/>
            </a:pPr>
            <a:r>
              <a:rPr lang="en-US" dirty="0">
                <a:solidFill>
                  <a:srgbClr val="000000"/>
                </a:solidFill>
                <a:effectLst/>
              </a:rPr>
              <a:t>will be displayed after the model has been run.</a:t>
            </a:r>
            <a:endParaRPr lang="fa-IR" dirty="0">
              <a:solidFill>
                <a:srgbClr val="000000"/>
              </a:solidFill>
              <a:effectLst/>
            </a:endParaRPr>
          </a:p>
          <a:p>
            <a:pPr marL="0" indent="0">
              <a:buNone/>
            </a:pPr>
            <a:r>
              <a:rPr lang="en-US" dirty="0">
                <a:solidFill>
                  <a:srgbClr val="00B0F0"/>
                </a:solidFill>
                <a:effectLst/>
              </a:rPr>
              <a:t>Here Generic Pipe is selected.</a:t>
            </a:r>
          </a:p>
          <a:p>
            <a:pPr marL="0" indent="0">
              <a:buNone/>
            </a:pPr>
            <a:endParaRPr lang="en-US" dirty="0"/>
          </a:p>
        </p:txBody>
      </p:sp>
      <p:pic>
        <p:nvPicPr>
          <p:cNvPr id="5" name="Picture 4">
            <a:extLst>
              <a:ext uri="{FF2B5EF4-FFF2-40B4-BE49-F238E27FC236}">
                <a16:creationId xmlns:a16="http://schemas.microsoft.com/office/drawing/2014/main" id="{5EE49491-8F6D-7C7C-D046-8E013A13F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672" y="5247719"/>
            <a:ext cx="4980373" cy="1499309"/>
          </a:xfrm>
          <a:prstGeom prst="rect">
            <a:avLst/>
          </a:prstGeom>
        </p:spPr>
      </p:pic>
    </p:spTree>
    <p:extLst>
      <p:ext uri="{BB962C8B-B14F-4D97-AF65-F5344CB8AC3E}">
        <p14:creationId xmlns:p14="http://schemas.microsoft.com/office/powerpoint/2010/main" val="1957305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F36F4-E66C-A574-B3AB-4579655BF8A2}"/>
              </a:ext>
            </a:extLst>
          </p:cNvPr>
          <p:cNvSpPr>
            <a:spLocks noGrp="1"/>
          </p:cNvSpPr>
          <p:nvPr>
            <p:ph idx="1"/>
          </p:nvPr>
        </p:nvSpPr>
        <p:spPr>
          <a:xfrm>
            <a:off x="1" y="0"/>
            <a:ext cx="11310150" cy="6858000"/>
          </a:xfrm>
        </p:spPr>
        <p:txBody>
          <a:bodyPr/>
          <a:lstStyle/>
          <a:p>
            <a:pPr marL="0" indent="0" algn="ctr">
              <a:buNone/>
            </a:pPr>
            <a:endParaRPr lang="en-US" dirty="0">
              <a:solidFill>
                <a:srgbClr val="000000"/>
              </a:solidFill>
              <a:effectLst/>
            </a:endParaRPr>
          </a:p>
          <a:p>
            <a:pPr marL="0" indent="0" algn="ctr">
              <a:buNone/>
            </a:pPr>
            <a:r>
              <a:rPr lang="en-US" dirty="0">
                <a:solidFill>
                  <a:srgbClr val="000000"/>
                </a:solidFill>
                <a:effectLst/>
              </a:rPr>
              <a:t>Flame Length Method </a:t>
            </a:r>
          </a:p>
          <a:p>
            <a:pPr>
              <a:buFont typeface="Wingdings" panose="05000000000000000000" pitchFamily="2" charset="2"/>
              <a:buChar char="ü"/>
            </a:pPr>
            <a:r>
              <a:rPr lang="en-US" i="1" dirty="0">
                <a:solidFill>
                  <a:srgbClr val="000000"/>
                </a:solidFill>
                <a:effectLst/>
              </a:rPr>
              <a:t>API</a:t>
            </a:r>
            <a:r>
              <a:rPr lang="en-US" dirty="0">
                <a:solidFill>
                  <a:srgbClr val="000000"/>
                </a:solidFill>
                <a:effectLst/>
              </a:rPr>
              <a:t> - Flame length is calculated from heat released according to equation presented in API 521.</a:t>
            </a:r>
            <a:br>
              <a:rPr lang="en-US" dirty="0">
                <a:solidFill>
                  <a:srgbClr val="000000"/>
                </a:solidFill>
                <a:effectLst/>
              </a:rPr>
            </a:br>
            <a:endParaRPr lang="en-US" dirty="0">
              <a:solidFill>
                <a:srgbClr val="000000"/>
              </a:solidFill>
              <a:effectLst/>
            </a:endParaRPr>
          </a:p>
          <a:p>
            <a:pPr>
              <a:buFont typeface="Wingdings" panose="05000000000000000000" pitchFamily="2" charset="2"/>
              <a:buChar char="ü"/>
            </a:pPr>
            <a:r>
              <a:rPr lang="en-US" i="1" dirty="0">
                <a:solidFill>
                  <a:srgbClr val="000000"/>
                </a:solidFill>
                <a:effectLst/>
              </a:rPr>
              <a:t>FLARESIM</a:t>
            </a:r>
            <a:r>
              <a:rPr lang="en-US" dirty="0">
                <a:solidFill>
                  <a:srgbClr val="000000"/>
                </a:solidFill>
                <a:effectLst/>
              </a:rPr>
              <a:t> - Flame length is calculated from heat released using following equation.</a:t>
            </a:r>
          </a:p>
          <a:p>
            <a:pPr>
              <a:buFont typeface="Arial" panose="020B0604020202020204" pitchFamily="34" charset="0"/>
              <a:buChar char="•"/>
            </a:pPr>
            <a:endParaRPr lang="en-US" dirty="0">
              <a:solidFill>
                <a:srgbClr val="000000"/>
              </a:solidFill>
            </a:endParaRPr>
          </a:p>
          <a:p>
            <a:pPr>
              <a:buFont typeface="Arial" panose="020B0604020202020204" pitchFamily="34" charset="0"/>
              <a:buChar char="•"/>
            </a:pPr>
            <a:endParaRPr lang="en-US" dirty="0">
              <a:solidFill>
                <a:srgbClr val="000000"/>
              </a:solidFill>
              <a:effectLst/>
            </a:endParaRPr>
          </a:p>
          <a:p>
            <a:pPr>
              <a:buFont typeface="Arial" panose="020B0604020202020204" pitchFamily="34" charset="0"/>
              <a:buChar char="•"/>
            </a:pPr>
            <a:endParaRPr lang="en-US" dirty="0">
              <a:solidFill>
                <a:srgbClr val="000000"/>
              </a:solidFill>
            </a:endParaRPr>
          </a:p>
          <a:p>
            <a:pPr marL="0" indent="0">
              <a:buNone/>
            </a:pPr>
            <a:r>
              <a:rPr lang="en-US" dirty="0">
                <a:solidFill>
                  <a:srgbClr val="000000"/>
                </a:solidFill>
                <a:effectLst/>
              </a:rPr>
              <a:t>Where</a:t>
            </a:r>
          </a:p>
          <a:p>
            <a:pPr marL="0" indent="0">
              <a:buNone/>
            </a:pPr>
            <a:br>
              <a:rPr lang="en-US" dirty="0">
                <a:solidFill>
                  <a:srgbClr val="000000"/>
                </a:solidFill>
                <a:effectLst/>
              </a:rPr>
            </a:br>
            <a:r>
              <a:rPr lang="en-US" dirty="0">
                <a:solidFill>
                  <a:srgbClr val="000000"/>
                </a:solidFill>
                <a:effectLst/>
              </a:rPr>
              <a:t>L is flame length in m</a:t>
            </a:r>
            <a:br>
              <a:rPr lang="en-US" dirty="0">
                <a:solidFill>
                  <a:srgbClr val="000000"/>
                </a:solidFill>
                <a:effectLst/>
              </a:rPr>
            </a:br>
            <a:r>
              <a:rPr lang="en-US" dirty="0">
                <a:solidFill>
                  <a:srgbClr val="000000"/>
                </a:solidFill>
                <a:effectLst/>
              </a:rPr>
              <a:t>Q is heat release in J/s</a:t>
            </a:r>
            <a:br>
              <a:rPr lang="en-US" dirty="0">
                <a:solidFill>
                  <a:srgbClr val="000000"/>
                </a:solidFill>
                <a:effectLst/>
              </a:rPr>
            </a:br>
            <a:r>
              <a:rPr lang="en-US" dirty="0">
                <a:solidFill>
                  <a:srgbClr val="000000"/>
                </a:solidFill>
                <a:effectLst/>
              </a:rPr>
              <a:t>N is number of tips</a:t>
            </a:r>
            <a:br>
              <a:rPr lang="en-US" dirty="0">
                <a:solidFill>
                  <a:srgbClr val="000000"/>
                </a:solidFill>
                <a:effectLst/>
              </a:rPr>
            </a:br>
            <a:r>
              <a:rPr lang="en-US" dirty="0">
                <a:solidFill>
                  <a:srgbClr val="000000"/>
                </a:solidFill>
                <a:effectLst/>
              </a:rPr>
              <a:t>The constants I1 and I2 take the following values for different tip types </a:t>
            </a:r>
          </a:p>
          <a:p>
            <a:pPr>
              <a:buFont typeface="Wingdings" panose="05000000000000000000" pitchFamily="2" charset="2"/>
              <a:buChar char="ü"/>
            </a:pPr>
            <a:r>
              <a:rPr lang="en-US" i="1" dirty="0">
                <a:solidFill>
                  <a:srgbClr val="000000"/>
                </a:solidFill>
                <a:effectLst/>
              </a:rPr>
              <a:t>Brzustowski</a:t>
            </a:r>
            <a:r>
              <a:rPr lang="en-US" dirty="0">
                <a:solidFill>
                  <a:srgbClr val="000000"/>
                </a:solidFill>
                <a:effectLst/>
              </a:rPr>
              <a:t> - Flame length is calculated from flammability limits using Brzustowski &amp; Sommer method</a:t>
            </a:r>
          </a:p>
          <a:p>
            <a:pPr marL="0" indent="0">
              <a:buNone/>
            </a:pPr>
            <a:r>
              <a:rPr lang="en-US" dirty="0">
                <a:solidFill>
                  <a:srgbClr val="00B0F0"/>
                </a:solidFill>
              </a:rPr>
              <a:t>Here </a:t>
            </a:r>
            <a:r>
              <a:rPr lang="en-US" dirty="0">
                <a:solidFill>
                  <a:srgbClr val="00B0F0"/>
                </a:solidFill>
                <a:effectLst/>
              </a:rPr>
              <a:t>Brzustowski is selected by the Flaresim.</a:t>
            </a:r>
          </a:p>
          <a:p>
            <a:pPr>
              <a:buFont typeface="Wingdings" panose="05000000000000000000" pitchFamily="2" charset="2"/>
              <a:buChar char="ü"/>
            </a:pPr>
            <a:endParaRPr lang="en-US" dirty="0">
              <a:solidFill>
                <a:srgbClr val="000000"/>
              </a:solidFill>
              <a:effectLst/>
            </a:endParaRPr>
          </a:p>
          <a:p>
            <a:pPr marL="0" indent="0">
              <a:buNone/>
            </a:pPr>
            <a:endParaRPr lang="en-US" dirty="0"/>
          </a:p>
        </p:txBody>
      </p:sp>
      <p:pic>
        <p:nvPicPr>
          <p:cNvPr id="5" name="Picture 4">
            <a:extLst>
              <a:ext uri="{FF2B5EF4-FFF2-40B4-BE49-F238E27FC236}">
                <a16:creationId xmlns:a16="http://schemas.microsoft.com/office/drawing/2014/main" id="{7AD039F8-BD11-2C7C-307F-079A59526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375" y="3002316"/>
            <a:ext cx="1704513" cy="958788"/>
          </a:xfrm>
          <a:prstGeom prst="rect">
            <a:avLst/>
          </a:prstGeom>
        </p:spPr>
      </p:pic>
      <p:pic>
        <p:nvPicPr>
          <p:cNvPr id="7" name="Picture 6">
            <a:extLst>
              <a:ext uri="{FF2B5EF4-FFF2-40B4-BE49-F238E27FC236}">
                <a16:creationId xmlns:a16="http://schemas.microsoft.com/office/drawing/2014/main" id="{8601CB8E-B078-F913-D936-302033F2F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595" y="2922971"/>
            <a:ext cx="5069150" cy="1117478"/>
          </a:xfrm>
          <a:prstGeom prst="rect">
            <a:avLst/>
          </a:prstGeom>
        </p:spPr>
      </p:pic>
    </p:spTree>
    <p:extLst>
      <p:ext uri="{BB962C8B-B14F-4D97-AF65-F5344CB8AC3E}">
        <p14:creationId xmlns:p14="http://schemas.microsoft.com/office/powerpoint/2010/main" val="2377887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D05BDF-1E07-7073-E292-B6ACE5AA9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196" y="747712"/>
            <a:ext cx="4069464" cy="5362575"/>
          </a:xfrm>
        </p:spPr>
      </p:pic>
      <p:pic>
        <p:nvPicPr>
          <p:cNvPr id="7" name="Picture 6">
            <a:extLst>
              <a:ext uri="{FF2B5EF4-FFF2-40B4-BE49-F238E27FC236}">
                <a16:creationId xmlns:a16="http://schemas.microsoft.com/office/drawing/2014/main" id="{D6220149-56D5-648D-E4D8-DDD71B3E8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012" y="728662"/>
            <a:ext cx="4248150" cy="5381625"/>
          </a:xfrm>
          <a:prstGeom prst="rect">
            <a:avLst/>
          </a:prstGeom>
        </p:spPr>
      </p:pic>
    </p:spTree>
    <p:extLst>
      <p:ext uri="{BB962C8B-B14F-4D97-AF65-F5344CB8AC3E}">
        <p14:creationId xmlns:p14="http://schemas.microsoft.com/office/powerpoint/2010/main" val="2865157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1894ED-D038-0CAD-74CF-06265DDABAF8}"/>
              </a:ext>
            </a:extLst>
          </p:cNvPr>
          <p:cNvSpPr>
            <a:spLocks noGrp="1"/>
          </p:cNvSpPr>
          <p:nvPr>
            <p:ph idx="1"/>
          </p:nvPr>
        </p:nvSpPr>
        <p:spPr>
          <a:xfrm>
            <a:off x="0" y="0"/>
            <a:ext cx="11292396" cy="6858000"/>
          </a:xfrm>
        </p:spPr>
        <p:txBody>
          <a:bodyPr/>
          <a:lstStyle/>
          <a:p>
            <a:pPr marL="0" indent="0" algn="ctr">
              <a:buNone/>
            </a:pPr>
            <a:endParaRPr lang="en-US" dirty="0">
              <a:solidFill>
                <a:srgbClr val="000000"/>
              </a:solidFill>
              <a:effectLst/>
            </a:endParaRPr>
          </a:p>
          <a:p>
            <a:pPr marL="0" indent="0">
              <a:buNone/>
            </a:pPr>
            <a:r>
              <a:rPr lang="en-US" dirty="0">
                <a:solidFill>
                  <a:srgbClr val="000000"/>
                </a:solidFill>
                <a:effectLst/>
              </a:rPr>
              <a:t>The physical length of the burner tip. The value is used in </a:t>
            </a:r>
          </a:p>
          <a:p>
            <a:pPr marL="0" indent="0">
              <a:buNone/>
            </a:pPr>
            <a:r>
              <a:rPr lang="en-US" dirty="0">
                <a:solidFill>
                  <a:srgbClr val="000000"/>
                </a:solidFill>
                <a:effectLst/>
              </a:rPr>
              <a:t>calculating the true gas exit point for flame Length  calculations </a:t>
            </a:r>
          </a:p>
          <a:p>
            <a:pPr marL="0" indent="0">
              <a:buNone/>
            </a:pPr>
            <a:r>
              <a:rPr lang="en-US" dirty="0">
                <a:solidFill>
                  <a:srgbClr val="000000"/>
                </a:solidFill>
                <a:effectLst/>
              </a:rPr>
              <a:t>and gas dispersion calculations.</a:t>
            </a:r>
          </a:p>
          <a:p>
            <a:pPr marL="0" indent="0">
              <a:buNone/>
            </a:pPr>
            <a:r>
              <a:rPr lang="en-US" dirty="0">
                <a:solidFill>
                  <a:srgbClr val="000000"/>
                </a:solidFill>
              </a:rPr>
              <a:t>For Exit Diameter calculation, click “Size Me” and enter 0.11 as</a:t>
            </a:r>
          </a:p>
          <a:p>
            <a:pPr marL="0" indent="0">
              <a:buNone/>
            </a:pPr>
            <a:r>
              <a:rPr lang="en-US" dirty="0">
                <a:solidFill>
                  <a:srgbClr val="000000"/>
                </a:solidFill>
              </a:rPr>
              <a:t>Design Mach number in order to allow the software to calculate </a:t>
            </a:r>
          </a:p>
          <a:p>
            <a:pPr marL="0" indent="0">
              <a:buNone/>
            </a:pPr>
            <a:r>
              <a:rPr lang="en-US" dirty="0">
                <a:solidFill>
                  <a:srgbClr val="000000"/>
                </a:solidFill>
              </a:rPr>
              <a:t>proper exit diameter.</a:t>
            </a:r>
            <a:endParaRPr lang="en-US" dirty="0"/>
          </a:p>
        </p:txBody>
      </p:sp>
      <p:pic>
        <p:nvPicPr>
          <p:cNvPr id="5" name="Picture 4">
            <a:extLst>
              <a:ext uri="{FF2B5EF4-FFF2-40B4-BE49-F238E27FC236}">
                <a16:creationId xmlns:a16="http://schemas.microsoft.com/office/drawing/2014/main" id="{F4B8DE54-A23B-6791-F89A-558A389F3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771" y="587265"/>
            <a:ext cx="4238625" cy="6097620"/>
          </a:xfrm>
          <a:prstGeom prst="rect">
            <a:avLst/>
          </a:prstGeom>
        </p:spPr>
      </p:pic>
      <p:pic>
        <p:nvPicPr>
          <p:cNvPr id="7" name="Picture 6">
            <a:extLst>
              <a:ext uri="{FF2B5EF4-FFF2-40B4-BE49-F238E27FC236}">
                <a16:creationId xmlns:a16="http://schemas.microsoft.com/office/drawing/2014/main" id="{BA33BAAC-BF3F-4108-AA42-39C6169DF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71" y="3803989"/>
            <a:ext cx="6747029" cy="2809875"/>
          </a:xfrm>
          <a:prstGeom prst="rect">
            <a:avLst/>
          </a:prstGeom>
        </p:spPr>
      </p:pic>
    </p:spTree>
    <p:extLst>
      <p:ext uri="{BB962C8B-B14F-4D97-AF65-F5344CB8AC3E}">
        <p14:creationId xmlns:p14="http://schemas.microsoft.com/office/powerpoint/2010/main" val="40785334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B5717-45DD-D36F-68F3-64664228CF4E}"/>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Noise input</a:t>
            </a:r>
          </a:p>
          <a:p>
            <a:pPr marL="0" indent="0">
              <a:buNone/>
            </a:pPr>
            <a:r>
              <a:rPr lang="en-US" dirty="0">
                <a:solidFill>
                  <a:srgbClr val="000000"/>
                </a:solidFill>
                <a:effectLst/>
              </a:rPr>
              <a:t>Selects the noise calculation method to be used.</a:t>
            </a:r>
          </a:p>
          <a:p>
            <a:pPr>
              <a:buFont typeface="Wingdings" panose="05000000000000000000" pitchFamily="2" charset="2"/>
              <a:buChar char="ü"/>
            </a:pPr>
            <a:r>
              <a:rPr lang="en-US" i="1" dirty="0">
                <a:solidFill>
                  <a:srgbClr val="000000"/>
                </a:solidFill>
                <a:effectLst/>
              </a:rPr>
              <a:t>Acoustic Efficiency</a:t>
            </a:r>
            <a:r>
              <a:rPr lang="en-US" dirty="0">
                <a:solidFill>
                  <a:srgbClr val="000000"/>
                </a:solidFill>
                <a:effectLst/>
              </a:rPr>
              <a:t> method</a:t>
            </a:r>
          </a:p>
          <a:p>
            <a:pPr>
              <a:buFont typeface="Wingdings" panose="05000000000000000000" pitchFamily="2" charset="2"/>
              <a:buChar char="ü"/>
            </a:pPr>
            <a:r>
              <a:rPr lang="en-US" i="1" dirty="0">
                <a:solidFill>
                  <a:srgbClr val="000000"/>
                </a:solidFill>
                <a:effectLst/>
              </a:rPr>
              <a:t>Reference Curve</a:t>
            </a:r>
            <a:r>
              <a:rPr lang="en-US" dirty="0">
                <a:solidFill>
                  <a:srgbClr val="000000"/>
                </a:solidFill>
                <a:effectLst/>
              </a:rPr>
              <a:t> method</a:t>
            </a:r>
            <a:endParaRPr lang="en-US" dirty="0">
              <a:solidFill>
                <a:srgbClr val="000000"/>
              </a:solidFill>
            </a:endParaRPr>
          </a:p>
          <a:p>
            <a:pPr marL="0" indent="0">
              <a:buNone/>
            </a:pPr>
            <a:r>
              <a:rPr lang="en-US" dirty="0">
                <a:solidFill>
                  <a:srgbClr val="000000"/>
                </a:solidFill>
                <a:effectLst/>
              </a:rPr>
              <a:t>The </a:t>
            </a:r>
            <a:r>
              <a:rPr lang="en-US" i="1" dirty="0">
                <a:solidFill>
                  <a:srgbClr val="000000"/>
                </a:solidFill>
                <a:effectLst/>
              </a:rPr>
              <a:t>Reference Curve</a:t>
            </a:r>
            <a:r>
              <a:rPr lang="en-US" dirty="0">
                <a:solidFill>
                  <a:srgbClr val="000000"/>
                </a:solidFill>
                <a:effectLst/>
              </a:rPr>
              <a:t> method is based on a reference</a:t>
            </a:r>
          </a:p>
          <a:p>
            <a:pPr marL="0" indent="0">
              <a:buNone/>
            </a:pPr>
            <a:r>
              <a:rPr lang="en-US" dirty="0">
                <a:solidFill>
                  <a:srgbClr val="000000"/>
                </a:solidFill>
                <a:effectLst/>
              </a:rPr>
              <a:t> spectrum of noise at a known heat release.</a:t>
            </a:r>
          </a:p>
          <a:p>
            <a:pPr marL="0" indent="0">
              <a:buNone/>
            </a:pPr>
            <a:endParaRPr lang="en-US" b="1" dirty="0">
              <a:solidFill>
                <a:srgbClr val="000000"/>
              </a:solidFill>
              <a:effectLst/>
            </a:endParaRPr>
          </a:p>
          <a:p>
            <a:pPr marL="0" indent="0">
              <a:buNone/>
            </a:pPr>
            <a:r>
              <a:rPr lang="en-US" dirty="0">
                <a:solidFill>
                  <a:srgbClr val="000000"/>
                </a:solidFill>
              </a:rPr>
              <a:t>Select </a:t>
            </a:r>
            <a:r>
              <a:rPr lang="en-US" dirty="0">
                <a:solidFill>
                  <a:srgbClr val="000000"/>
                </a:solidFill>
                <a:effectLst/>
              </a:rPr>
              <a:t>Noise Curve </a:t>
            </a:r>
          </a:p>
          <a:p>
            <a:pPr>
              <a:buFont typeface="Wingdings" panose="05000000000000000000" pitchFamily="2" charset="2"/>
              <a:buChar char="ü"/>
            </a:pPr>
            <a:r>
              <a:rPr lang="en-US" dirty="0">
                <a:solidFill>
                  <a:srgbClr val="000000"/>
                </a:solidFill>
              </a:rPr>
              <a:t>Standard</a:t>
            </a:r>
          </a:p>
          <a:p>
            <a:pPr>
              <a:buFont typeface="Wingdings" panose="05000000000000000000" pitchFamily="2" charset="2"/>
              <a:buChar char="ü"/>
            </a:pPr>
            <a:r>
              <a:rPr lang="en-US" dirty="0" err="1">
                <a:solidFill>
                  <a:srgbClr val="000000"/>
                </a:solidFill>
                <a:effectLst/>
              </a:rPr>
              <a:t>LowNoise</a:t>
            </a:r>
            <a:endParaRPr lang="en-US" dirty="0">
              <a:solidFill>
                <a:srgbClr val="000000"/>
              </a:solidFill>
              <a:effectLst/>
            </a:endParaRPr>
          </a:p>
          <a:p>
            <a:pPr marL="0" indent="0">
              <a:buNone/>
            </a:pPr>
            <a:r>
              <a:rPr lang="en-US" dirty="0">
                <a:solidFill>
                  <a:srgbClr val="000000"/>
                </a:solidFill>
                <a:effectLst/>
              </a:rPr>
              <a:t>The </a:t>
            </a:r>
            <a:r>
              <a:rPr lang="en-US" i="1" dirty="0">
                <a:solidFill>
                  <a:srgbClr val="000000"/>
                </a:solidFill>
                <a:effectLst/>
              </a:rPr>
              <a:t>Standard</a:t>
            </a:r>
            <a:r>
              <a:rPr lang="en-US" dirty="0">
                <a:solidFill>
                  <a:srgbClr val="000000"/>
                </a:solidFill>
                <a:effectLst/>
              </a:rPr>
              <a:t> and </a:t>
            </a:r>
            <a:r>
              <a:rPr lang="en-US" i="1" dirty="0">
                <a:solidFill>
                  <a:srgbClr val="000000"/>
                </a:solidFill>
                <a:effectLst/>
              </a:rPr>
              <a:t>Low Noise</a:t>
            </a:r>
            <a:r>
              <a:rPr lang="en-US" dirty="0">
                <a:solidFill>
                  <a:srgbClr val="000000"/>
                </a:solidFill>
                <a:effectLst/>
              </a:rPr>
              <a:t> reference data options are </a:t>
            </a:r>
          </a:p>
          <a:p>
            <a:pPr marL="0" indent="0">
              <a:buNone/>
            </a:pPr>
            <a:r>
              <a:rPr lang="en-US" dirty="0">
                <a:solidFill>
                  <a:srgbClr val="000000"/>
                </a:solidFill>
                <a:effectLst/>
              </a:rPr>
              <a:t>proprietary data supplied by a flare system vendor.</a:t>
            </a:r>
            <a:br>
              <a:rPr lang="en-US" dirty="0">
                <a:solidFill>
                  <a:srgbClr val="000000"/>
                </a:solidFill>
                <a:effectLst/>
              </a:rPr>
            </a:br>
            <a:endParaRPr lang="en-US" dirty="0"/>
          </a:p>
          <a:p>
            <a:pPr marL="0" indent="0" algn="ctr">
              <a:buNone/>
            </a:pPr>
            <a:endParaRPr lang="en-US" dirty="0"/>
          </a:p>
        </p:txBody>
      </p:sp>
      <p:pic>
        <p:nvPicPr>
          <p:cNvPr id="5" name="Picture 4">
            <a:extLst>
              <a:ext uri="{FF2B5EF4-FFF2-40B4-BE49-F238E27FC236}">
                <a16:creationId xmlns:a16="http://schemas.microsoft.com/office/drawing/2014/main" id="{CB3F6405-1255-D8C6-319A-CDA3334EE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577" y="1000401"/>
            <a:ext cx="4626191" cy="5577951"/>
          </a:xfrm>
          <a:prstGeom prst="rect">
            <a:avLst/>
          </a:prstGeom>
        </p:spPr>
      </p:pic>
    </p:spTree>
    <p:extLst>
      <p:ext uri="{BB962C8B-B14F-4D97-AF65-F5344CB8AC3E}">
        <p14:creationId xmlns:p14="http://schemas.microsoft.com/office/powerpoint/2010/main" val="1155706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07075-F1DD-90E8-DFB8-5EA35613DAC5}"/>
              </a:ext>
            </a:extLst>
          </p:cNvPr>
          <p:cNvSpPr>
            <a:spLocks noGrp="1"/>
          </p:cNvSpPr>
          <p:nvPr>
            <p:ph idx="1"/>
          </p:nvPr>
        </p:nvSpPr>
        <p:spPr>
          <a:xfrm>
            <a:off x="-1" y="0"/>
            <a:ext cx="11310151" cy="6858000"/>
          </a:xfrm>
        </p:spPr>
        <p:txBody>
          <a:bodyPr/>
          <a:lstStyle/>
          <a:p>
            <a:pPr marL="0" indent="0" algn="ctr">
              <a:buNone/>
            </a:pPr>
            <a:endParaRPr lang="en-US" dirty="0"/>
          </a:p>
          <a:p>
            <a:pPr marL="0" indent="0" algn="ctr">
              <a:buNone/>
            </a:pPr>
            <a:r>
              <a:rPr lang="en-US" dirty="0"/>
              <a:t>5</a:t>
            </a:r>
            <a:r>
              <a:rPr lang="en-US" baseline="30000" dirty="0"/>
              <a:t>th</a:t>
            </a:r>
            <a:r>
              <a:rPr lang="en-US" dirty="0"/>
              <a:t> Step: Click on “Calculation Option TAB” and “Add” a Table </a:t>
            </a:r>
          </a:p>
          <a:p>
            <a:pPr marL="0" indent="0" algn="ctr">
              <a:buNone/>
            </a:pPr>
            <a:endParaRPr lang="en-US" dirty="0"/>
          </a:p>
        </p:txBody>
      </p:sp>
      <p:pic>
        <p:nvPicPr>
          <p:cNvPr id="7" name="Picture 6">
            <a:extLst>
              <a:ext uri="{FF2B5EF4-FFF2-40B4-BE49-F238E27FC236}">
                <a16:creationId xmlns:a16="http://schemas.microsoft.com/office/drawing/2014/main" id="{F43DB611-8302-43F0-9F45-EE8AAE513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170" y="1028977"/>
            <a:ext cx="4829452" cy="5314950"/>
          </a:xfrm>
          <a:prstGeom prst="rect">
            <a:avLst/>
          </a:prstGeom>
        </p:spPr>
      </p:pic>
    </p:spTree>
    <p:extLst>
      <p:ext uri="{BB962C8B-B14F-4D97-AF65-F5344CB8AC3E}">
        <p14:creationId xmlns:p14="http://schemas.microsoft.com/office/powerpoint/2010/main" val="27649064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32C5D-9C05-C997-82D3-F2F11057F31E}"/>
              </a:ext>
            </a:extLst>
          </p:cNvPr>
          <p:cNvSpPr>
            <a:spLocks noGrp="1"/>
          </p:cNvSpPr>
          <p:nvPr>
            <p:ph idx="1"/>
          </p:nvPr>
        </p:nvSpPr>
        <p:spPr>
          <a:xfrm>
            <a:off x="0" y="0"/>
            <a:ext cx="11292396" cy="6858000"/>
          </a:xfrm>
        </p:spPr>
        <p:txBody>
          <a:bodyPr>
            <a:normAutofit fontScale="92500"/>
          </a:bodyPr>
          <a:lstStyle/>
          <a:p>
            <a:pPr marL="0" indent="0">
              <a:buNone/>
            </a:pPr>
            <a:r>
              <a:rPr lang="en-US" dirty="0">
                <a:solidFill>
                  <a:srgbClr val="000000"/>
                </a:solidFill>
                <a:effectLst/>
              </a:rPr>
              <a:t>Select the method to be used to model the thermal radiation from the flame.</a:t>
            </a:r>
          </a:p>
          <a:p>
            <a:pPr>
              <a:buFont typeface="Wingdings" panose="05000000000000000000" pitchFamily="2" charset="2"/>
              <a:buChar char="ü"/>
            </a:pPr>
            <a:r>
              <a:rPr lang="en-US" dirty="0">
                <a:solidFill>
                  <a:srgbClr val="000000"/>
                </a:solidFill>
                <a:effectLst/>
              </a:rPr>
              <a:t>The </a:t>
            </a:r>
            <a:r>
              <a:rPr lang="en-US" dirty="0">
                <a:effectLst/>
                <a:hlinkClick r:id="rId2" action="ppaction://hlinkfile">
                  <a:extLst>
                    <a:ext uri="{A12FA001-AC4F-418D-AE19-62706E023703}">
                      <ahyp:hlinkClr xmlns:ahyp="http://schemas.microsoft.com/office/drawing/2018/hyperlinkcolor" val="tx"/>
                    </a:ext>
                  </a:extLst>
                </a:hlinkClick>
              </a:rPr>
              <a:t>Flaresim API</a:t>
            </a:r>
            <a:r>
              <a:rPr lang="en-US" dirty="0">
                <a:effectLst/>
              </a:rPr>
              <a:t> </a:t>
            </a:r>
            <a:r>
              <a:rPr lang="en-US" dirty="0">
                <a:solidFill>
                  <a:srgbClr val="000000"/>
                </a:solidFill>
                <a:effectLst/>
              </a:rPr>
              <a:t>and </a:t>
            </a:r>
            <a:r>
              <a:rPr lang="en-US" dirty="0">
                <a:effectLst/>
                <a:hlinkClick r:id="rId2" action="ppaction://hlinkfile">
                  <a:extLst>
                    <a:ext uri="{A12FA001-AC4F-418D-AE19-62706E023703}">
                      <ahyp:hlinkClr xmlns:ahyp="http://schemas.microsoft.com/office/drawing/2018/hyperlinkcolor" val="tx"/>
                    </a:ext>
                  </a:extLst>
                </a:hlinkClick>
              </a:rPr>
              <a:t>Strict API</a:t>
            </a:r>
            <a:r>
              <a:rPr lang="en-US" dirty="0">
                <a:effectLst/>
              </a:rPr>
              <a:t> </a:t>
            </a:r>
            <a:r>
              <a:rPr lang="en-US" dirty="0">
                <a:solidFill>
                  <a:srgbClr val="000000"/>
                </a:solidFill>
                <a:effectLst/>
              </a:rPr>
              <a:t>methods model the single point source method of Hajek and Ludwig </a:t>
            </a:r>
          </a:p>
          <a:p>
            <a:pPr marL="0" indent="0">
              <a:buNone/>
            </a:pPr>
            <a:r>
              <a:rPr lang="en-US" dirty="0">
                <a:solidFill>
                  <a:srgbClr val="000000"/>
                </a:solidFill>
                <a:effectLst/>
              </a:rPr>
              <a:t>given in API RP-521. The difference between the methods is in the method of calculating the flame </a:t>
            </a:r>
          </a:p>
          <a:p>
            <a:pPr marL="0" indent="0">
              <a:buNone/>
            </a:pPr>
            <a:r>
              <a:rPr lang="en-US" dirty="0">
                <a:solidFill>
                  <a:srgbClr val="000000"/>
                </a:solidFill>
                <a:effectLst/>
              </a:rPr>
              <a:t>shape before finding the </a:t>
            </a:r>
            <a:r>
              <a:rPr lang="en-US" dirty="0" err="1">
                <a:solidFill>
                  <a:srgbClr val="000000"/>
                </a:solidFill>
                <a:effectLst/>
              </a:rPr>
              <a:t>centre</a:t>
            </a:r>
            <a:r>
              <a:rPr lang="en-US" dirty="0">
                <a:solidFill>
                  <a:srgbClr val="000000"/>
                </a:solidFill>
                <a:effectLst/>
              </a:rPr>
              <a:t> point to act as the source. The Flaresim API method uses the vector </a:t>
            </a:r>
          </a:p>
          <a:p>
            <a:pPr marL="0" indent="0">
              <a:buNone/>
            </a:pPr>
            <a:r>
              <a:rPr lang="en-US" dirty="0">
                <a:solidFill>
                  <a:srgbClr val="000000"/>
                </a:solidFill>
                <a:effectLst/>
              </a:rPr>
              <a:t>based flame shape method and allows multiple flame elements to be used to model the shape more </a:t>
            </a:r>
          </a:p>
          <a:p>
            <a:pPr marL="0" indent="0">
              <a:buNone/>
            </a:pPr>
            <a:r>
              <a:rPr lang="en-US" dirty="0">
                <a:solidFill>
                  <a:srgbClr val="000000"/>
                </a:solidFill>
                <a:effectLst/>
              </a:rPr>
              <a:t>accurately even though a single, </a:t>
            </a:r>
            <a:r>
              <a:rPr lang="en-US" dirty="0" err="1">
                <a:solidFill>
                  <a:srgbClr val="000000"/>
                </a:solidFill>
                <a:effectLst/>
              </a:rPr>
              <a:t>centre</a:t>
            </a:r>
            <a:r>
              <a:rPr lang="en-US" dirty="0">
                <a:solidFill>
                  <a:srgbClr val="000000"/>
                </a:solidFill>
                <a:effectLst/>
              </a:rPr>
              <a:t> point will be used as the source. The Strict API method uses </a:t>
            </a:r>
          </a:p>
          <a:p>
            <a:pPr marL="0" indent="0">
              <a:buNone/>
            </a:pPr>
            <a:r>
              <a:rPr lang="en-US" dirty="0">
                <a:solidFill>
                  <a:srgbClr val="000000"/>
                </a:solidFill>
                <a:effectLst/>
              </a:rPr>
              <a:t>the graphical method presented in API 521 through a curve fit to the data presented there. The API </a:t>
            </a:r>
          </a:p>
          <a:p>
            <a:pPr marL="0" indent="0">
              <a:buNone/>
            </a:pPr>
            <a:r>
              <a:rPr lang="en-US" dirty="0">
                <a:solidFill>
                  <a:srgbClr val="000000"/>
                </a:solidFill>
                <a:effectLst/>
              </a:rPr>
              <a:t>method in DOS versions of Flaresim and Flaresim for Windows versions prior to version 2.0 was the </a:t>
            </a:r>
          </a:p>
          <a:p>
            <a:pPr marL="0" indent="0">
              <a:buNone/>
            </a:pPr>
            <a:r>
              <a:rPr lang="en-US" dirty="0">
                <a:solidFill>
                  <a:srgbClr val="000000"/>
                </a:solidFill>
                <a:effectLst/>
              </a:rPr>
              <a:t>Flaresim API method. Either API method may be generally applied to most flare systems.</a:t>
            </a:r>
          </a:p>
          <a:p>
            <a:pPr>
              <a:buFont typeface="Wingdings" panose="05000000000000000000" pitchFamily="2" charset="2"/>
              <a:buChar char="ü"/>
            </a:pPr>
            <a:r>
              <a:rPr lang="en-US" dirty="0">
                <a:solidFill>
                  <a:srgbClr val="000000"/>
                </a:solidFill>
                <a:effectLst/>
              </a:rPr>
              <a:t>The </a:t>
            </a:r>
            <a:r>
              <a:rPr lang="en-US" dirty="0">
                <a:effectLst/>
                <a:hlinkClick r:id="rId3" action="ppaction://hlinkfile">
                  <a:extLst>
                    <a:ext uri="{A12FA001-AC4F-418D-AE19-62706E023703}">
                      <ahyp:hlinkClr xmlns:ahyp="http://schemas.microsoft.com/office/drawing/2018/hyperlinkcolor" val="tx"/>
                    </a:ext>
                  </a:extLst>
                </a:hlinkClick>
              </a:rPr>
              <a:t>Point source</a:t>
            </a:r>
            <a:r>
              <a:rPr lang="en-US" dirty="0">
                <a:effectLst/>
              </a:rPr>
              <a:t> </a:t>
            </a:r>
            <a:r>
              <a:rPr lang="en-US" dirty="0">
                <a:solidFill>
                  <a:srgbClr val="000000"/>
                </a:solidFill>
                <a:effectLst/>
              </a:rPr>
              <a:t>method is a multiple point extension of the API method in which the flame is </a:t>
            </a:r>
          </a:p>
          <a:p>
            <a:pPr marL="0" indent="0">
              <a:buNone/>
            </a:pPr>
            <a:r>
              <a:rPr lang="en-US" dirty="0">
                <a:solidFill>
                  <a:srgbClr val="000000"/>
                </a:solidFill>
                <a:effectLst/>
              </a:rPr>
              <a:t>assumed to be completely transparent such that radiation from one point does not either interfere </a:t>
            </a:r>
          </a:p>
          <a:p>
            <a:pPr marL="0" indent="0">
              <a:buNone/>
            </a:pPr>
            <a:r>
              <a:rPr lang="en-US" dirty="0">
                <a:solidFill>
                  <a:srgbClr val="000000"/>
                </a:solidFill>
                <a:effectLst/>
              </a:rPr>
              <a:t>with or occlude another. The flame is divided into a series of smaller point source elements whose </a:t>
            </a:r>
          </a:p>
          <a:p>
            <a:pPr marL="0" indent="0">
              <a:buNone/>
            </a:pPr>
            <a:r>
              <a:rPr lang="en-US" dirty="0">
                <a:solidFill>
                  <a:srgbClr val="000000"/>
                </a:solidFill>
                <a:effectLst/>
              </a:rPr>
              <a:t>contributions are summed to derive the total radiation from the flame. In practice this method generally </a:t>
            </a:r>
          </a:p>
          <a:p>
            <a:pPr marL="0" indent="0">
              <a:buNone/>
            </a:pPr>
            <a:r>
              <a:rPr lang="en-US" dirty="0">
                <a:solidFill>
                  <a:srgbClr val="000000"/>
                </a:solidFill>
                <a:effectLst/>
              </a:rPr>
              <a:t>gives more realistic and less conservative values than the API method. It does however tend to over predict </a:t>
            </a:r>
          </a:p>
          <a:p>
            <a:pPr marL="0" indent="0">
              <a:buNone/>
            </a:pPr>
            <a:r>
              <a:rPr lang="en-US" dirty="0">
                <a:solidFill>
                  <a:srgbClr val="000000"/>
                </a:solidFill>
                <a:effectLst/>
              </a:rPr>
              <a:t>thermal radiation in the near field.</a:t>
            </a:r>
          </a:p>
          <a:p>
            <a:pPr marL="0" indent="0">
              <a:buNone/>
            </a:pPr>
            <a:endParaRPr lang="en-US" dirty="0"/>
          </a:p>
        </p:txBody>
      </p:sp>
    </p:spTree>
    <p:extLst>
      <p:ext uri="{BB962C8B-B14F-4D97-AF65-F5344CB8AC3E}">
        <p14:creationId xmlns:p14="http://schemas.microsoft.com/office/powerpoint/2010/main" val="2516004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15436-6E22-60D1-D204-6796B52EF5C5}"/>
              </a:ext>
            </a:extLst>
          </p:cNvPr>
          <p:cNvSpPr>
            <a:spLocks noGrp="1"/>
          </p:cNvSpPr>
          <p:nvPr>
            <p:ph idx="1"/>
          </p:nvPr>
        </p:nvSpPr>
        <p:spPr>
          <a:xfrm>
            <a:off x="0" y="0"/>
            <a:ext cx="11283518" cy="6858000"/>
          </a:xfrm>
        </p:spPr>
        <p:txBody>
          <a:bodyPr>
            <a:normAutofit/>
          </a:bodyPr>
          <a:lstStyle/>
          <a:p>
            <a:pPr>
              <a:buFont typeface="Wingdings" panose="05000000000000000000" pitchFamily="2" charset="2"/>
              <a:buChar char="ü"/>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The </a:t>
            </a:r>
            <a:r>
              <a:rPr lang="en-US" dirty="0">
                <a:effectLst/>
                <a:hlinkClick r:id="rId2" action="ppaction://hlinkfile">
                  <a:extLst>
                    <a:ext uri="{A12FA001-AC4F-418D-AE19-62706E023703}">
                      <ahyp:hlinkClr xmlns:ahyp="http://schemas.microsoft.com/office/drawing/2018/hyperlinkcolor" val="tx"/>
                    </a:ext>
                  </a:extLst>
                </a:hlinkClick>
              </a:rPr>
              <a:t>Diffuse source</a:t>
            </a:r>
            <a:r>
              <a:rPr lang="en-US" dirty="0">
                <a:effectLst/>
              </a:rPr>
              <a:t> </a:t>
            </a:r>
            <a:r>
              <a:rPr lang="en-US" dirty="0">
                <a:solidFill>
                  <a:srgbClr val="000000"/>
                </a:solidFill>
                <a:effectLst/>
              </a:rPr>
              <a:t>method assumes that the flame is completely opaque such that radiation is </a:t>
            </a:r>
          </a:p>
          <a:p>
            <a:pPr marL="0" indent="0">
              <a:buNone/>
            </a:pPr>
            <a:r>
              <a:rPr lang="en-US" dirty="0">
                <a:solidFill>
                  <a:srgbClr val="000000"/>
                </a:solidFill>
                <a:effectLst/>
              </a:rPr>
              <a:t>emitted entirely from the surface of the flame envelope. This method tends to under predict the </a:t>
            </a:r>
          </a:p>
          <a:p>
            <a:pPr marL="0" indent="0">
              <a:buNone/>
            </a:pPr>
            <a:r>
              <a:rPr lang="en-US" dirty="0">
                <a:solidFill>
                  <a:srgbClr val="000000"/>
                </a:solidFill>
                <a:effectLst/>
              </a:rPr>
              <a:t>thermal radiation in the near field.</a:t>
            </a:r>
          </a:p>
          <a:p>
            <a:pPr marL="0" indent="0">
              <a:buNone/>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The </a:t>
            </a:r>
            <a:r>
              <a:rPr lang="en-US" dirty="0">
                <a:effectLst/>
                <a:hlinkClick r:id="rId3" action="ppaction://hlinkfile">
                  <a:extLst>
                    <a:ext uri="{A12FA001-AC4F-418D-AE19-62706E023703}">
                      <ahyp:hlinkClr xmlns:ahyp="http://schemas.microsoft.com/office/drawing/2018/hyperlinkcolor" val="tx"/>
                    </a:ext>
                  </a:extLst>
                </a:hlinkClick>
              </a:rPr>
              <a:t>Mixed source</a:t>
            </a:r>
            <a:r>
              <a:rPr lang="en-US" dirty="0">
                <a:effectLst/>
              </a:rPr>
              <a:t> </a:t>
            </a:r>
            <a:r>
              <a:rPr lang="en-US" dirty="0">
                <a:solidFill>
                  <a:srgbClr val="000000"/>
                </a:solidFill>
                <a:effectLst/>
              </a:rPr>
              <a:t>method is an empirical combination of both the Point and Diffuse source methods. </a:t>
            </a:r>
          </a:p>
          <a:p>
            <a:pPr marL="0" indent="0">
              <a:buNone/>
            </a:pPr>
            <a:r>
              <a:rPr lang="en-US" dirty="0">
                <a:solidFill>
                  <a:srgbClr val="000000"/>
                </a:solidFill>
                <a:effectLst/>
              </a:rPr>
              <a:t>This has been found to give more realistic results in both the near and far fields.</a:t>
            </a:r>
          </a:p>
          <a:p>
            <a:pPr marL="0" indent="0">
              <a:buNone/>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The</a:t>
            </a:r>
            <a:r>
              <a:rPr lang="en-US" dirty="0">
                <a:effectLst/>
              </a:rPr>
              <a:t> </a:t>
            </a:r>
            <a:r>
              <a:rPr lang="en-US" dirty="0">
                <a:effectLst/>
                <a:hlinkClick r:id="rId4" action="ppaction://hlinkfile">
                  <a:extLst>
                    <a:ext uri="{A12FA001-AC4F-418D-AE19-62706E023703}">
                      <ahyp:hlinkClr xmlns:ahyp="http://schemas.microsoft.com/office/drawing/2018/hyperlinkcolor" val="tx"/>
                    </a:ext>
                  </a:extLst>
                </a:hlinkClick>
              </a:rPr>
              <a:t>Brzustowski method</a:t>
            </a:r>
            <a:r>
              <a:rPr lang="en-US" dirty="0">
                <a:effectLst/>
              </a:rPr>
              <a:t> </a:t>
            </a:r>
            <a:r>
              <a:rPr lang="en-US" dirty="0">
                <a:solidFill>
                  <a:srgbClr val="000000"/>
                </a:solidFill>
                <a:effectLst/>
              </a:rPr>
              <a:t>is a single point method in which the flame center is determined from jet </a:t>
            </a:r>
          </a:p>
          <a:p>
            <a:pPr marL="0" indent="0">
              <a:buNone/>
            </a:pPr>
            <a:r>
              <a:rPr lang="en-US" dirty="0">
                <a:solidFill>
                  <a:srgbClr val="000000"/>
                </a:solidFill>
                <a:effectLst/>
              </a:rPr>
              <a:t>dispersion theory. The method as described in API RP-521 is subject to a number of limitations in its </a:t>
            </a:r>
          </a:p>
          <a:p>
            <a:pPr marL="0" indent="0">
              <a:buNone/>
            </a:pPr>
            <a:r>
              <a:rPr lang="en-US" dirty="0">
                <a:solidFill>
                  <a:srgbClr val="000000"/>
                </a:solidFill>
                <a:effectLst/>
              </a:rPr>
              <a:t>implementation in Flaresim:-</a:t>
            </a:r>
          </a:p>
          <a:p>
            <a:r>
              <a:rPr lang="en-US" dirty="0">
                <a:solidFill>
                  <a:srgbClr val="000000"/>
                </a:solidFill>
                <a:effectLst/>
              </a:rPr>
              <a:t>Only vertical tips may be modelled.</a:t>
            </a:r>
          </a:p>
          <a:p>
            <a:r>
              <a:rPr lang="en-US" dirty="0">
                <a:solidFill>
                  <a:srgbClr val="000000"/>
                </a:solidFill>
                <a:effectLst/>
              </a:rPr>
              <a:t>Air assisted flares may not be modelled.</a:t>
            </a:r>
          </a:p>
          <a:p>
            <a:r>
              <a:rPr lang="en-US" dirty="0">
                <a:solidFill>
                  <a:srgbClr val="000000"/>
                </a:solidFill>
                <a:effectLst/>
              </a:rPr>
              <a:t>Liquid burners may not be modelled.</a:t>
            </a:r>
          </a:p>
          <a:p>
            <a:pPr marL="0" indent="0">
              <a:buNone/>
            </a:pPr>
            <a:endParaRPr lang="en-US" dirty="0"/>
          </a:p>
        </p:txBody>
      </p:sp>
    </p:spTree>
    <p:extLst>
      <p:ext uri="{BB962C8B-B14F-4D97-AF65-F5344CB8AC3E}">
        <p14:creationId xmlns:p14="http://schemas.microsoft.com/office/powerpoint/2010/main" val="92806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49EABC-ADBE-0EE4-EA25-86BA68CA1D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6668" y="173114"/>
            <a:ext cx="8864081" cy="6511771"/>
          </a:xfrm>
        </p:spPr>
      </p:pic>
    </p:spTree>
    <p:extLst>
      <p:ext uri="{BB962C8B-B14F-4D97-AF65-F5344CB8AC3E}">
        <p14:creationId xmlns:p14="http://schemas.microsoft.com/office/powerpoint/2010/main" val="27821111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A6DB5-EB6E-A692-EBAA-E77AE55A22FC}"/>
              </a:ext>
            </a:extLst>
          </p:cNvPr>
          <p:cNvSpPr>
            <a:spLocks noGrp="1"/>
          </p:cNvSpPr>
          <p:nvPr>
            <p:ph idx="1"/>
          </p:nvPr>
        </p:nvSpPr>
        <p:spPr>
          <a:xfrm>
            <a:off x="1" y="0"/>
            <a:ext cx="11310150" cy="6858000"/>
          </a:xfrm>
        </p:spPr>
        <p:txBody>
          <a:bodyPr/>
          <a:lstStyle/>
          <a:p>
            <a:pPr>
              <a:buFont typeface="Wingdings" panose="05000000000000000000" pitchFamily="2" charset="2"/>
              <a:buChar char="ü"/>
            </a:pPr>
            <a:r>
              <a:rPr lang="en-US" dirty="0">
                <a:solidFill>
                  <a:srgbClr val="000000"/>
                </a:solidFill>
                <a:effectLst/>
              </a:rPr>
              <a:t>The </a:t>
            </a:r>
            <a:r>
              <a:rPr lang="en-US" dirty="0" err="1">
                <a:effectLst/>
                <a:hlinkClick r:id="rId2" action="ppaction://hlinkfile">
                  <a:extLst>
                    <a:ext uri="{A12FA001-AC4F-418D-AE19-62706E023703}">
                      <ahyp:hlinkClr xmlns:ahyp="http://schemas.microsoft.com/office/drawing/2018/hyperlinkcolor" val="tx"/>
                    </a:ext>
                  </a:extLst>
                </a:hlinkClick>
              </a:rPr>
              <a:t>M.Point</a:t>
            </a:r>
            <a:r>
              <a:rPr lang="en-US" dirty="0">
                <a:effectLst/>
                <a:hlinkClick r:id="rId2" action="ppaction://hlinkfile">
                  <a:extLst>
                    <a:ext uri="{A12FA001-AC4F-418D-AE19-62706E023703}">
                      <ahyp:hlinkClr xmlns:ahyp="http://schemas.microsoft.com/office/drawing/2018/hyperlinkcolor" val="tx"/>
                    </a:ext>
                  </a:extLst>
                </a:hlinkClick>
              </a:rPr>
              <a:t> </a:t>
            </a:r>
            <a:r>
              <a:rPr lang="en-US" dirty="0" err="1">
                <a:effectLst/>
                <a:hlinkClick r:id="rId2" action="ppaction://hlinkfile">
                  <a:extLst>
                    <a:ext uri="{A12FA001-AC4F-418D-AE19-62706E023703}">
                      <ahyp:hlinkClr xmlns:ahyp="http://schemas.microsoft.com/office/drawing/2018/hyperlinkcolor" val="tx"/>
                    </a:ext>
                  </a:extLst>
                </a:hlinkClick>
              </a:rPr>
              <a:t>Brz</a:t>
            </a:r>
            <a:r>
              <a:rPr lang="en-US" dirty="0">
                <a:effectLst/>
                <a:hlinkClick r:id="rId2" action="ppaction://hlinkfile">
                  <a:extLst>
                    <a:ext uri="{A12FA001-AC4F-418D-AE19-62706E023703}">
                      <ahyp:hlinkClr xmlns:ahyp="http://schemas.microsoft.com/office/drawing/2018/hyperlinkcolor" val="tx"/>
                    </a:ext>
                  </a:extLst>
                </a:hlinkClick>
              </a:rPr>
              <a:t> method</a:t>
            </a:r>
            <a:r>
              <a:rPr lang="en-US" dirty="0">
                <a:effectLst/>
              </a:rPr>
              <a:t> </a:t>
            </a:r>
            <a:r>
              <a:rPr lang="en-US" dirty="0">
                <a:solidFill>
                  <a:srgbClr val="000000"/>
                </a:solidFill>
                <a:effectLst/>
              </a:rPr>
              <a:t>is a Flaresim extension to the standard Brzustowski method to allow the </a:t>
            </a:r>
          </a:p>
          <a:p>
            <a:pPr marL="0" indent="0">
              <a:buNone/>
            </a:pPr>
            <a:r>
              <a:rPr lang="en-US" dirty="0">
                <a:solidFill>
                  <a:srgbClr val="000000"/>
                </a:solidFill>
                <a:effectLst/>
              </a:rPr>
              <a:t>number of flame elements and the element position to be specified by the user. In versions of Flaresim </a:t>
            </a:r>
          </a:p>
          <a:p>
            <a:pPr marL="0" indent="0">
              <a:buNone/>
            </a:pPr>
            <a:r>
              <a:rPr lang="en-US" dirty="0">
                <a:solidFill>
                  <a:srgbClr val="000000"/>
                </a:solidFill>
                <a:effectLst/>
              </a:rPr>
              <a:t>prior to 1.2 these options could be set for the Brzustowski method. In Flaresim 1.2 the Brzustowski </a:t>
            </a:r>
          </a:p>
          <a:p>
            <a:pPr marL="0" indent="0">
              <a:buNone/>
            </a:pPr>
            <a:r>
              <a:rPr lang="en-US" dirty="0">
                <a:solidFill>
                  <a:srgbClr val="000000"/>
                </a:solidFill>
                <a:effectLst/>
              </a:rPr>
              <a:t>method is forced to be a single flame element with fixed element position. Old cases that specify the </a:t>
            </a:r>
          </a:p>
          <a:p>
            <a:pPr marL="0" indent="0">
              <a:buNone/>
            </a:pPr>
            <a:r>
              <a:rPr lang="en-US" dirty="0">
                <a:solidFill>
                  <a:srgbClr val="000000"/>
                </a:solidFill>
                <a:effectLst/>
              </a:rPr>
              <a:t>Brzustowski method will be updated automatically to </a:t>
            </a:r>
            <a:r>
              <a:rPr lang="en-US" dirty="0" err="1">
                <a:solidFill>
                  <a:srgbClr val="000000"/>
                </a:solidFill>
                <a:effectLst/>
              </a:rPr>
              <a:t>M.Point</a:t>
            </a:r>
            <a:r>
              <a:rPr lang="en-US" dirty="0">
                <a:solidFill>
                  <a:srgbClr val="000000"/>
                </a:solidFill>
                <a:effectLst/>
              </a:rPr>
              <a:t> </a:t>
            </a:r>
            <a:r>
              <a:rPr lang="en-US" dirty="0" err="1">
                <a:solidFill>
                  <a:srgbClr val="000000"/>
                </a:solidFill>
                <a:effectLst/>
              </a:rPr>
              <a:t>Brz</a:t>
            </a:r>
            <a:r>
              <a:rPr lang="en-US" dirty="0">
                <a:solidFill>
                  <a:srgbClr val="000000"/>
                </a:solidFill>
                <a:effectLst/>
              </a:rPr>
              <a:t> if they have more than one flame </a:t>
            </a:r>
          </a:p>
          <a:p>
            <a:pPr marL="0" indent="0">
              <a:buNone/>
            </a:pPr>
            <a:r>
              <a:rPr lang="en-US" dirty="0">
                <a:solidFill>
                  <a:srgbClr val="000000"/>
                </a:solidFill>
                <a:effectLst/>
              </a:rPr>
              <a:t>element or the element position is not 50%.</a:t>
            </a:r>
          </a:p>
          <a:p>
            <a:pPr marL="0" indent="0">
              <a:buNone/>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The Chamberlain method, also known in the industry as the Shell Thornton method is based on a </a:t>
            </a:r>
          </a:p>
          <a:p>
            <a:pPr marL="0" indent="0">
              <a:buNone/>
            </a:pPr>
            <a:r>
              <a:rPr lang="en-US" dirty="0">
                <a:solidFill>
                  <a:srgbClr val="000000"/>
                </a:solidFill>
                <a:effectLst/>
              </a:rPr>
              <a:t>modelling the flame as a conical frustum radiating from its surface with a uniform emissive power. </a:t>
            </a:r>
          </a:p>
          <a:p>
            <a:pPr marL="0" indent="0">
              <a:buNone/>
            </a:pPr>
            <a:r>
              <a:rPr lang="en-US" dirty="0">
                <a:solidFill>
                  <a:srgbClr val="000000"/>
                </a:solidFill>
                <a:effectLst/>
              </a:rPr>
              <a:t>The method was developed to provide more accurate predictions of flame shape and radiation in the </a:t>
            </a:r>
          </a:p>
          <a:p>
            <a:pPr marL="0" indent="0">
              <a:buNone/>
            </a:pPr>
            <a:r>
              <a:rPr lang="en-US" dirty="0">
                <a:solidFill>
                  <a:srgbClr val="000000"/>
                </a:solidFill>
                <a:effectLst/>
              </a:rPr>
              <a:t>near field.</a:t>
            </a:r>
          </a:p>
          <a:p>
            <a:pPr marL="0" indent="0">
              <a:buNone/>
            </a:pPr>
            <a:endParaRPr lang="en-US"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10321898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A529B4-2CD6-F995-DADE-7C60210AC953}"/>
              </a:ext>
            </a:extLst>
          </p:cNvPr>
          <p:cNvSpPr>
            <a:spLocks noGrp="1"/>
          </p:cNvSpPr>
          <p:nvPr>
            <p:ph idx="1"/>
          </p:nvPr>
        </p:nvSpPr>
        <p:spPr>
          <a:xfrm>
            <a:off x="1" y="0"/>
            <a:ext cx="11310150" cy="6858000"/>
          </a:xfrm>
        </p:spPr>
        <p:txBody>
          <a:bodyPr/>
          <a:lstStyle/>
          <a:p>
            <a:pPr marL="0" indent="0" algn="ctr">
              <a:buNone/>
            </a:pPr>
            <a:r>
              <a:rPr lang="en-US" dirty="0">
                <a:solidFill>
                  <a:srgbClr val="000000"/>
                </a:solidFill>
                <a:effectLst/>
              </a:rPr>
              <a:t>Number of flame element</a:t>
            </a:r>
          </a:p>
          <a:p>
            <a:pPr marL="0" indent="0">
              <a:buNone/>
            </a:pPr>
            <a:r>
              <a:rPr lang="en-US" dirty="0">
                <a:solidFill>
                  <a:srgbClr val="000000"/>
                </a:solidFill>
                <a:effectLst/>
              </a:rPr>
              <a:t>The number of elements that the flame is divided into for calculation of flame shape and the sources for </a:t>
            </a:r>
          </a:p>
          <a:p>
            <a:pPr marL="0" indent="0">
              <a:buNone/>
            </a:pPr>
            <a:r>
              <a:rPr lang="en-US" dirty="0">
                <a:solidFill>
                  <a:srgbClr val="000000"/>
                </a:solidFill>
                <a:effectLst/>
              </a:rPr>
              <a:t>the Point, Diffuse and Mixed methods. Larger values will generally give more realistic values for the </a:t>
            </a:r>
          </a:p>
          <a:p>
            <a:pPr marL="0" indent="0">
              <a:buNone/>
            </a:pPr>
            <a:r>
              <a:rPr lang="en-US" dirty="0">
                <a:solidFill>
                  <a:srgbClr val="000000"/>
                </a:solidFill>
                <a:effectLst/>
              </a:rPr>
              <a:t>thermal radiation at the expense of calculation time.</a:t>
            </a:r>
          </a:p>
          <a:p>
            <a:pPr marL="0" indent="0">
              <a:buNone/>
            </a:pPr>
            <a:r>
              <a:rPr lang="en-US" dirty="0">
                <a:solidFill>
                  <a:srgbClr val="0070C0"/>
                </a:solidFill>
              </a:rPr>
              <a:t>1 Element is set for this case.</a:t>
            </a:r>
          </a:p>
          <a:p>
            <a:pPr marL="0" indent="0" algn="ctr">
              <a:buNone/>
            </a:pPr>
            <a:r>
              <a:rPr lang="en-US" dirty="0">
                <a:solidFill>
                  <a:srgbClr val="000000"/>
                </a:solidFill>
                <a:effectLst/>
              </a:rPr>
              <a:t>Element Position </a:t>
            </a:r>
          </a:p>
          <a:p>
            <a:pPr marL="0" indent="0">
              <a:buNone/>
            </a:pPr>
            <a:r>
              <a:rPr lang="en-US" dirty="0">
                <a:solidFill>
                  <a:srgbClr val="000000"/>
                </a:solidFill>
                <a:effectLst/>
              </a:rPr>
              <a:t>The element position indicates the source point within a flame element that is used for calculations. </a:t>
            </a:r>
          </a:p>
          <a:p>
            <a:pPr marL="0" indent="0">
              <a:buNone/>
            </a:pPr>
            <a:r>
              <a:rPr lang="en-US" dirty="0">
                <a:solidFill>
                  <a:srgbClr val="000000"/>
                </a:solidFill>
                <a:effectLst/>
              </a:rPr>
              <a:t>Typically this is 50% i.e. the middle of the flame element is taken to be the point source. 0% indicates </a:t>
            </a:r>
          </a:p>
          <a:p>
            <a:pPr marL="0" indent="0">
              <a:buNone/>
            </a:pPr>
            <a:r>
              <a:rPr lang="en-US" dirty="0">
                <a:solidFill>
                  <a:srgbClr val="000000"/>
                </a:solidFill>
                <a:effectLst/>
              </a:rPr>
              <a:t>the source is the start of the element, 100% is the end.</a:t>
            </a:r>
          </a:p>
          <a:p>
            <a:pPr marL="0" indent="0">
              <a:buNone/>
            </a:pPr>
            <a:r>
              <a:rPr lang="en-US" dirty="0">
                <a:solidFill>
                  <a:srgbClr val="0070C0"/>
                </a:solidFill>
              </a:rPr>
              <a:t>50% is set in this project.</a:t>
            </a:r>
            <a:endParaRPr lang="en-US" dirty="0">
              <a:solidFill>
                <a:srgbClr val="0070C0"/>
              </a:solidFill>
              <a:effectLst/>
            </a:endParaRPr>
          </a:p>
          <a:p>
            <a:pPr marL="0" indent="0" algn="ctr">
              <a:buNone/>
            </a:pPr>
            <a:r>
              <a:rPr lang="en-US" dirty="0">
                <a:solidFill>
                  <a:srgbClr val="000000"/>
                </a:solidFill>
                <a:effectLst/>
              </a:rPr>
              <a:t>Noise Method</a:t>
            </a:r>
          </a:p>
          <a:p>
            <a:pPr marL="0" indent="0">
              <a:buNone/>
            </a:pPr>
            <a:r>
              <a:rPr lang="en-US" dirty="0">
                <a:solidFill>
                  <a:srgbClr val="000000"/>
                </a:solidFill>
                <a:effectLst/>
              </a:rPr>
              <a:t>Selects the method to be used for the </a:t>
            </a:r>
            <a:r>
              <a:rPr lang="en-US" dirty="0">
                <a:effectLst/>
                <a:hlinkClick r:id="rId2" action="ppaction://hlinkfile">
                  <a:extLst>
                    <a:ext uri="{A12FA001-AC4F-418D-AE19-62706E023703}">
                      <ahyp:hlinkClr xmlns:ahyp="http://schemas.microsoft.com/office/drawing/2018/hyperlinkcolor" val="tx"/>
                    </a:ext>
                  </a:extLst>
                </a:hlinkClick>
              </a:rPr>
              <a:t>noise calculations</a:t>
            </a:r>
            <a:r>
              <a:rPr lang="en-US" dirty="0">
                <a:solidFill>
                  <a:srgbClr val="000000"/>
                </a:solidFill>
                <a:effectLst/>
              </a:rPr>
              <a:t>. The API method taken from RP521 is a simple </a:t>
            </a:r>
          </a:p>
          <a:p>
            <a:pPr marL="0" indent="0">
              <a:buNone/>
            </a:pPr>
            <a:r>
              <a:rPr lang="en-US" dirty="0">
                <a:solidFill>
                  <a:srgbClr val="000000"/>
                </a:solidFill>
                <a:effectLst/>
              </a:rPr>
              <a:t>single value method and considers jet noise only. The Spectrum method uses multiple frequency values </a:t>
            </a:r>
          </a:p>
          <a:p>
            <a:pPr marL="0" indent="0">
              <a:buNone/>
            </a:pPr>
            <a:r>
              <a:rPr lang="en-US" dirty="0">
                <a:solidFill>
                  <a:srgbClr val="000000"/>
                </a:solidFill>
                <a:effectLst/>
              </a:rPr>
              <a:t>and includes combustion noise. Generally the Spectrum method is recommended.</a:t>
            </a:r>
          </a:p>
          <a:p>
            <a:pPr marL="0" indent="0">
              <a:buNone/>
            </a:pPr>
            <a:r>
              <a:rPr lang="en-US" dirty="0">
                <a:solidFill>
                  <a:srgbClr val="0070C0"/>
                </a:solidFill>
              </a:rPr>
              <a:t>Spectrum is selected.</a:t>
            </a:r>
          </a:p>
        </p:txBody>
      </p:sp>
    </p:spTree>
    <p:extLst>
      <p:ext uri="{BB962C8B-B14F-4D97-AF65-F5344CB8AC3E}">
        <p14:creationId xmlns:p14="http://schemas.microsoft.com/office/powerpoint/2010/main" val="42729043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961425-08BF-DE35-5AC3-45C246E2FC03}"/>
              </a:ext>
            </a:extLst>
          </p:cNvPr>
          <p:cNvSpPr>
            <a:spLocks noGrp="1"/>
          </p:cNvSpPr>
          <p:nvPr>
            <p:ph idx="1"/>
          </p:nvPr>
        </p:nvSpPr>
        <p:spPr>
          <a:xfrm>
            <a:off x="0" y="0"/>
            <a:ext cx="11292396" cy="6858000"/>
          </a:xfrm>
        </p:spPr>
        <p:txBody>
          <a:bodyPr>
            <a:normAutofit fontScale="92500" lnSpcReduction="20000"/>
          </a:bodyPr>
          <a:lstStyle/>
          <a:p>
            <a:pPr marL="0" indent="0" algn="ctr">
              <a:buNone/>
            </a:pPr>
            <a:endParaRPr lang="en-US" dirty="0">
              <a:solidFill>
                <a:srgbClr val="000000"/>
              </a:solidFill>
              <a:effectLst/>
            </a:endParaRPr>
          </a:p>
          <a:p>
            <a:pPr marL="0" indent="0" algn="ctr">
              <a:buNone/>
            </a:pPr>
            <a:r>
              <a:rPr lang="en-US" dirty="0">
                <a:solidFill>
                  <a:srgbClr val="000000"/>
                </a:solidFill>
                <a:effectLst/>
              </a:rPr>
              <a:t>Windchill</a:t>
            </a:r>
          </a:p>
          <a:p>
            <a:pPr marL="0" indent="0" algn="ctr">
              <a:buNone/>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When set an empirical </a:t>
            </a:r>
            <a:r>
              <a:rPr lang="en-US" dirty="0">
                <a:solidFill>
                  <a:srgbClr val="000000"/>
                </a:solidFill>
                <a:effectLst/>
                <a:hlinkClick r:id="rId2" action="ppaction://hlinkfile"/>
              </a:rPr>
              <a:t>Windchill correlation</a:t>
            </a:r>
            <a:r>
              <a:rPr lang="en-US" dirty="0">
                <a:solidFill>
                  <a:srgbClr val="000000"/>
                </a:solidFill>
                <a:effectLst/>
              </a:rPr>
              <a:t> is used to correct the incident thermal radiation at any </a:t>
            </a:r>
          </a:p>
          <a:p>
            <a:pPr marL="0" indent="0">
              <a:buNone/>
            </a:pPr>
            <a:r>
              <a:rPr lang="en-US" dirty="0">
                <a:solidFill>
                  <a:srgbClr val="000000"/>
                </a:solidFill>
                <a:effectLst/>
              </a:rPr>
              <a:t>receptor point by taking into account the heat losses due to passage of wind over the point. Use of this </a:t>
            </a:r>
          </a:p>
          <a:p>
            <a:pPr marL="0" indent="0">
              <a:buNone/>
            </a:pPr>
            <a:r>
              <a:rPr lang="en-US" dirty="0">
                <a:solidFill>
                  <a:srgbClr val="000000"/>
                </a:solidFill>
                <a:effectLst/>
              </a:rPr>
              <a:t>option will generally be a matter of individual judgement or your company standards.</a:t>
            </a:r>
          </a:p>
          <a:p>
            <a:pPr marL="0" indent="0">
              <a:buNone/>
            </a:pPr>
            <a:endParaRPr lang="en-US" dirty="0">
              <a:solidFill>
                <a:srgbClr val="000000"/>
              </a:solidFill>
              <a:effectLst/>
            </a:endParaRPr>
          </a:p>
          <a:p>
            <a:pPr>
              <a:buFont typeface="Wingdings" panose="05000000000000000000" pitchFamily="2" charset="2"/>
              <a:buChar char="ü"/>
            </a:pPr>
            <a:r>
              <a:rPr lang="en-US" dirty="0">
                <a:solidFill>
                  <a:srgbClr val="000000"/>
                </a:solidFill>
                <a:effectLst/>
              </a:rPr>
              <a:t>It is recommended that you do not use this option if you are interested in the surface temperature </a:t>
            </a:r>
          </a:p>
          <a:p>
            <a:pPr marL="0" indent="0">
              <a:buNone/>
            </a:pPr>
            <a:r>
              <a:rPr lang="en-US" dirty="0">
                <a:solidFill>
                  <a:srgbClr val="000000"/>
                </a:solidFill>
                <a:effectLst/>
              </a:rPr>
              <a:t>calculations. Note that effective of wind on convective heat transfer in the surface temperature </a:t>
            </a:r>
          </a:p>
          <a:p>
            <a:pPr marL="0" indent="0">
              <a:buNone/>
            </a:pPr>
            <a:r>
              <a:rPr lang="en-US" dirty="0">
                <a:solidFill>
                  <a:srgbClr val="000000"/>
                </a:solidFill>
                <a:effectLst/>
              </a:rPr>
              <a:t>calculations is independent of the setting of this option.</a:t>
            </a:r>
          </a:p>
          <a:p>
            <a:pPr marL="0" indent="0">
              <a:buNone/>
            </a:pPr>
            <a:endParaRPr lang="en-US" dirty="0">
              <a:solidFill>
                <a:srgbClr val="000000"/>
              </a:solidFill>
            </a:endParaRPr>
          </a:p>
          <a:p>
            <a:pPr marL="0" indent="0" algn="ctr">
              <a:buNone/>
            </a:pPr>
            <a:r>
              <a:rPr lang="en-US" dirty="0">
                <a:solidFill>
                  <a:srgbClr val="000000"/>
                </a:solidFill>
                <a:effectLst/>
              </a:rPr>
              <a:t>Atm. Noise Attenuation</a:t>
            </a:r>
          </a:p>
          <a:p>
            <a:pPr marL="0" indent="0" algn="ctr">
              <a:buNone/>
            </a:pPr>
            <a:endParaRPr lang="en-US" b="1" dirty="0">
              <a:solidFill>
                <a:srgbClr val="000000"/>
              </a:solidFill>
              <a:effectLst/>
            </a:endParaRPr>
          </a:p>
          <a:p>
            <a:pPr marL="0" indent="0">
              <a:buNone/>
            </a:pPr>
            <a:r>
              <a:rPr lang="en-US" dirty="0">
                <a:solidFill>
                  <a:srgbClr val="000000"/>
                </a:solidFill>
                <a:effectLst/>
              </a:rPr>
              <a:t>When set a correction will be applied to the noise calculations to allow for the attenuation in noise due to </a:t>
            </a:r>
          </a:p>
          <a:p>
            <a:pPr marL="0" indent="0">
              <a:buNone/>
            </a:pPr>
            <a:r>
              <a:rPr lang="en-US" dirty="0">
                <a:effectLst/>
                <a:hlinkClick r:id="rId3" action="ppaction://hlinkfile">
                  <a:extLst>
                    <a:ext uri="{A12FA001-AC4F-418D-AE19-62706E023703}">
                      <ahyp:hlinkClr xmlns:ahyp="http://schemas.microsoft.com/office/drawing/2018/hyperlinkcolor" val="tx"/>
                    </a:ext>
                  </a:extLst>
                </a:hlinkClick>
              </a:rPr>
              <a:t>atmospheric absorption</a:t>
            </a:r>
            <a:r>
              <a:rPr lang="en-US" dirty="0">
                <a:effectLst/>
              </a:rPr>
              <a:t>. This option should normally be set</a:t>
            </a:r>
          </a:p>
          <a:p>
            <a:pPr marL="0" indent="0">
              <a:buNone/>
            </a:pPr>
            <a:endParaRPr lang="en-US" dirty="0">
              <a:solidFill>
                <a:srgbClr val="000000"/>
              </a:solidFill>
              <a:effectLst/>
            </a:endParaRPr>
          </a:p>
          <a:p>
            <a:pPr marL="0" indent="0" algn="ctr">
              <a:buNone/>
            </a:pPr>
            <a:r>
              <a:rPr lang="en-US" dirty="0">
                <a:solidFill>
                  <a:srgbClr val="000000"/>
                </a:solidFill>
                <a:effectLst/>
              </a:rPr>
              <a:t> </a:t>
            </a:r>
            <a:br>
              <a:rPr lang="en-US" dirty="0">
                <a:solidFill>
                  <a:srgbClr val="000000"/>
                </a:solidFill>
                <a:effectLst/>
              </a:rPr>
            </a:br>
            <a:endParaRPr lang="en-US" dirty="0"/>
          </a:p>
        </p:txBody>
      </p:sp>
    </p:spTree>
    <p:extLst>
      <p:ext uri="{BB962C8B-B14F-4D97-AF65-F5344CB8AC3E}">
        <p14:creationId xmlns:p14="http://schemas.microsoft.com/office/powerpoint/2010/main" val="31507865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90EC9-C967-12E4-849E-4EDEDFEDF4E4}"/>
              </a:ext>
            </a:extLst>
          </p:cNvPr>
          <p:cNvSpPr>
            <a:spLocks noGrp="1"/>
          </p:cNvSpPr>
          <p:nvPr>
            <p:ph idx="1"/>
          </p:nvPr>
        </p:nvSpPr>
        <p:spPr>
          <a:xfrm>
            <a:off x="1" y="0"/>
            <a:ext cx="11310150" cy="6858000"/>
          </a:xfrm>
        </p:spPr>
        <p:txBody>
          <a:bodyPr/>
          <a:lstStyle/>
          <a:p>
            <a:pPr marL="0" indent="0" algn="ctr">
              <a:buNone/>
            </a:pPr>
            <a:r>
              <a:rPr lang="en-US" dirty="0">
                <a:solidFill>
                  <a:srgbClr val="000000"/>
                </a:solidFill>
                <a:effectLst/>
              </a:rPr>
              <a:t>Jet Dispersion</a:t>
            </a:r>
          </a:p>
          <a:p>
            <a:pPr marL="0" indent="0">
              <a:buNone/>
            </a:pPr>
            <a:r>
              <a:rPr lang="en-US" dirty="0">
                <a:solidFill>
                  <a:srgbClr val="000000"/>
                </a:solidFill>
                <a:effectLst/>
              </a:rPr>
              <a:t>Selecting this enables the jet dispersion calculations and will calculate concentrations of flare fluid at </a:t>
            </a:r>
          </a:p>
          <a:p>
            <a:pPr marL="0" indent="0">
              <a:buNone/>
            </a:pPr>
            <a:r>
              <a:rPr lang="en-US" dirty="0">
                <a:solidFill>
                  <a:srgbClr val="000000"/>
                </a:solidFill>
                <a:effectLst/>
              </a:rPr>
              <a:t>receptor points and for receptor grids under flame out conditions</a:t>
            </a:r>
          </a:p>
          <a:p>
            <a:pPr marL="0" indent="0" algn="ctr">
              <a:buNone/>
            </a:pPr>
            <a:endParaRPr lang="en-US" dirty="0">
              <a:solidFill>
                <a:srgbClr val="000000"/>
              </a:solidFill>
              <a:effectLst/>
            </a:endParaRPr>
          </a:p>
          <a:p>
            <a:pPr marL="0" indent="0" algn="ctr">
              <a:buNone/>
            </a:pPr>
            <a:r>
              <a:rPr lang="en-US" dirty="0">
                <a:solidFill>
                  <a:srgbClr val="000000"/>
                </a:solidFill>
                <a:effectLst/>
              </a:rPr>
              <a:t>Gaussian Dispersion</a:t>
            </a:r>
          </a:p>
          <a:p>
            <a:pPr marL="0" indent="0">
              <a:buNone/>
            </a:pPr>
            <a:r>
              <a:rPr lang="en-US" dirty="0">
                <a:solidFill>
                  <a:srgbClr val="000000"/>
                </a:solidFill>
                <a:effectLst/>
              </a:rPr>
              <a:t>Selecting this enables the calculations for all Gaussian Dispersion objects defined in the model</a:t>
            </a:r>
          </a:p>
          <a:p>
            <a:pPr marL="0" indent="0" algn="ctr">
              <a:buNone/>
            </a:pPr>
            <a:endParaRPr lang="en-US" dirty="0">
              <a:solidFill>
                <a:srgbClr val="000000"/>
              </a:solidFill>
              <a:effectLst/>
            </a:endParaRPr>
          </a:p>
          <a:p>
            <a:pPr marL="0" indent="0" algn="ctr">
              <a:buNone/>
            </a:pPr>
            <a:r>
              <a:rPr lang="en-US" dirty="0">
                <a:solidFill>
                  <a:srgbClr val="000000"/>
                </a:solidFill>
                <a:effectLst/>
              </a:rPr>
              <a:t>Run Dynamics </a:t>
            </a:r>
          </a:p>
          <a:p>
            <a:pPr marL="0" indent="0">
              <a:buNone/>
            </a:pPr>
            <a:r>
              <a:rPr lang="en-US" dirty="0">
                <a:solidFill>
                  <a:srgbClr val="000000"/>
                </a:solidFill>
                <a:effectLst/>
              </a:rPr>
              <a:t>Selecting this enables dynamics calculations to be run to evaluate the change in radiation and other </a:t>
            </a:r>
          </a:p>
          <a:p>
            <a:pPr marL="0" indent="0">
              <a:buNone/>
            </a:pPr>
            <a:r>
              <a:rPr lang="en-US" dirty="0">
                <a:solidFill>
                  <a:srgbClr val="000000"/>
                </a:solidFill>
                <a:effectLst/>
              </a:rPr>
              <a:t>results with time as the flare flow varies with time. The variation in flare flow with time must be </a:t>
            </a:r>
          </a:p>
          <a:p>
            <a:pPr marL="0" indent="0">
              <a:buNone/>
            </a:pPr>
            <a:r>
              <a:rPr lang="en-US" dirty="0">
                <a:solidFill>
                  <a:srgbClr val="000000"/>
                </a:solidFill>
                <a:effectLst/>
              </a:rPr>
              <a:t>defined on the Tip Dynamics View and the results variation with time can be viewed on the Receptor </a:t>
            </a:r>
          </a:p>
          <a:p>
            <a:pPr marL="0" indent="0" algn="ctr">
              <a:buNone/>
            </a:pPr>
            <a:endParaRPr lang="en-US" dirty="0">
              <a:solidFill>
                <a:srgbClr val="000000"/>
              </a:solidFill>
              <a:effectLst/>
            </a:endParaRPr>
          </a:p>
          <a:p>
            <a:pPr marL="0" indent="0" algn="ctr">
              <a:buNone/>
            </a:pPr>
            <a:r>
              <a:rPr lang="en-US" dirty="0">
                <a:solidFill>
                  <a:srgbClr val="000000"/>
                </a:solidFill>
                <a:effectLst/>
              </a:rPr>
              <a:t>Point Dynamics View</a:t>
            </a:r>
          </a:p>
          <a:p>
            <a:pPr marL="0" indent="0">
              <a:buNone/>
            </a:pPr>
            <a:r>
              <a:rPr lang="en-US" dirty="0">
                <a:solidFill>
                  <a:srgbClr val="000000"/>
                </a:solidFill>
                <a:effectLst/>
              </a:rPr>
              <a:t>The dynamics calculations are run in addition to the defined base case. Receptor Grid objects and </a:t>
            </a:r>
          </a:p>
          <a:p>
            <a:pPr marL="0" indent="0">
              <a:buNone/>
            </a:pPr>
            <a:r>
              <a:rPr lang="en-US" dirty="0">
                <a:solidFill>
                  <a:srgbClr val="000000"/>
                </a:solidFill>
                <a:effectLst/>
              </a:rPr>
              <a:t>Dispersion objects are not included int the dynamic calculations</a:t>
            </a:r>
            <a:endParaRPr lang="en-US" dirty="0"/>
          </a:p>
        </p:txBody>
      </p:sp>
    </p:spTree>
    <p:extLst>
      <p:ext uri="{BB962C8B-B14F-4D97-AF65-F5344CB8AC3E}">
        <p14:creationId xmlns:p14="http://schemas.microsoft.com/office/powerpoint/2010/main" val="36832108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3CA11-6DEE-1BA6-7037-3E0F419CE4BD}"/>
              </a:ext>
            </a:extLst>
          </p:cNvPr>
          <p:cNvSpPr>
            <a:spLocks noGrp="1"/>
          </p:cNvSpPr>
          <p:nvPr>
            <p:ph idx="1"/>
          </p:nvPr>
        </p:nvSpPr>
        <p:spPr>
          <a:xfrm>
            <a:off x="0" y="0"/>
            <a:ext cx="11301274" cy="6858000"/>
          </a:xfrm>
        </p:spPr>
        <p:txBody>
          <a:bodyPr>
            <a:normAutofit fontScale="92500" lnSpcReduction="20000"/>
          </a:bodyPr>
          <a:lstStyle/>
          <a:p>
            <a:pPr marL="0" indent="0" algn="ctr">
              <a:buNone/>
            </a:pPr>
            <a:r>
              <a:rPr lang="en-US" dirty="0">
                <a:solidFill>
                  <a:srgbClr val="000000"/>
                </a:solidFill>
                <a:effectLst/>
              </a:rPr>
              <a:t>Buoyancy</a:t>
            </a:r>
          </a:p>
          <a:p>
            <a:pPr marL="0" indent="0">
              <a:buNone/>
            </a:pPr>
            <a:r>
              <a:rPr lang="en-US" dirty="0">
                <a:solidFill>
                  <a:srgbClr val="000000"/>
                </a:solidFill>
                <a:effectLst/>
              </a:rPr>
              <a:t>For all methods except the Brzustowski and Chamberlain methods, the flame shape is calculated by </a:t>
            </a:r>
          </a:p>
          <a:p>
            <a:pPr marL="0" indent="0">
              <a:buNone/>
            </a:pPr>
            <a:r>
              <a:rPr lang="en-US" dirty="0">
                <a:solidFill>
                  <a:srgbClr val="000000"/>
                </a:solidFill>
                <a:effectLst/>
              </a:rPr>
              <a:t>resolving the velocity vectors in three dimensions. The main components are the tip exit velocity and </a:t>
            </a:r>
          </a:p>
          <a:p>
            <a:pPr marL="0" indent="0">
              <a:buNone/>
            </a:pPr>
            <a:r>
              <a:rPr lang="en-US" dirty="0">
                <a:solidFill>
                  <a:srgbClr val="000000"/>
                </a:solidFill>
                <a:effectLst/>
              </a:rPr>
              <a:t>the wind velocity. There is however an additional velocity component which is due to the density </a:t>
            </a:r>
          </a:p>
          <a:p>
            <a:pPr marL="0" indent="0">
              <a:buNone/>
            </a:pPr>
            <a:r>
              <a:rPr lang="en-US" dirty="0">
                <a:solidFill>
                  <a:srgbClr val="000000"/>
                </a:solidFill>
                <a:effectLst/>
              </a:rPr>
              <a:t>differences between the hot combustion gases and the surrounding air. This is referred to as the flame </a:t>
            </a:r>
          </a:p>
          <a:p>
            <a:pPr marL="0" indent="0">
              <a:buNone/>
            </a:pPr>
            <a:r>
              <a:rPr lang="en-US" dirty="0">
                <a:solidFill>
                  <a:srgbClr val="000000"/>
                </a:solidFill>
                <a:effectLst/>
              </a:rPr>
              <a:t>buoyancy term.</a:t>
            </a:r>
          </a:p>
          <a:p>
            <a:pPr marL="0" indent="0" algn="ctr">
              <a:buNone/>
            </a:pPr>
            <a:r>
              <a:rPr lang="en-US" dirty="0">
                <a:solidFill>
                  <a:srgbClr val="000000"/>
                </a:solidFill>
                <a:effectLst/>
              </a:rPr>
              <a:t>Buoyancy - Pipe </a:t>
            </a:r>
          </a:p>
          <a:p>
            <a:pPr marL="0" indent="0" algn="ctr">
              <a:buNone/>
            </a:pPr>
            <a:endParaRPr lang="en-US" dirty="0">
              <a:solidFill>
                <a:srgbClr val="000000"/>
              </a:solidFill>
            </a:endParaRPr>
          </a:p>
          <a:p>
            <a:pPr marL="0" indent="0">
              <a:buNone/>
            </a:pPr>
            <a:r>
              <a:rPr lang="en-US" dirty="0">
                <a:solidFill>
                  <a:srgbClr val="000000"/>
                </a:solidFill>
                <a:effectLst/>
              </a:rPr>
              <a:t>The flame buoyancy which should be used for Pipe flares. A value of 3.0 m/s is recommended unless </a:t>
            </a:r>
          </a:p>
          <a:p>
            <a:pPr marL="0" indent="0">
              <a:buNone/>
            </a:pPr>
            <a:r>
              <a:rPr lang="en-US" dirty="0">
                <a:solidFill>
                  <a:srgbClr val="000000"/>
                </a:solidFill>
                <a:effectLst/>
              </a:rPr>
              <a:t>specific vendor information suggests otherwise.</a:t>
            </a:r>
          </a:p>
          <a:p>
            <a:pPr marL="0" indent="0" algn="ctr">
              <a:buNone/>
            </a:pPr>
            <a:r>
              <a:rPr lang="en-US" dirty="0">
                <a:solidFill>
                  <a:srgbClr val="000000"/>
                </a:solidFill>
                <a:effectLst/>
              </a:rPr>
              <a:t>Buoyancy - Sonic </a:t>
            </a:r>
            <a:br>
              <a:rPr lang="en-US" dirty="0">
                <a:solidFill>
                  <a:srgbClr val="000000"/>
                </a:solidFill>
                <a:effectLst/>
              </a:rPr>
            </a:br>
            <a:endParaRPr lang="en-US" dirty="0">
              <a:solidFill>
                <a:srgbClr val="000000"/>
              </a:solidFill>
              <a:effectLst/>
            </a:endParaRPr>
          </a:p>
          <a:p>
            <a:pPr marL="0" indent="0">
              <a:buNone/>
            </a:pPr>
            <a:r>
              <a:rPr lang="en-US" dirty="0">
                <a:solidFill>
                  <a:srgbClr val="000000"/>
                </a:solidFill>
                <a:effectLst/>
              </a:rPr>
              <a:t>The flame buoyancy to be used for Sonic flare tips. A value of 4.6 m/s is suggested unless specific </a:t>
            </a:r>
          </a:p>
          <a:p>
            <a:pPr marL="0" indent="0">
              <a:buNone/>
            </a:pPr>
            <a:r>
              <a:rPr lang="en-US" dirty="0">
                <a:solidFill>
                  <a:srgbClr val="000000"/>
                </a:solidFill>
                <a:effectLst/>
              </a:rPr>
              <a:t>vendor information suggests otherwise.</a:t>
            </a:r>
          </a:p>
          <a:p>
            <a:pPr marL="0" indent="0" algn="ctr">
              <a:buNone/>
            </a:pPr>
            <a:r>
              <a:rPr lang="en-US" dirty="0">
                <a:solidFill>
                  <a:srgbClr val="000000"/>
                </a:solidFill>
                <a:effectLst/>
              </a:rPr>
              <a:t>Buoyancy - </a:t>
            </a:r>
            <a:r>
              <a:rPr lang="en-US" dirty="0" err="1">
                <a:solidFill>
                  <a:srgbClr val="000000"/>
                </a:solidFill>
                <a:effectLst/>
              </a:rPr>
              <a:t>Welltest</a:t>
            </a:r>
            <a:r>
              <a:rPr lang="en-US" dirty="0">
                <a:solidFill>
                  <a:srgbClr val="000000"/>
                </a:solidFill>
                <a:effectLst/>
              </a:rPr>
              <a:t> </a:t>
            </a:r>
          </a:p>
          <a:p>
            <a:pPr marL="0" indent="0">
              <a:buNone/>
            </a:pPr>
            <a:br>
              <a:rPr lang="en-US" dirty="0">
                <a:solidFill>
                  <a:srgbClr val="000000"/>
                </a:solidFill>
                <a:effectLst/>
              </a:rPr>
            </a:br>
            <a:r>
              <a:rPr lang="en-US" dirty="0">
                <a:solidFill>
                  <a:srgbClr val="000000"/>
                </a:solidFill>
                <a:effectLst/>
              </a:rPr>
              <a:t>The flame buoyancy to be used for Liquid flare tips. A value of 0.03 m/s is suggested unless specific vendor </a:t>
            </a:r>
          </a:p>
          <a:p>
            <a:pPr marL="0" indent="0">
              <a:buNone/>
            </a:pPr>
            <a:r>
              <a:rPr lang="en-US" dirty="0">
                <a:solidFill>
                  <a:srgbClr val="000000"/>
                </a:solidFill>
                <a:effectLst/>
              </a:rPr>
              <a:t>information suggests otherwise.</a:t>
            </a:r>
          </a:p>
          <a:p>
            <a:pPr marL="0" indent="0">
              <a:buNone/>
            </a:pPr>
            <a:endParaRPr lang="en-US" dirty="0"/>
          </a:p>
        </p:txBody>
      </p:sp>
    </p:spTree>
    <p:extLst>
      <p:ext uri="{BB962C8B-B14F-4D97-AF65-F5344CB8AC3E}">
        <p14:creationId xmlns:p14="http://schemas.microsoft.com/office/powerpoint/2010/main" val="1791820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4BB11-9773-EC8A-EA9C-DCCDDEE0ED2F}"/>
              </a:ext>
            </a:extLst>
          </p:cNvPr>
          <p:cNvSpPr>
            <a:spLocks noGrp="1"/>
          </p:cNvSpPr>
          <p:nvPr>
            <p:ph idx="1"/>
          </p:nvPr>
        </p:nvSpPr>
        <p:spPr>
          <a:xfrm>
            <a:off x="0" y="0"/>
            <a:ext cx="11283518" cy="6858000"/>
          </a:xfrm>
        </p:spPr>
        <p:txBody>
          <a:bodyPr/>
          <a:lstStyle/>
          <a:p>
            <a:pPr marL="0" indent="0">
              <a:buNone/>
            </a:pPr>
            <a:endParaRPr lang="en-US" dirty="0">
              <a:solidFill>
                <a:srgbClr val="000000"/>
              </a:solidFill>
              <a:effectLst/>
            </a:endParaRPr>
          </a:p>
          <a:p>
            <a:pPr marL="0" indent="0">
              <a:buNone/>
            </a:pPr>
            <a:r>
              <a:rPr lang="en-US" dirty="0">
                <a:solidFill>
                  <a:srgbClr val="000000"/>
                </a:solidFill>
                <a:effectLst/>
              </a:rPr>
              <a:t>The recommended buoyancy values are based on empirical information supplied by a flare vendor. The </a:t>
            </a:r>
          </a:p>
          <a:p>
            <a:pPr marL="0" indent="0">
              <a:buNone/>
            </a:pPr>
            <a:r>
              <a:rPr lang="en-US" dirty="0">
                <a:solidFill>
                  <a:srgbClr val="000000"/>
                </a:solidFill>
                <a:effectLst/>
              </a:rPr>
              <a:t>wide range of allowed values is intended to provide flexibility for users with specific information and </a:t>
            </a:r>
          </a:p>
          <a:p>
            <a:pPr marL="0" indent="0">
              <a:buNone/>
            </a:pPr>
            <a:r>
              <a:rPr lang="en-US" dirty="0">
                <a:solidFill>
                  <a:srgbClr val="000000"/>
                </a:solidFill>
                <a:effectLst/>
              </a:rPr>
              <a:t>the validity of any values entered is the responsibility of the user.</a:t>
            </a:r>
          </a:p>
          <a:p>
            <a:pPr marL="0" indent="0">
              <a:buNone/>
            </a:pPr>
            <a:endParaRPr lang="en-US" dirty="0"/>
          </a:p>
        </p:txBody>
      </p:sp>
    </p:spTree>
    <p:extLst>
      <p:ext uri="{BB962C8B-B14F-4D97-AF65-F5344CB8AC3E}">
        <p14:creationId xmlns:p14="http://schemas.microsoft.com/office/powerpoint/2010/main" val="19150508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74C0780-CC23-9997-8911-2CC5C097C1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400" y="523782"/>
            <a:ext cx="4573612" cy="5610687"/>
          </a:xfrm>
        </p:spPr>
      </p:pic>
      <p:pic>
        <p:nvPicPr>
          <p:cNvPr id="11" name="Picture 10">
            <a:extLst>
              <a:ext uri="{FF2B5EF4-FFF2-40B4-BE49-F238E27FC236}">
                <a16:creationId xmlns:a16="http://schemas.microsoft.com/office/drawing/2014/main" id="{481E159A-8523-0818-0E03-DFC2BEB0E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673" y="523782"/>
            <a:ext cx="4757045" cy="5610687"/>
          </a:xfrm>
          <a:prstGeom prst="rect">
            <a:avLst/>
          </a:prstGeom>
        </p:spPr>
      </p:pic>
    </p:spTree>
    <p:extLst>
      <p:ext uri="{BB962C8B-B14F-4D97-AF65-F5344CB8AC3E}">
        <p14:creationId xmlns:p14="http://schemas.microsoft.com/office/powerpoint/2010/main" val="24469527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1F4622-9C65-739D-2905-9733295DD8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659" y="506027"/>
            <a:ext cx="4425720" cy="5589973"/>
          </a:xfrm>
        </p:spPr>
      </p:pic>
      <p:pic>
        <p:nvPicPr>
          <p:cNvPr id="7" name="Picture 6">
            <a:extLst>
              <a:ext uri="{FF2B5EF4-FFF2-40B4-BE49-F238E27FC236}">
                <a16:creationId xmlns:a16="http://schemas.microsoft.com/office/drawing/2014/main" id="{3CF7F0FC-F8B1-84DB-16C8-4CAB8AFEB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428" y="506027"/>
            <a:ext cx="4563122" cy="5589973"/>
          </a:xfrm>
          <a:prstGeom prst="rect">
            <a:avLst/>
          </a:prstGeom>
        </p:spPr>
      </p:pic>
    </p:spTree>
    <p:extLst>
      <p:ext uri="{BB962C8B-B14F-4D97-AF65-F5344CB8AC3E}">
        <p14:creationId xmlns:p14="http://schemas.microsoft.com/office/powerpoint/2010/main" val="20057258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06E98-0D80-B684-228B-8A64DA75FB74}"/>
              </a:ext>
            </a:extLst>
          </p:cNvPr>
          <p:cNvSpPr>
            <a:spLocks noGrp="1"/>
          </p:cNvSpPr>
          <p:nvPr>
            <p:ph idx="1"/>
          </p:nvPr>
        </p:nvSpPr>
        <p:spPr>
          <a:xfrm>
            <a:off x="0" y="0"/>
            <a:ext cx="11301274" cy="6858000"/>
          </a:xfrm>
        </p:spPr>
        <p:txBody>
          <a:bodyPr/>
          <a:lstStyle/>
          <a:p>
            <a:pPr marL="0" indent="0" algn="ctr">
              <a:buNone/>
            </a:pPr>
            <a:endParaRPr lang="en-US" dirty="0"/>
          </a:p>
          <a:p>
            <a:pPr marL="0" indent="0" algn="ctr">
              <a:buNone/>
            </a:pPr>
            <a:r>
              <a:rPr lang="en-US" dirty="0"/>
              <a:t>6</a:t>
            </a:r>
            <a:r>
              <a:rPr lang="en-US" baseline="30000" dirty="0"/>
              <a:t>th</a:t>
            </a:r>
            <a:r>
              <a:rPr lang="en-US" dirty="0"/>
              <a:t> Step: Click on “Receptor point TAB” and “Add” a Point </a:t>
            </a:r>
          </a:p>
          <a:p>
            <a:pPr marL="0" indent="0">
              <a:buNone/>
            </a:pPr>
            <a:endParaRPr lang="en-US" dirty="0"/>
          </a:p>
        </p:txBody>
      </p:sp>
      <p:pic>
        <p:nvPicPr>
          <p:cNvPr id="5" name="Picture 4">
            <a:extLst>
              <a:ext uri="{FF2B5EF4-FFF2-40B4-BE49-F238E27FC236}">
                <a16:creationId xmlns:a16="http://schemas.microsoft.com/office/drawing/2014/main" id="{909C5A70-ACA6-58A0-17D4-01F918FC3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26" y="1100831"/>
            <a:ext cx="4699431" cy="5316060"/>
          </a:xfrm>
          <a:prstGeom prst="rect">
            <a:avLst/>
          </a:prstGeom>
        </p:spPr>
      </p:pic>
      <p:pic>
        <p:nvPicPr>
          <p:cNvPr id="7" name="Picture 6">
            <a:extLst>
              <a:ext uri="{FF2B5EF4-FFF2-40B4-BE49-F238E27FC236}">
                <a16:creationId xmlns:a16="http://schemas.microsoft.com/office/drawing/2014/main" id="{EFAEE487-C145-68D0-1571-9F55C505F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202" y="1100831"/>
            <a:ext cx="4610470" cy="5381625"/>
          </a:xfrm>
          <a:prstGeom prst="rect">
            <a:avLst/>
          </a:prstGeom>
        </p:spPr>
      </p:pic>
    </p:spTree>
    <p:extLst>
      <p:ext uri="{BB962C8B-B14F-4D97-AF65-F5344CB8AC3E}">
        <p14:creationId xmlns:p14="http://schemas.microsoft.com/office/powerpoint/2010/main" val="31260610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9EF32-701A-B029-5224-D7012A5F5E71}"/>
              </a:ext>
            </a:extLst>
          </p:cNvPr>
          <p:cNvSpPr>
            <a:spLocks noGrp="1"/>
          </p:cNvSpPr>
          <p:nvPr>
            <p:ph idx="1"/>
          </p:nvPr>
        </p:nvSpPr>
        <p:spPr>
          <a:xfrm>
            <a:off x="0" y="0"/>
            <a:ext cx="11301274" cy="6858000"/>
          </a:xfrm>
        </p:spPr>
        <p:txBody>
          <a:bodyPr/>
          <a:lstStyle/>
          <a:p>
            <a:pPr marL="0" indent="0" algn="ctr">
              <a:buNone/>
            </a:pPr>
            <a:endParaRPr lang="en-US" dirty="0"/>
          </a:p>
          <a:p>
            <a:pPr marL="0" indent="0" algn="ctr">
              <a:buNone/>
            </a:pPr>
            <a:r>
              <a:rPr lang="en-US" dirty="0"/>
              <a:t>Results/Tip</a:t>
            </a:r>
          </a:p>
          <a:p>
            <a:pPr marL="0" indent="0" algn="ctr">
              <a:buNone/>
            </a:pPr>
            <a:endParaRPr lang="en-US" dirty="0"/>
          </a:p>
        </p:txBody>
      </p:sp>
      <p:pic>
        <p:nvPicPr>
          <p:cNvPr id="5" name="Picture 4">
            <a:extLst>
              <a:ext uri="{FF2B5EF4-FFF2-40B4-BE49-F238E27FC236}">
                <a16:creationId xmlns:a16="http://schemas.microsoft.com/office/drawing/2014/main" id="{8AEC4515-B64E-A332-5E93-7790506C7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61" y="1030964"/>
            <a:ext cx="4935983" cy="2582247"/>
          </a:xfrm>
          <a:prstGeom prst="rect">
            <a:avLst/>
          </a:prstGeom>
        </p:spPr>
      </p:pic>
      <p:pic>
        <p:nvPicPr>
          <p:cNvPr id="7" name="Picture 6">
            <a:extLst>
              <a:ext uri="{FF2B5EF4-FFF2-40B4-BE49-F238E27FC236}">
                <a16:creationId xmlns:a16="http://schemas.microsoft.com/office/drawing/2014/main" id="{4A4154FA-E8CA-CB8B-7CA4-2B3E05421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504" y="1030964"/>
            <a:ext cx="4811699" cy="2582247"/>
          </a:xfrm>
          <a:prstGeom prst="rect">
            <a:avLst/>
          </a:prstGeom>
        </p:spPr>
      </p:pic>
      <p:pic>
        <p:nvPicPr>
          <p:cNvPr id="9" name="Picture 8">
            <a:extLst>
              <a:ext uri="{FF2B5EF4-FFF2-40B4-BE49-F238E27FC236}">
                <a16:creationId xmlns:a16="http://schemas.microsoft.com/office/drawing/2014/main" id="{ECF33C69-4681-CD32-0286-2ACCB2E8E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61" y="3839801"/>
            <a:ext cx="5388743" cy="3093729"/>
          </a:xfrm>
          <a:prstGeom prst="rect">
            <a:avLst/>
          </a:prstGeom>
        </p:spPr>
      </p:pic>
      <p:pic>
        <p:nvPicPr>
          <p:cNvPr id="11" name="Picture 10">
            <a:extLst>
              <a:ext uri="{FF2B5EF4-FFF2-40B4-BE49-F238E27FC236}">
                <a16:creationId xmlns:a16="http://schemas.microsoft.com/office/drawing/2014/main" id="{F207085F-6684-B751-5070-A4D3E217A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504" y="3875311"/>
            <a:ext cx="4811699" cy="980888"/>
          </a:xfrm>
          <a:prstGeom prst="rect">
            <a:avLst/>
          </a:prstGeom>
        </p:spPr>
      </p:pic>
      <p:pic>
        <p:nvPicPr>
          <p:cNvPr id="13" name="Picture 12">
            <a:extLst>
              <a:ext uri="{FF2B5EF4-FFF2-40B4-BE49-F238E27FC236}">
                <a16:creationId xmlns:a16="http://schemas.microsoft.com/office/drawing/2014/main" id="{0E4DF689-4765-90F6-7988-95FB2C5CD4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1504" y="4891709"/>
            <a:ext cx="4811699" cy="1553155"/>
          </a:xfrm>
          <a:prstGeom prst="rect">
            <a:avLst/>
          </a:prstGeom>
        </p:spPr>
      </p:pic>
    </p:spTree>
    <p:extLst>
      <p:ext uri="{BB962C8B-B14F-4D97-AF65-F5344CB8AC3E}">
        <p14:creationId xmlns:p14="http://schemas.microsoft.com/office/powerpoint/2010/main" val="325717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66F8C-2E0B-6355-A139-D7ADD0F1C823}"/>
              </a:ext>
            </a:extLst>
          </p:cNvPr>
          <p:cNvSpPr>
            <a:spLocks noGrp="1"/>
          </p:cNvSpPr>
          <p:nvPr>
            <p:ph idx="1"/>
          </p:nvPr>
        </p:nvSpPr>
        <p:spPr>
          <a:xfrm>
            <a:off x="-1" y="0"/>
            <a:ext cx="11310151" cy="6858000"/>
          </a:xfrm>
        </p:spPr>
        <p:txBody>
          <a:bodyPr/>
          <a:lstStyle/>
          <a:p>
            <a:pPr marL="0" indent="0" algn="ctr">
              <a:buNone/>
            </a:pPr>
            <a:r>
              <a:rPr lang="en-US" b="1" dirty="0">
                <a:latin typeface="Century" panose="02040604050505020304" pitchFamily="18" charset="0"/>
              </a:rPr>
              <a:t>Flare network line sizing using Aspen flarenet and API-527</a:t>
            </a:r>
          </a:p>
          <a:p>
            <a:pPr marL="0" indent="0">
              <a:buNone/>
            </a:pPr>
            <a:r>
              <a:rPr lang="en-US" dirty="0">
                <a:latin typeface="Century" panose="02040604050505020304" pitchFamily="18" charset="0"/>
              </a:rPr>
              <a:t>Procedure : The discharge load of each release point , the backpressure of flare stack, the diameter and</a:t>
            </a:r>
          </a:p>
          <a:p>
            <a:pPr marL="0" indent="0">
              <a:buNone/>
            </a:pPr>
            <a:r>
              <a:rPr lang="en-US" dirty="0">
                <a:latin typeface="Century" panose="02040604050505020304" pitchFamily="18" charset="0"/>
              </a:rPr>
              <a:t>length of each pipe segment is given to seek the Mach number and backpressure alongside each pipe</a:t>
            </a:r>
          </a:p>
          <a:p>
            <a:pPr marL="0" indent="0">
              <a:buNone/>
            </a:pPr>
            <a:r>
              <a:rPr lang="en-US" dirty="0">
                <a:latin typeface="Century" panose="02040604050505020304" pitchFamily="18" charset="0"/>
              </a:rPr>
              <a:t>segment.                           1</a:t>
            </a:r>
            <a:r>
              <a:rPr lang="en-US" baseline="30000" dirty="0">
                <a:latin typeface="Century" panose="02040604050505020304" pitchFamily="18" charset="0"/>
              </a:rPr>
              <a:t>st</a:t>
            </a:r>
            <a:r>
              <a:rPr lang="en-US" dirty="0">
                <a:latin typeface="Century" panose="02040604050505020304" pitchFamily="18" charset="0"/>
              </a:rPr>
              <a:t> Step: Create the component and set the unit</a:t>
            </a:r>
          </a:p>
          <a:p>
            <a:pPr marL="0" indent="0">
              <a:buNone/>
            </a:pPr>
            <a:endParaRPr lang="en-US" dirty="0">
              <a:latin typeface="Century" panose="02040604050505020304" pitchFamily="18" charset="0"/>
            </a:endParaRPr>
          </a:p>
          <a:p>
            <a:pPr marL="0" indent="0">
              <a:buNone/>
            </a:pPr>
            <a:endParaRPr lang="en-US" dirty="0">
              <a:latin typeface="Century" panose="02040604050505020304" pitchFamily="18" charset="0"/>
            </a:endParaRPr>
          </a:p>
        </p:txBody>
      </p:sp>
      <p:pic>
        <p:nvPicPr>
          <p:cNvPr id="7" name="Picture 6">
            <a:extLst>
              <a:ext uri="{FF2B5EF4-FFF2-40B4-BE49-F238E27FC236}">
                <a16:creationId xmlns:a16="http://schemas.microsoft.com/office/drawing/2014/main" id="{35F17AD6-5754-788D-F582-C37708069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442" y="1819924"/>
            <a:ext cx="6911264" cy="4962616"/>
          </a:xfrm>
          <a:prstGeom prst="rect">
            <a:avLst/>
          </a:prstGeom>
        </p:spPr>
      </p:pic>
    </p:spTree>
    <p:extLst>
      <p:ext uri="{BB962C8B-B14F-4D97-AF65-F5344CB8AC3E}">
        <p14:creationId xmlns:p14="http://schemas.microsoft.com/office/powerpoint/2010/main" val="21997099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B312ECB-0B60-1194-FC21-9A21D793C6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1462" y="371514"/>
            <a:ext cx="5823752" cy="5123764"/>
          </a:xfrm>
          <a:prstGeom prst="rect">
            <a:avLst/>
          </a:prstGeom>
        </p:spPr>
      </p:pic>
      <p:pic>
        <p:nvPicPr>
          <p:cNvPr id="9" name="Content Placeholder 4">
            <a:extLst>
              <a:ext uri="{FF2B5EF4-FFF2-40B4-BE49-F238E27FC236}">
                <a16:creationId xmlns:a16="http://schemas.microsoft.com/office/drawing/2014/main" id="{B5BADCE1-343E-601D-289A-D3DA5B76C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731" y="5823752"/>
            <a:ext cx="3390900" cy="733425"/>
          </a:xfrm>
          <a:prstGeom prst="rect">
            <a:avLst/>
          </a:prstGeom>
        </p:spPr>
      </p:pic>
    </p:spTree>
    <p:extLst>
      <p:ext uri="{BB962C8B-B14F-4D97-AF65-F5344CB8AC3E}">
        <p14:creationId xmlns:p14="http://schemas.microsoft.com/office/powerpoint/2010/main" val="2378306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63C24-F9A7-AB7A-340E-EE8D848734D1}"/>
              </a:ext>
            </a:extLst>
          </p:cNvPr>
          <p:cNvSpPr>
            <a:spLocks noGrp="1"/>
          </p:cNvSpPr>
          <p:nvPr>
            <p:ph idx="1"/>
          </p:nvPr>
        </p:nvSpPr>
        <p:spPr>
          <a:xfrm>
            <a:off x="0" y="0"/>
            <a:ext cx="11301274" cy="6858000"/>
          </a:xfrm>
        </p:spPr>
        <p:txBody>
          <a:bodyPr/>
          <a:lstStyle/>
          <a:p>
            <a:pPr marL="0" indent="0" algn="ctr">
              <a:buNone/>
            </a:pPr>
            <a:r>
              <a:rPr lang="en-US" dirty="0"/>
              <a:t>Results/Point1</a:t>
            </a:r>
          </a:p>
          <a:p>
            <a:pPr marL="0" indent="0" algn="ctr">
              <a:buNone/>
            </a:pPr>
            <a:endParaRPr lang="en-US" dirty="0"/>
          </a:p>
        </p:txBody>
      </p:sp>
      <p:pic>
        <p:nvPicPr>
          <p:cNvPr id="4" name="Content Placeholder 8">
            <a:extLst>
              <a:ext uri="{FF2B5EF4-FFF2-40B4-BE49-F238E27FC236}">
                <a16:creationId xmlns:a16="http://schemas.microsoft.com/office/drawing/2014/main" id="{63F0C287-CC61-7A45-3C28-317F0D021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04" y="780847"/>
            <a:ext cx="4847316" cy="3529067"/>
          </a:xfrm>
          <a:prstGeom prst="rect">
            <a:avLst/>
          </a:prstGeom>
        </p:spPr>
      </p:pic>
      <p:pic>
        <p:nvPicPr>
          <p:cNvPr id="5" name="Picture 4">
            <a:extLst>
              <a:ext uri="{FF2B5EF4-FFF2-40B4-BE49-F238E27FC236}">
                <a16:creationId xmlns:a16="http://schemas.microsoft.com/office/drawing/2014/main" id="{B65DD0A1-46ED-452E-4EAA-F8AAF7B47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09" y="4309914"/>
            <a:ext cx="5246811" cy="2548086"/>
          </a:xfrm>
          <a:prstGeom prst="rect">
            <a:avLst/>
          </a:prstGeom>
        </p:spPr>
      </p:pic>
      <p:pic>
        <p:nvPicPr>
          <p:cNvPr id="6" name="Picture 5">
            <a:extLst>
              <a:ext uri="{FF2B5EF4-FFF2-40B4-BE49-F238E27FC236}">
                <a16:creationId xmlns:a16="http://schemas.microsoft.com/office/drawing/2014/main" id="{D56CB193-D060-418C-781A-3DAE8A70D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120" y="4309914"/>
            <a:ext cx="5425736" cy="2548086"/>
          </a:xfrm>
          <a:prstGeom prst="rect">
            <a:avLst/>
          </a:prstGeom>
        </p:spPr>
      </p:pic>
      <p:pic>
        <p:nvPicPr>
          <p:cNvPr id="7" name="Picture 6">
            <a:extLst>
              <a:ext uri="{FF2B5EF4-FFF2-40B4-BE49-F238E27FC236}">
                <a16:creationId xmlns:a16="http://schemas.microsoft.com/office/drawing/2014/main" id="{461C1433-65DD-43CA-D521-535DA4A98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406" y="780847"/>
            <a:ext cx="5124450" cy="1029775"/>
          </a:xfrm>
          <a:prstGeom prst="rect">
            <a:avLst/>
          </a:prstGeom>
        </p:spPr>
      </p:pic>
      <p:pic>
        <p:nvPicPr>
          <p:cNvPr id="8" name="Picture 7">
            <a:extLst>
              <a:ext uri="{FF2B5EF4-FFF2-40B4-BE49-F238E27FC236}">
                <a16:creationId xmlns:a16="http://schemas.microsoft.com/office/drawing/2014/main" id="{6C3FB2EA-2349-35E3-8567-49EBA6D550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406" y="1966211"/>
            <a:ext cx="5124450" cy="2188114"/>
          </a:xfrm>
          <a:prstGeom prst="rect">
            <a:avLst/>
          </a:prstGeom>
        </p:spPr>
      </p:pic>
    </p:spTree>
    <p:extLst>
      <p:ext uri="{BB962C8B-B14F-4D97-AF65-F5344CB8AC3E}">
        <p14:creationId xmlns:p14="http://schemas.microsoft.com/office/powerpoint/2010/main" val="33568086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8F9F0647-E58E-04AD-F502-4F5BA102E7FC}"/>
              </a:ext>
            </a:extLst>
          </p:cNvPr>
          <p:cNvSpPr>
            <a:spLocks noGrp="1"/>
          </p:cNvSpPr>
          <p:nvPr>
            <p:ph idx="1"/>
          </p:nvPr>
        </p:nvSpPr>
        <p:spPr>
          <a:xfrm>
            <a:off x="0" y="0"/>
            <a:ext cx="11283518" cy="6858000"/>
          </a:xfrm>
        </p:spPr>
        <p:txBody>
          <a:bodyPr/>
          <a:lstStyle/>
          <a:p>
            <a:pPr marL="0" indent="0" algn="ctr">
              <a:buNone/>
            </a:pPr>
            <a:endParaRPr lang="en-US" dirty="0"/>
          </a:p>
          <a:p>
            <a:pPr marL="0" indent="0" algn="ctr">
              <a:buNone/>
            </a:pPr>
            <a:r>
              <a:rPr lang="en-US" dirty="0"/>
              <a:t>7</a:t>
            </a:r>
            <a:r>
              <a:rPr lang="en-US" baseline="30000" dirty="0"/>
              <a:t>th</a:t>
            </a:r>
            <a:r>
              <a:rPr lang="en-US" dirty="0"/>
              <a:t> Step: Click on “Receptor Grid TAB” and “Add” a Grid1</a:t>
            </a:r>
          </a:p>
        </p:txBody>
      </p:sp>
      <p:pic>
        <p:nvPicPr>
          <p:cNvPr id="21" name="Picture 20">
            <a:extLst>
              <a:ext uri="{FF2B5EF4-FFF2-40B4-BE49-F238E27FC236}">
                <a16:creationId xmlns:a16="http://schemas.microsoft.com/office/drawing/2014/main" id="{3E737EBC-20AE-CAB2-4D99-BDA4BD5B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467" y="999755"/>
            <a:ext cx="5841506" cy="5534209"/>
          </a:xfrm>
          <a:prstGeom prst="rect">
            <a:avLst/>
          </a:prstGeom>
        </p:spPr>
      </p:pic>
    </p:spTree>
    <p:extLst>
      <p:ext uri="{BB962C8B-B14F-4D97-AF65-F5344CB8AC3E}">
        <p14:creationId xmlns:p14="http://schemas.microsoft.com/office/powerpoint/2010/main" val="12493012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EBDD9-E29C-2128-6788-722B6BF2502D}"/>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Results/Grids</a:t>
            </a:r>
          </a:p>
        </p:txBody>
      </p:sp>
      <p:pic>
        <p:nvPicPr>
          <p:cNvPr id="4" name="Content Placeholder 4">
            <a:extLst>
              <a:ext uri="{FF2B5EF4-FFF2-40B4-BE49-F238E27FC236}">
                <a16:creationId xmlns:a16="http://schemas.microsoft.com/office/drawing/2014/main" id="{10050469-B338-1A8B-3DA9-D389EDAA5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945" y="1159507"/>
            <a:ext cx="7905776" cy="5285682"/>
          </a:xfrm>
          <a:prstGeom prst="rect">
            <a:avLst/>
          </a:prstGeom>
        </p:spPr>
      </p:pic>
      <p:pic>
        <p:nvPicPr>
          <p:cNvPr id="8" name="Picture 7">
            <a:extLst>
              <a:ext uri="{FF2B5EF4-FFF2-40B4-BE49-F238E27FC236}">
                <a16:creationId xmlns:a16="http://schemas.microsoft.com/office/drawing/2014/main" id="{2F6C0CF4-BE1B-EA90-5D3B-9A9718E4F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576" y="5318649"/>
            <a:ext cx="2544289" cy="1401747"/>
          </a:xfrm>
          <a:prstGeom prst="rect">
            <a:avLst/>
          </a:prstGeom>
        </p:spPr>
      </p:pic>
    </p:spTree>
    <p:extLst>
      <p:ext uri="{BB962C8B-B14F-4D97-AF65-F5344CB8AC3E}">
        <p14:creationId xmlns:p14="http://schemas.microsoft.com/office/powerpoint/2010/main" val="6701680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EBDD9-E29C-2128-6788-722B6BF2502D}"/>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Results/Grids</a:t>
            </a:r>
          </a:p>
        </p:txBody>
      </p:sp>
      <p:pic>
        <p:nvPicPr>
          <p:cNvPr id="2" name="Content Placeholder 3">
            <a:extLst>
              <a:ext uri="{FF2B5EF4-FFF2-40B4-BE49-F238E27FC236}">
                <a16:creationId xmlns:a16="http://schemas.microsoft.com/office/drawing/2014/main" id="{43E18DBA-5419-4677-0416-C09912C51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678" y="1242873"/>
            <a:ext cx="7910004" cy="5175681"/>
          </a:xfrm>
          <a:prstGeom prst="rect">
            <a:avLst/>
          </a:prstGeom>
        </p:spPr>
      </p:pic>
    </p:spTree>
    <p:extLst>
      <p:ext uri="{BB962C8B-B14F-4D97-AF65-F5344CB8AC3E}">
        <p14:creationId xmlns:p14="http://schemas.microsoft.com/office/powerpoint/2010/main" val="19268016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EBDD9-E29C-2128-6788-722B6BF2502D}"/>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Results/Grids</a:t>
            </a:r>
          </a:p>
        </p:txBody>
      </p:sp>
      <p:pic>
        <p:nvPicPr>
          <p:cNvPr id="5" name="Picture 4">
            <a:extLst>
              <a:ext uri="{FF2B5EF4-FFF2-40B4-BE49-F238E27FC236}">
                <a16:creationId xmlns:a16="http://schemas.microsoft.com/office/drawing/2014/main" id="{5332ED62-2728-A4E8-418C-D4600BAA9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024" y="1012932"/>
            <a:ext cx="8176334" cy="5485522"/>
          </a:xfrm>
          <a:prstGeom prst="rect">
            <a:avLst/>
          </a:prstGeom>
        </p:spPr>
      </p:pic>
    </p:spTree>
    <p:extLst>
      <p:ext uri="{BB962C8B-B14F-4D97-AF65-F5344CB8AC3E}">
        <p14:creationId xmlns:p14="http://schemas.microsoft.com/office/powerpoint/2010/main" val="2713137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8F9F0647-E58E-04AD-F502-4F5BA102E7FC}"/>
              </a:ext>
            </a:extLst>
          </p:cNvPr>
          <p:cNvSpPr>
            <a:spLocks noGrp="1"/>
          </p:cNvSpPr>
          <p:nvPr>
            <p:ph idx="1"/>
          </p:nvPr>
        </p:nvSpPr>
        <p:spPr>
          <a:xfrm>
            <a:off x="0" y="0"/>
            <a:ext cx="11283518" cy="6858000"/>
          </a:xfrm>
        </p:spPr>
        <p:txBody>
          <a:bodyPr/>
          <a:lstStyle/>
          <a:p>
            <a:pPr marL="0" indent="0" algn="ctr">
              <a:buNone/>
            </a:pPr>
            <a:endParaRPr lang="en-US" dirty="0"/>
          </a:p>
          <a:p>
            <a:pPr marL="0" indent="0" algn="ctr">
              <a:buNone/>
            </a:pPr>
            <a:r>
              <a:rPr lang="en-US" dirty="0"/>
              <a:t>7</a:t>
            </a:r>
            <a:r>
              <a:rPr lang="en-US" baseline="30000" dirty="0"/>
              <a:t>th</a:t>
            </a:r>
            <a:r>
              <a:rPr lang="en-US" dirty="0"/>
              <a:t> Step: Click on “Receptor Grid TAB” and “Add” a Grid2</a:t>
            </a:r>
          </a:p>
        </p:txBody>
      </p:sp>
      <p:pic>
        <p:nvPicPr>
          <p:cNvPr id="4" name="Picture 3">
            <a:extLst>
              <a:ext uri="{FF2B5EF4-FFF2-40B4-BE49-F238E27FC236}">
                <a16:creationId xmlns:a16="http://schemas.microsoft.com/office/drawing/2014/main" id="{9C14F8DB-948D-4993-F708-EB188484C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365" y="997166"/>
            <a:ext cx="5805996" cy="5467350"/>
          </a:xfrm>
          <a:prstGeom prst="rect">
            <a:avLst/>
          </a:prstGeom>
        </p:spPr>
      </p:pic>
    </p:spTree>
    <p:extLst>
      <p:ext uri="{BB962C8B-B14F-4D97-AF65-F5344CB8AC3E}">
        <p14:creationId xmlns:p14="http://schemas.microsoft.com/office/powerpoint/2010/main" val="16629984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EBDD9-E29C-2128-6788-722B6BF2502D}"/>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Results/Grids</a:t>
            </a:r>
          </a:p>
        </p:txBody>
      </p:sp>
      <p:pic>
        <p:nvPicPr>
          <p:cNvPr id="4" name="Picture 3">
            <a:extLst>
              <a:ext uri="{FF2B5EF4-FFF2-40B4-BE49-F238E27FC236}">
                <a16:creationId xmlns:a16="http://schemas.microsoft.com/office/drawing/2014/main" id="{EA756798-652C-BCF3-C3EA-D0BE152B9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051" y="904875"/>
            <a:ext cx="7448364" cy="5048250"/>
          </a:xfrm>
          <a:prstGeom prst="rect">
            <a:avLst/>
          </a:prstGeom>
        </p:spPr>
      </p:pic>
      <p:pic>
        <p:nvPicPr>
          <p:cNvPr id="10" name="Picture 9">
            <a:extLst>
              <a:ext uri="{FF2B5EF4-FFF2-40B4-BE49-F238E27FC236}">
                <a16:creationId xmlns:a16="http://schemas.microsoft.com/office/drawing/2014/main" id="{020C8B7C-0063-5548-F87C-3C071AEBD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886" y="4863808"/>
            <a:ext cx="2783058" cy="1474849"/>
          </a:xfrm>
          <a:prstGeom prst="rect">
            <a:avLst/>
          </a:prstGeom>
        </p:spPr>
      </p:pic>
    </p:spTree>
    <p:extLst>
      <p:ext uri="{BB962C8B-B14F-4D97-AF65-F5344CB8AC3E}">
        <p14:creationId xmlns:p14="http://schemas.microsoft.com/office/powerpoint/2010/main" val="28681903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EBDD9-E29C-2128-6788-722B6BF2502D}"/>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Results/Grids</a:t>
            </a:r>
          </a:p>
        </p:txBody>
      </p:sp>
      <p:pic>
        <p:nvPicPr>
          <p:cNvPr id="4" name="Picture 3">
            <a:extLst>
              <a:ext uri="{FF2B5EF4-FFF2-40B4-BE49-F238E27FC236}">
                <a16:creationId xmlns:a16="http://schemas.microsoft.com/office/drawing/2014/main" id="{B3C33811-6BC7-0AAE-AFF8-559B3826B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25" y="1039335"/>
            <a:ext cx="6897949" cy="5010150"/>
          </a:xfrm>
          <a:prstGeom prst="rect">
            <a:avLst/>
          </a:prstGeom>
        </p:spPr>
      </p:pic>
    </p:spTree>
    <p:extLst>
      <p:ext uri="{BB962C8B-B14F-4D97-AF65-F5344CB8AC3E}">
        <p14:creationId xmlns:p14="http://schemas.microsoft.com/office/powerpoint/2010/main" val="2439824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EBDD9-E29C-2128-6788-722B6BF2502D}"/>
              </a:ext>
            </a:extLst>
          </p:cNvPr>
          <p:cNvSpPr>
            <a:spLocks noGrp="1"/>
          </p:cNvSpPr>
          <p:nvPr>
            <p:ph idx="1"/>
          </p:nvPr>
        </p:nvSpPr>
        <p:spPr>
          <a:xfrm>
            <a:off x="0" y="0"/>
            <a:ext cx="11292396" cy="6858000"/>
          </a:xfrm>
        </p:spPr>
        <p:txBody>
          <a:bodyPr/>
          <a:lstStyle/>
          <a:p>
            <a:pPr marL="0" indent="0" algn="ctr">
              <a:buNone/>
            </a:pPr>
            <a:endParaRPr lang="en-US" dirty="0"/>
          </a:p>
          <a:p>
            <a:pPr marL="0" indent="0" algn="ctr">
              <a:buNone/>
            </a:pPr>
            <a:r>
              <a:rPr lang="en-US" dirty="0"/>
              <a:t>Results/Grids</a:t>
            </a:r>
          </a:p>
        </p:txBody>
      </p:sp>
      <p:pic>
        <p:nvPicPr>
          <p:cNvPr id="4" name="Picture 3">
            <a:extLst>
              <a:ext uri="{FF2B5EF4-FFF2-40B4-BE49-F238E27FC236}">
                <a16:creationId xmlns:a16="http://schemas.microsoft.com/office/drawing/2014/main" id="{F7C03387-6E81-E788-B4A5-ACC29B693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737" y="995594"/>
            <a:ext cx="7146525" cy="5263164"/>
          </a:xfrm>
          <a:prstGeom prst="rect">
            <a:avLst/>
          </a:prstGeom>
        </p:spPr>
      </p:pic>
    </p:spTree>
    <p:extLst>
      <p:ext uri="{BB962C8B-B14F-4D97-AF65-F5344CB8AC3E}">
        <p14:creationId xmlns:p14="http://schemas.microsoft.com/office/powerpoint/2010/main" val="52736094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2997</TotalTime>
  <Words>7112</Words>
  <Application>Microsoft Office PowerPoint</Application>
  <PresentationFormat>Widescreen</PresentationFormat>
  <Paragraphs>1071</Paragraphs>
  <Slides>112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Cambria Math</vt:lpstr>
      <vt:lpstr>Century</vt:lpstr>
      <vt:lpstr>Century Schoolbook</vt:lpstr>
      <vt:lpstr>Wingdings</vt:lpstr>
      <vt:lpstr>Wingdings 2</vt:lpstr>
      <vt:lpst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average Flare Stack Height of  70 m is accepted for preliminary design which should be confirmed by   Flaresim  In MEKPCO project there is one set of  elevated flare in Flare system which is supported by derrick. The total  height of  flare  is 70 m (Flare stack + K.O.D =60m and Molecular Seal and Flare tip each 5 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Behrouzi Mohamadreza</dc:creator>
  <cp:lastModifiedBy>Behrouzi Mohamadreza</cp:lastModifiedBy>
  <cp:revision>84</cp:revision>
  <dcterms:created xsi:type="dcterms:W3CDTF">2022-09-08T13:38:10Z</dcterms:created>
  <dcterms:modified xsi:type="dcterms:W3CDTF">2022-09-25T13:42:56Z</dcterms:modified>
</cp:coreProperties>
</file>