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MEKPCO FLARE NETWORK DESIGN </a:t>
            </a: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ASPEN FLARENET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4C75B-55B6-90DA-EA0D-22EDDD828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69" y="3662316"/>
            <a:ext cx="929196" cy="7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ACBA24-CDD0-20D4-3F7A-5878ECEF5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7" y="355107"/>
            <a:ext cx="9596761" cy="61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3A6C-4CC5-139F-250D-043B78202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2</a:t>
            </a:r>
            <a:r>
              <a:rPr lang="en-US" baseline="30000" dirty="0">
                <a:latin typeface="Century" panose="02040604050505020304" pitchFamily="18" charset="0"/>
              </a:rPr>
              <a:t>nd</a:t>
            </a:r>
            <a:r>
              <a:rPr lang="en-US" dirty="0">
                <a:latin typeface="Century" panose="02040604050505020304" pitchFamily="18" charset="0"/>
              </a:rPr>
              <a:t> Step: Checking  “Calculation Setting”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66506-44AA-C01D-2660-209E1ED9D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1538"/>
            <a:ext cx="5717218" cy="6316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99A331-3A2B-D3C4-1ABB-B6A32C29A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19" y="534878"/>
            <a:ext cx="5575177" cy="63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1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2A19D-C839-E64C-ECAF-6286CC9CD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Note : There is no need to change PSV sizing , Solver, Initialization and AIV tabs in calculation setting.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A464-1B24-69DE-3B8C-25EF8EB7C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17"/>
            <a:ext cx="5539666" cy="6467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D3847-184E-4676-698A-9BA3D7B64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66" y="390617"/>
            <a:ext cx="5770485" cy="64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1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1F261-3B67-5F13-8F5B-953AB4E9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: Create the layout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DB071-E06B-F7D1-89A8-BC9B3FCB3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8" y="443883"/>
            <a:ext cx="9081856" cy="64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B9DC6-12EE-A018-32A8-CD1ECB70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fa-IR" dirty="0">
                <a:latin typeface="Century" panose="02040604050505020304" pitchFamily="18" charset="0"/>
              </a:rPr>
              <a:t>4</a:t>
            </a:r>
            <a:r>
              <a:rPr lang="en-US" baseline="30000" dirty="0">
                <a:latin typeface="Century" panose="02040604050505020304" pitchFamily="18" charset="0"/>
              </a:rPr>
              <a:t>th</a:t>
            </a:r>
            <a:r>
              <a:rPr lang="en-US" dirty="0">
                <a:latin typeface="Century" panose="02040604050505020304" pitchFamily="18" charset="0"/>
              </a:rPr>
              <a:t> Step: Definition of Scenarios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054DC-0DFC-0BE6-3FEF-F615B3DA6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458"/>
            <a:ext cx="5619565" cy="6165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01CC5-BD64-EFE5-E965-C4994C996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65" y="692458"/>
            <a:ext cx="5663953" cy="616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5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71BEB-6C28-C8B3-F4FB-63BD9D6D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In order to define a scenario, at first “clone” a new scenario from default scenario and then complete the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Scenario. Also in “sources” tab, do not select the PSVs included in the scenario.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028C4-56CE-7F62-6278-4664CD7F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4" y="985421"/>
            <a:ext cx="9430837" cy="58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5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A2FEF3-5C80-86DE-BED4-C3087F4E1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3" y="985420"/>
            <a:ext cx="9442804" cy="5872579"/>
          </a:xfrm>
        </p:spPr>
      </p:pic>
    </p:spTree>
    <p:extLst>
      <p:ext uri="{BB962C8B-B14F-4D97-AF65-F5344CB8AC3E}">
        <p14:creationId xmlns:p14="http://schemas.microsoft.com/office/powerpoint/2010/main" val="1535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91106D-3710-05BF-DFD6-D78909F8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Step: Act accordingly and Run the software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8E04C-83DE-5867-069A-E1F305D7C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00" y="408372"/>
            <a:ext cx="9081856" cy="63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67F4-2A35-2938-5269-4F4BB353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Results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04CBA-7A2F-008F-164E-3B1660836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2" y="541076"/>
            <a:ext cx="10372725" cy="61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4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15B3B-B2A0-473A-5361-773CEBC3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Solution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In order to resolve the warnings, pipe diameters are increased till the constrains are met. The starting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point is from last pipe segment. When the pipe ID is increased to 54’ then the Mach number for last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segment is decreased to 0.46. it was observed that only last pipe has experience Mach number violation.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This could be justified by the fact that the pressure in other pipe is too high that the volumetric flow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has reduced dramatically in a way that Mach number is not a problem for these pipes. Interesting!!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Then other pipe segment diameter were increased and when other pipe ID, one by one,  reached 46’, the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whole header and tail pipes Mach number met the constraints . By the way for smaller diameter like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42’ the test ere carried out but the pipes in the middle of header could not bear and Mach number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criterion was not met.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Also, tail pipe ID were increased to 20’ but the backpressure on PSV-2356-60 was higher than the set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value, therefore, the PSV type were changed to balanced type and their compatibility to system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backpressure was increased and as a result, the warning disappeared. The final diameter for tail pipes 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were 12’ and smaller diameter were tested but the Mach number criterion failed. So 12’ was selected.</a:t>
            </a:r>
          </a:p>
        </p:txBody>
      </p:sp>
    </p:spTree>
    <p:extLst>
      <p:ext uri="{BB962C8B-B14F-4D97-AF65-F5344CB8AC3E}">
        <p14:creationId xmlns:p14="http://schemas.microsoft.com/office/powerpoint/2010/main" val="58000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5C409-B861-89F1-21DC-18DE3ABB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Flare System Design Procedure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order to design a flare package , the following procedure is taken :</a:t>
            </a:r>
          </a:p>
          <a:p>
            <a:pPr marL="342900" indent="-342900">
              <a:buAutoNum type="arabicPeriod"/>
            </a:pPr>
            <a:r>
              <a:rPr lang="en-US" dirty="0"/>
              <a:t>Determination of worst case scenarios</a:t>
            </a:r>
          </a:p>
          <a:p>
            <a:pPr marL="342900" indent="-342900">
              <a:buAutoNum type="arabicPeriod"/>
            </a:pPr>
            <a:r>
              <a:rPr lang="en-US" dirty="0"/>
              <a:t>Flare network line sizing using Aspen flarenet and API-527</a:t>
            </a:r>
          </a:p>
          <a:p>
            <a:pPr marL="342900" indent="-342900">
              <a:buAutoNum type="arabicPeriod"/>
            </a:pPr>
            <a:r>
              <a:rPr lang="en-US" dirty="0"/>
              <a:t>Flare K.O.D sizing using API-527 excel sheet</a:t>
            </a:r>
          </a:p>
          <a:p>
            <a:pPr marL="342900" indent="-342900">
              <a:buAutoNum type="arabicPeriod"/>
            </a:pPr>
            <a:r>
              <a:rPr lang="en-US" dirty="0"/>
              <a:t>Stack height and diameter calculation by API-527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35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AB8E-19B8-ADFF-AAE4-EB08233D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Also case B and C were tested and for PV-2481 , the pipe ID of 28’ was suitable . For PV-2536B the pipe </a:t>
            </a:r>
          </a:p>
          <a:p>
            <a:pPr marL="0" indent="0">
              <a:buNone/>
            </a:pPr>
            <a:r>
              <a:rPr lang="en-US" dirty="0"/>
              <a:t>ID of 8’ was found suitable.</a:t>
            </a:r>
          </a:p>
        </p:txBody>
      </p:sp>
    </p:spTree>
    <p:extLst>
      <p:ext uri="{BB962C8B-B14F-4D97-AF65-F5344CB8AC3E}">
        <p14:creationId xmlns:p14="http://schemas.microsoft.com/office/powerpoint/2010/main" val="2601793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1C439-8ECC-7BF5-DBFD-D6A604101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Case 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Case B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073C1A-FDC1-B9E6-C5E2-C86036D54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728787"/>
              </p:ext>
            </p:extLst>
          </p:nvPr>
        </p:nvGraphicFramePr>
        <p:xfrm>
          <a:off x="0" y="1003177"/>
          <a:ext cx="11292393" cy="176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950">
                  <a:extLst>
                    <a:ext uri="{9D8B030D-6E8A-4147-A177-3AD203B41FA5}">
                      <a16:colId xmlns:a16="http://schemas.microsoft.com/office/drawing/2014/main" val="510344570"/>
                    </a:ext>
                  </a:extLst>
                </a:gridCol>
                <a:gridCol w="1163827">
                  <a:extLst>
                    <a:ext uri="{9D8B030D-6E8A-4147-A177-3AD203B41FA5}">
                      <a16:colId xmlns:a16="http://schemas.microsoft.com/office/drawing/2014/main" val="3168189179"/>
                    </a:ext>
                  </a:extLst>
                </a:gridCol>
                <a:gridCol w="1163827">
                  <a:extLst>
                    <a:ext uri="{9D8B030D-6E8A-4147-A177-3AD203B41FA5}">
                      <a16:colId xmlns:a16="http://schemas.microsoft.com/office/drawing/2014/main" val="558931905"/>
                    </a:ext>
                  </a:extLst>
                </a:gridCol>
                <a:gridCol w="1163827">
                  <a:extLst>
                    <a:ext uri="{9D8B030D-6E8A-4147-A177-3AD203B41FA5}">
                      <a16:colId xmlns:a16="http://schemas.microsoft.com/office/drawing/2014/main" val="3470281838"/>
                    </a:ext>
                  </a:extLst>
                </a:gridCol>
                <a:gridCol w="1163827">
                  <a:extLst>
                    <a:ext uri="{9D8B030D-6E8A-4147-A177-3AD203B41FA5}">
                      <a16:colId xmlns:a16="http://schemas.microsoft.com/office/drawing/2014/main" val="1491650672"/>
                    </a:ext>
                  </a:extLst>
                </a:gridCol>
                <a:gridCol w="1163827">
                  <a:extLst>
                    <a:ext uri="{9D8B030D-6E8A-4147-A177-3AD203B41FA5}">
                      <a16:colId xmlns:a16="http://schemas.microsoft.com/office/drawing/2014/main" val="1920810753"/>
                    </a:ext>
                  </a:extLst>
                </a:gridCol>
                <a:gridCol w="1163827">
                  <a:extLst>
                    <a:ext uri="{9D8B030D-6E8A-4147-A177-3AD203B41FA5}">
                      <a16:colId xmlns:a16="http://schemas.microsoft.com/office/drawing/2014/main" val="4232926078"/>
                    </a:ext>
                  </a:extLst>
                </a:gridCol>
                <a:gridCol w="1163827">
                  <a:extLst>
                    <a:ext uri="{9D8B030D-6E8A-4147-A177-3AD203B41FA5}">
                      <a16:colId xmlns:a16="http://schemas.microsoft.com/office/drawing/2014/main" val="1943578732"/>
                    </a:ext>
                  </a:extLst>
                </a:gridCol>
                <a:gridCol w="1163827">
                  <a:extLst>
                    <a:ext uri="{9D8B030D-6E8A-4147-A177-3AD203B41FA5}">
                      <a16:colId xmlns:a16="http://schemas.microsoft.com/office/drawing/2014/main" val="3629747995"/>
                    </a:ext>
                  </a:extLst>
                </a:gridCol>
                <a:gridCol w="1163827">
                  <a:extLst>
                    <a:ext uri="{9D8B030D-6E8A-4147-A177-3AD203B41FA5}">
                      <a16:colId xmlns:a16="http://schemas.microsoft.com/office/drawing/2014/main" val="4274546179"/>
                    </a:ext>
                  </a:extLst>
                </a:gridCol>
              </a:tblGrid>
              <a:tr h="9814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PSV-2354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PSV-2355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PSV-2356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PSV-2357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PSV-2358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PSV-2359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P-52-in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P-52-out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P-57-in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Mach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P-57-ou Mach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88918"/>
                  </a:ext>
                </a:extLst>
              </a:tr>
              <a:tr h="3925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992280"/>
                  </a:ext>
                </a:extLst>
              </a:tr>
              <a:tr h="3925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5844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A38FF87-DA3F-62B6-A468-03F52FA04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64650"/>
              </p:ext>
            </p:extLst>
          </p:nvPr>
        </p:nvGraphicFramePr>
        <p:xfrm>
          <a:off x="594802" y="3835729"/>
          <a:ext cx="988084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549">
                  <a:extLst>
                    <a:ext uri="{9D8B030D-6E8A-4147-A177-3AD203B41FA5}">
                      <a16:colId xmlns:a16="http://schemas.microsoft.com/office/drawing/2014/main" val="2550090526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243020969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1033541449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745725537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1280095054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4150351147"/>
                    </a:ext>
                  </a:extLst>
                </a:gridCol>
                <a:gridCol w="1411549">
                  <a:extLst>
                    <a:ext uri="{9D8B030D-6E8A-4147-A177-3AD203B41FA5}">
                      <a16:colId xmlns:a16="http://schemas.microsoft.com/office/drawing/2014/main" val="1944175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PV-2481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USV-2482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PV-2536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P-52-in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P-52-out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P-57-in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P-57-out Mach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997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86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056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4E35C-8CC4-511C-65DB-4585735A3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Discussion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It sounds that TCC has set Mach number of 0.1 as the criterion in order to have noise level within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reasonable limits. Furthermore, Implant and Aspen Flarenet results are compared which shows good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Compatibility.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Also the deviation might stem from different composition because in absence of exact composition , MW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Of each source were given to Aspen Flarenet and aspen flarenet estimates the composition</a:t>
            </a:r>
            <a:r>
              <a:rPr lang="en-US">
                <a:latin typeface="Century" panose="02040604050505020304" pitchFamily="18" charset="0"/>
              </a:rPr>
              <a:t>. 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1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9D80B-EC34-3FD2-FDD9-4C067CEEF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System Description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The overall Flare system consists of three parts:</a:t>
            </a:r>
          </a:p>
          <a:p>
            <a:pPr marL="342900" indent="-342900">
              <a:buAutoNum type="arabicPeriod"/>
            </a:pPr>
            <a:r>
              <a:rPr lang="en-US" dirty="0">
                <a:latin typeface="Century" panose="02040604050505020304" pitchFamily="18" charset="0"/>
              </a:rPr>
              <a:t>The first part is made of flare network and K.O.D inside MEKPCO plant. The second part is made of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flare main pipes between the tie-in point of the plant and flare area at the northeast. The third part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consists of flare stack package which will be located on the north mountain. The stack will be located at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X:652388 , Y:3051685 , Z:135 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 The flare main header approximate length is considered 2715 for hydraulic analysis implementation,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including the flare piping length 305m between the starting point and the tie-in point in methanol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plant and the flare piping length 2410 between the tie-in point and the actual flare site.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 For the flare piping routing , one stress expansion loop is set at about 60 m distance , about 27 stress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expansion loops between the tie-in point and the flare stack.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1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14EA-E177-7D57-A486-5331ED703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For the flare piping routing , the elevation change between the tie-in location of methanol plant and </a:t>
            </a:r>
          </a:p>
          <a:p>
            <a:pPr marL="0" indent="0">
              <a:buNone/>
            </a:pPr>
            <a:r>
              <a:rPr lang="en-US" dirty="0"/>
              <a:t>the actual flare site is about 111m.</a:t>
            </a:r>
          </a:p>
          <a:p>
            <a:pPr marL="0" indent="0">
              <a:buNone/>
            </a:pPr>
            <a:r>
              <a:rPr lang="en-US" dirty="0"/>
              <a:t>5. The backpressure at the flare stack is 1.4 bara  </a:t>
            </a:r>
          </a:p>
          <a:p>
            <a:pPr marL="0" indent="0">
              <a:buNone/>
            </a:pPr>
            <a:r>
              <a:rPr lang="en-US" dirty="0"/>
              <a:t>                              The Whole Plot                                                         In Site Flare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ED8B2-11BE-2C66-CF63-84A286D8C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" y="1757779"/>
            <a:ext cx="5526349" cy="5100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706D4-2E09-9F9C-5EAC-A4DC359A3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83" y="1757779"/>
            <a:ext cx="5748291" cy="510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B8A0B-418D-59A7-1564-BCC3BD0E1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Criteria and Design Basis 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sizing of relief discharge piping can usually be simplified by starting at the system outlet, where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the pressure is known, and working back through the system to verify acceptable backpressure at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each PRD Calculations are performed in a stepwise manner for each pipe segment of constant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diameter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.</a:t>
            </a:r>
          </a:p>
          <a:p>
            <a:pPr marL="0" indent="0" algn="l">
              <a:buNone/>
            </a:pPr>
            <a:endParaRPr lang="fa-IR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Several methods for calculating the size of discharge piping have been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developed using isothermal or</a:t>
            </a:r>
            <a:endParaRPr lang="fa-IR" sz="1800" b="0" i="0" u="none" strike="noStrike" baseline="0" dirty="0"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adiabatic flow equations. Actual flow conditions in relief systems are normally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somewhere between</a:t>
            </a:r>
            <a:endParaRPr lang="fa-IR" sz="1800" b="0" i="0" u="none" strike="noStrike" baseline="0" dirty="0"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isothermal and adiabatic conditions. For most cases, the slightly more conservative isothermal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equations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are recommended.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r>
              <a:rPr lang="en-US" dirty="0">
                <a:latin typeface="Century" panose="02040604050505020304" pitchFamily="18" charset="0"/>
              </a:rPr>
              <a:t>For both header and tailpipes the Mach number of both 0.1 and 0.5 are taken into account.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maximum ρ</a:t>
            </a:r>
            <a:r>
              <a:rPr lang="el-GR" sz="1800" b="0" i="0" u="none" strike="noStrike" baseline="0" dirty="0">
                <a:latin typeface="Century" panose="02040604050505020304" pitchFamily="18" charset="0"/>
              </a:rPr>
              <a:t>ν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2 for the whole piping should be 150000 kg/m/s2</a:t>
            </a:r>
          </a:p>
          <a:p>
            <a:pPr algn="l"/>
            <a:r>
              <a:rPr lang="en-US" dirty="0">
                <a:latin typeface="Century" panose="02040604050505020304" pitchFamily="18" charset="0"/>
              </a:rPr>
              <a:t>The sound/ noise level should not exceed the recommended value of 100 DBA</a:t>
            </a:r>
            <a:endParaRPr lang="fa-IR" sz="1800" b="0" i="0" u="none" strike="noStrike" baseline="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905A-CF39-581A-B098-138867B9E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Determination of worst case scenario</a:t>
            </a:r>
          </a:p>
          <a:p>
            <a:pPr marL="0" indent="0" algn="ctr">
              <a:buNone/>
            </a:pPr>
            <a:r>
              <a:rPr lang="en-US" dirty="0"/>
              <a:t>All possible sources of relief load are summarized below and the worst case scenario is detected.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51970-6BC6-8C0E-7170-37C41C91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96"/>
            <a:ext cx="11292396" cy="59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26EFDD-EAB1-541E-A356-A3789C4AD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5"/>
            <a:ext cx="11310151" cy="5890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EC3B3-2670-359C-C709-9311CEAC8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999"/>
            <a:ext cx="11310151" cy="9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4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9EABC-ADBE-0EE4-EA25-86BA68CA1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68" y="173114"/>
            <a:ext cx="8864081" cy="6511771"/>
          </a:xfrm>
        </p:spPr>
      </p:pic>
    </p:spTree>
    <p:extLst>
      <p:ext uri="{BB962C8B-B14F-4D97-AF65-F5344CB8AC3E}">
        <p14:creationId xmlns:p14="http://schemas.microsoft.com/office/powerpoint/2010/main" val="278211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6F8C-2E0B-6355-A139-D7ADD0F1C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310151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entury" panose="02040604050505020304" pitchFamily="18" charset="0"/>
              </a:rPr>
              <a:t>Flare network line sizing using Aspen flarenet and API-527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Procedure : The discharge load of each release point , the backpressure of flare stack, the diameter and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length of each pipe segment is given to seek the Mach number and backpressure alongside each pipe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segment.                           1</a:t>
            </a:r>
            <a:r>
              <a:rPr lang="en-US" baseline="30000" dirty="0">
                <a:latin typeface="Century" panose="02040604050505020304" pitchFamily="18" charset="0"/>
              </a:rPr>
              <a:t>st</a:t>
            </a:r>
            <a:r>
              <a:rPr lang="en-US" dirty="0">
                <a:latin typeface="Century" panose="02040604050505020304" pitchFamily="18" charset="0"/>
              </a:rPr>
              <a:t> Step: Create the component and set the unit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F17AD6-5754-788D-F582-C37708069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2" y="1819924"/>
            <a:ext cx="6911264" cy="49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0991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547</TotalTime>
  <Words>1008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</vt:lpstr>
      <vt:lpstr>Century Schoolbook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3</cp:revision>
  <dcterms:created xsi:type="dcterms:W3CDTF">2022-09-08T13:38:10Z</dcterms:created>
  <dcterms:modified xsi:type="dcterms:W3CDTF">2022-09-09T13:17:38Z</dcterms:modified>
</cp:coreProperties>
</file>